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9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88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5F5E-74B6-4460-8792-4A1CD610C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F4E02-C4FC-415B-A357-C5B4F8628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AB07B-45A6-491B-9A6F-C5455B9B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9D16E-08B5-4A3B-AC0A-ED05B31D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0DCB5-04C3-46BD-B88B-3636769D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D303-2A91-49C3-8037-20AFB562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C5129-E8DF-4D0B-BB40-BC20441CE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9EE66-A28E-494C-AE39-280C995B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4674C-8D99-4DB7-B7DF-F735A8B3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29CDD-9FDF-400E-AB42-1FE70210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7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C47C1-C514-4231-BFDD-3D07A3823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C7D-F9A1-47F4-9F5D-C31292BC4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B06D2-8DCA-457E-9250-461D80AC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02C02-BC30-4233-AB91-CC087DE7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2F1A-D9E3-47C7-A543-B7DB0594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C34F-939A-445C-86D1-6CFDCCBA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8606E-ABE5-414B-A2DA-BB5740C4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D44CD-7FB3-4D1C-9FE9-85CF102F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C3CA-D3CD-4F97-977A-34359BC0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5C109-9F78-41AA-AEDC-5E243F9A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6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1746-8FFD-4C9F-BC33-695983EB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6381-B66F-4902-A493-7157886AF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2E5D-F8B5-4294-B347-0DEA96B3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A6AB-637B-471B-82FD-08F61FAD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0F65B-49F8-4B29-8014-E7DE67FD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4143-9769-43BB-92FB-759E6034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EBA4-19AB-4A35-B0C0-09DF0C532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45421-FC24-40AB-A73E-34B73E6F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02E88-7B2F-457C-8A3F-78D4E6DA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6DA9-5990-48CB-9E99-72846A01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EA696-90F4-40B7-AC90-8858D2D7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5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FEDA-5605-4445-8326-A991E2F0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2D725-0E30-4275-A387-C9744D06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753A2-D648-43B4-A62C-E15D706D9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9C59E-F56F-4ED3-A91E-6A07D67DA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0D6D9-AB8E-421F-8818-860C5A1B4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B5FA0-B661-4300-8D45-2AAB6BE6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F8817-2AE6-437E-8526-C589ECA1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A23A6-9FF2-424F-A1F1-181F8B93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5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5974-C18A-4EA8-B7F0-59C36E86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8369-044C-4BF5-835E-AB99FDB6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BE5EF-7C75-4796-B2B9-448B0360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403BB-AF10-460E-873D-10FCE4F2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8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104DF-C55C-4F2B-A707-B7DFA09E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20CD5-14E3-4420-8FBE-8CD1060C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86A2D-57AE-4CE8-9C90-10857FAA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1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C5EC-E136-4938-8D42-199370D3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9482F-94EE-4D21-8E7B-45F84E3C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6D9EB-C5A4-40CB-9107-364D39245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EF295-9B48-4022-83F0-4A0416CC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3001E-3E5C-4E3F-8A39-4D7F3FAA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23F06-3DCB-4E6D-A7D8-08B0A6F5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9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8B9B-19AD-4C15-8AE2-A4BB4E29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3A71D-6FE7-4F63-9488-B07FC0499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2E2EA-26CB-4DEA-B8BF-65264E82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D1C06-BF2E-43DB-B184-3284785F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CF46C-ADA5-4A85-8267-6EFB84EA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96087-30DD-407B-96CE-86D06329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9BCB4-854E-4899-A0EF-20243F27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B8E2-E8DD-4479-90D7-C19CEE898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E36B-1D1D-491F-ADDE-F59B92CBC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EABB-5748-424B-B786-B5C8DA37C46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D976-FB8A-44EC-9B5B-940E9DC65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E7F2B-F59E-47E6-81EA-91FD49AB8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96FA-8D6F-4D55-83C8-F47965174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0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3027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/>
              <a:t>Chemistry Paper </a:t>
            </a:r>
            <a:r>
              <a:rPr lang="en-GB" dirty="0"/>
              <a:t>1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5CAAD-7451-44A1-886D-634C3E07B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0073"/>
            <a:ext cx="9144000" cy="3130066"/>
          </a:xfrm>
        </p:spPr>
        <p:txBody>
          <a:bodyPr>
            <a:normAutofit/>
          </a:bodyPr>
          <a:lstStyle/>
          <a:p>
            <a:r>
              <a:rPr lang="en-GB" sz="2800" dirty="0"/>
              <a:t>Focus will be on……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Key concepts for each chapter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Common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Common misconceptions and what to actually say!</a:t>
            </a:r>
          </a:p>
        </p:txBody>
      </p:sp>
    </p:spTree>
    <p:extLst>
      <p:ext uri="{BB962C8B-B14F-4D97-AF65-F5344CB8AC3E}">
        <p14:creationId xmlns:p14="http://schemas.microsoft.com/office/powerpoint/2010/main" val="77559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Boiling points – misconceptions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385391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To boil something, particles must be pulled apart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If it is a </a:t>
            </a:r>
            <a:r>
              <a:rPr lang="en-GB" sz="2400" b="1" dirty="0">
                <a:solidFill>
                  <a:srgbClr val="FF0000"/>
                </a:solidFill>
              </a:rPr>
              <a:t>giant lattice, </a:t>
            </a:r>
            <a:r>
              <a:rPr lang="en-GB" sz="2400" b="1" dirty="0"/>
              <a:t>each particle must be separated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Ionic lattice</a:t>
            </a:r>
            <a:r>
              <a:rPr lang="en-GB" sz="2400" b="1" dirty="0">
                <a:sym typeface="Wingdings" panose="05000000000000000000" pitchFamily="2" charset="2"/>
              </a:rPr>
              <a:t> 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Metallic lattice  ATOMS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Giant covalent lattice ATOMS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If it is a </a:t>
            </a:r>
            <a:r>
              <a:rPr lang="en-GB" sz="2400" b="1" dirty="0">
                <a:solidFill>
                  <a:srgbClr val="FF0000"/>
                </a:solidFill>
              </a:rPr>
              <a:t>molecule, </a:t>
            </a:r>
            <a:r>
              <a:rPr lang="en-GB" sz="2400" b="1" dirty="0"/>
              <a:t>each molecule must be separated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Simple molecular </a:t>
            </a:r>
            <a:r>
              <a:rPr lang="en-GB" sz="2400" b="1" dirty="0">
                <a:sym typeface="Wingdings" panose="05000000000000000000" pitchFamily="2" charset="2"/>
              </a:rPr>
              <a:t> MOLECULES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8854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3D2A2-53E4-4ECB-A11C-98AA77D6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7767"/>
            <a:ext cx="4366846" cy="2136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D3CE71-C065-4A9E-951B-5F4768D8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42" y="290194"/>
            <a:ext cx="9632515" cy="15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4C8BF-495B-4D80-BB03-B75FDFC5BD41}"/>
              </a:ext>
            </a:extLst>
          </p:cNvPr>
          <p:cNvSpPr txBox="1"/>
          <p:nvPr/>
        </p:nvSpPr>
        <p:spPr>
          <a:xfrm>
            <a:off x="5596186" y="2926776"/>
            <a:ext cx="507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molecules you break the </a:t>
            </a:r>
            <a:r>
              <a:rPr lang="en-GB" b="1" dirty="0">
                <a:solidFill>
                  <a:srgbClr val="FF0000"/>
                </a:solidFill>
              </a:rPr>
              <a:t>weak intermolecular forces, little energy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394EB-10F8-4783-BBBD-8A47757C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42" y="4723022"/>
            <a:ext cx="2940566" cy="1858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12604-B263-47FD-89EA-D8D7CF0CCA9F}"/>
              </a:ext>
            </a:extLst>
          </p:cNvPr>
          <p:cNvSpPr txBox="1"/>
          <p:nvPr/>
        </p:nvSpPr>
        <p:spPr>
          <a:xfrm>
            <a:off x="5596186" y="5003689"/>
            <a:ext cx="507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lattice structures you break the </a:t>
            </a:r>
            <a:r>
              <a:rPr lang="en-GB" b="1" dirty="0">
                <a:solidFill>
                  <a:srgbClr val="FF0000"/>
                </a:solidFill>
              </a:rPr>
              <a:t>strong bonds between ATOMS/IONS, lots of energy needed.</a:t>
            </a:r>
          </a:p>
        </p:txBody>
      </p:sp>
    </p:spTree>
    <p:extLst>
      <p:ext uri="{BB962C8B-B14F-4D97-AF65-F5344CB8AC3E}">
        <p14:creationId xmlns:p14="http://schemas.microsoft.com/office/powerpoint/2010/main" val="146793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29A400-D8F5-47F8-8EF7-B37FB970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39" y="782107"/>
            <a:ext cx="8548921" cy="387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4A727-3001-463F-A255-328D4087F4CA}"/>
              </a:ext>
            </a:extLst>
          </p:cNvPr>
          <p:cNvSpPr txBox="1"/>
          <p:nvPr/>
        </p:nvSpPr>
        <p:spPr>
          <a:xfrm>
            <a:off x="10142807" y="4010076"/>
            <a:ext cx="1685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6 Marks</a:t>
            </a:r>
          </a:p>
        </p:txBody>
      </p:sp>
    </p:spTree>
    <p:extLst>
      <p:ext uri="{BB962C8B-B14F-4D97-AF65-F5344CB8AC3E}">
        <p14:creationId xmlns:p14="http://schemas.microsoft.com/office/powerpoint/2010/main" val="88112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6780F-299D-43FF-8F5C-27D45482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79" y="315030"/>
            <a:ext cx="5442471" cy="65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3D2A2-53E4-4ECB-A11C-98AA77D6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7767"/>
            <a:ext cx="4366846" cy="2136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D3CE71-C065-4A9E-951B-5F4768D8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42" y="290194"/>
            <a:ext cx="9632515" cy="15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4C8BF-495B-4D80-BB03-B75FDFC5BD41}"/>
              </a:ext>
            </a:extLst>
          </p:cNvPr>
          <p:cNvSpPr txBox="1"/>
          <p:nvPr/>
        </p:nvSpPr>
        <p:spPr>
          <a:xfrm>
            <a:off x="5596186" y="2926776"/>
            <a:ext cx="507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molecules you break the </a:t>
            </a:r>
            <a:r>
              <a:rPr lang="en-GB" b="1" dirty="0">
                <a:solidFill>
                  <a:srgbClr val="FF0000"/>
                </a:solidFill>
              </a:rPr>
              <a:t>weak intermolecular forces, little energy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394EB-10F8-4783-BBBD-8A47757C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42" y="4723022"/>
            <a:ext cx="2940566" cy="1858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12604-B263-47FD-89EA-D8D7CF0CCA9F}"/>
              </a:ext>
            </a:extLst>
          </p:cNvPr>
          <p:cNvSpPr txBox="1"/>
          <p:nvPr/>
        </p:nvSpPr>
        <p:spPr>
          <a:xfrm>
            <a:off x="5596186" y="5003689"/>
            <a:ext cx="507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lattice structures you break the </a:t>
            </a:r>
            <a:r>
              <a:rPr lang="en-GB" b="1" dirty="0">
                <a:solidFill>
                  <a:srgbClr val="FF0000"/>
                </a:solidFill>
              </a:rPr>
              <a:t>strong bonds between ATOMS/IONS, lots of energy needed.</a:t>
            </a:r>
          </a:p>
        </p:txBody>
      </p:sp>
    </p:spTree>
    <p:extLst>
      <p:ext uri="{BB962C8B-B14F-4D97-AF65-F5344CB8AC3E}">
        <p14:creationId xmlns:p14="http://schemas.microsoft.com/office/powerpoint/2010/main" val="157307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Quantitative chemistry – well understood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38539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These are generally well understood concepts, I have listed them here purely so that you know you need to get to grips with them if they are not well understood by you.</a:t>
            </a:r>
          </a:p>
          <a:p>
            <a:pPr algn="ctr"/>
            <a:endParaRPr lang="en-GB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Finding </a:t>
            </a:r>
            <a:r>
              <a:rPr lang="en-GB" sz="2400" b="1" dirty="0" err="1">
                <a:solidFill>
                  <a:srgbClr val="FF0000"/>
                </a:solidFill>
              </a:rPr>
              <a:t>A</a:t>
            </a:r>
            <a:r>
              <a:rPr lang="en-GB" sz="2400" b="1" baseline="-25000" dirty="0" err="1">
                <a:solidFill>
                  <a:srgbClr val="FF0000"/>
                </a:solidFill>
              </a:rPr>
              <a:t>r</a:t>
            </a:r>
            <a:r>
              <a:rPr lang="en-GB" sz="2400" b="1" dirty="0">
                <a:solidFill>
                  <a:srgbClr val="FF0000"/>
                </a:solidFill>
              </a:rPr>
              <a:t> (relative atomic mass)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Working out M</a:t>
            </a:r>
            <a:r>
              <a:rPr lang="en-GB" sz="2400" b="1" baseline="-25000" dirty="0">
                <a:solidFill>
                  <a:srgbClr val="FF0000"/>
                </a:solidFill>
              </a:rPr>
              <a:t>r</a:t>
            </a:r>
            <a:endParaRPr lang="en-GB" sz="2400" b="1" dirty="0">
              <a:solidFill>
                <a:srgbClr val="FF000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Using the relationship mass = M</a:t>
            </a:r>
            <a:r>
              <a:rPr lang="en-GB" sz="2400" b="1" baseline="-25000" dirty="0">
                <a:solidFill>
                  <a:srgbClr val="FF0000"/>
                </a:solidFill>
              </a:rPr>
              <a:t>r</a:t>
            </a:r>
            <a:r>
              <a:rPr lang="en-GB" sz="2400" b="1" dirty="0">
                <a:solidFill>
                  <a:srgbClr val="FF0000"/>
                </a:solidFill>
              </a:rPr>
              <a:t> x moles</a:t>
            </a:r>
          </a:p>
        </p:txBody>
      </p:sp>
    </p:spTree>
    <p:extLst>
      <p:ext uri="{BB962C8B-B14F-4D97-AF65-F5344CB8AC3E}">
        <p14:creationId xmlns:p14="http://schemas.microsoft.com/office/powerpoint/2010/main" val="46167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Quantitative chemistry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3853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Moles – Remember a mole is just a big number and that we use it in chemistry because when dealing with atoms/molecules </a:t>
            </a:r>
            <a:r>
              <a:rPr lang="en-GB" sz="2400" b="1" dirty="0" err="1"/>
              <a:t>etc</a:t>
            </a:r>
            <a:r>
              <a:rPr lang="en-GB" sz="2400" b="1" dirty="0"/>
              <a:t> we are always dealing with huge numbers of them.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10" y="4023507"/>
            <a:ext cx="3465871" cy="194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65" y="4141151"/>
            <a:ext cx="1647211" cy="1647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9161" y="3995260"/>
            <a:ext cx="2998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 mole of coke cans would cover the entire Earth’s surface to a depth of 200 miles! </a:t>
            </a:r>
          </a:p>
        </p:txBody>
      </p:sp>
    </p:spTree>
    <p:extLst>
      <p:ext uri="{BB962C8B-B14F-4D97-AF65-F5344CB8AC3E}">
        <p14:creationId xmlns:p14="http://schemas.microsoft.com/office/powerpoint/2010/main" val="305577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dirty="0"/>
              <a:t>Using moles to work out concentrations/volumes/masses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9423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</a:t>
            </a:r>
            <a:r>
              <a:rPr lang="en-GB" sz="2400" b="1" baseline="-25000" dirty="0"/>
              <a:t>4    </a:t>
            </a:r>
            <a:r>
              <a:rPr lang="en-GB" sz="2400" b="1" dirty="0"/>
              <a:t>+    2O</a:t>
            </a:r>
            <a:r>
              <a:rPr lang="en-GB" sz="2400" b="1" baseline="-25000" dirty="0"/>
              <a:t>2</a:t>
            </a:r>
            <a:r>
              <a:rPr lang="en-GB" sz="2400" b="1" dirty="0"/>
              <a:t>    </a:t>
            </a:r>
            <a:r>
              <a:rPr lang="en-GB" sz="2400" b="1" dirty="0">
                <a:sym typeface="Wingdings" panose="05000000000000000000" pitchFamily="2" charset="2"/>
              </a:rPr>
              <a:t>    CO</a:t>
            </a:r>
            <a:r>
              <a:rPr lang="en-GB" sz="2400" b="1" baseline="-25000" dirty="0">
                <a:sym typeface="Wingdings" panose="05000000000000000000" pitchFamily="2" charset="2"/>
              </a:rPr>
              <a:t>2   </a:t>
            </a:r>
            <a:r>
              <a:rPr lang="en-GB" sz="2400" b="1" dirty="0">
                <a:sym typeface="Wingdings" panose="05000000000000000000" pitchFamily="2" charset="2"/>
              </a:rPr>
              <a:t> +     2 H</a:t>
            </a:r>
            <a:r>
              <a:rPr lang="en-GB" sz="2400" b="1" baseline="-25000" dirty="0">
                <a:sym typeface="Wingdings" panose="05000000000000000000" pitchFamily="2" charset="2"/>
              </a:rPr>
              <a:t>2</a:t>
            </a:r>
            <a:r>
              <a:rPr lang="en-GB" sz="2400" b="1" dirty="0">
                <a:sym typeface="Wingdings" panose="05000000000000000000" pitchFamily="2" charset="2"/>
              </a:rPr>
              <a:t>O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993" y="3840480"/>
            <a:ext cx="976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Mass (g)</a:t>
            </a:r>
          </a:p>
          <a:p>
            <a:endParaRPr lang="en-GB" dirty="0"/>
          </a:p>
          <a:p>
            <a:r>
              <a:rPr lang="en-GB" dirty="0"/>
              <a:t>M</a:t>
            </a:r>
            <a:r>
              <a:rPr lang="en-GB" baseline="-25000" dirty="0"/>
              <a:t>r</a:t>
            </a:r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Moles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3732" y="3840480"/>
            <a:ext cx="710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18g</a:t>
            </a:r>
          </a:p>
          <a:p>
            <a:endParaRPr lang="en-GB" dirty="0"/>
          </a:p>
          <a:p>
            <a:r>
              <a:rPr lang="en-GB" dirty="0"/>
              <a:t>16</a:t>
            </a:r>
          </a:p>
          <a:p>
            <a:endParaRPr lang="en-GB" dirty="0"/>
          </a:p>
          <a:p>
            <a:r>
              <a:rPr lang="en-GB" dirty="0"/>
              <a:t>1.125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5754" y="3840480"/>
            <a:ext cx="710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49.5g</a:t>
            </a:r>
          </a:p>
          <a:p>
            <a:endParaRPr lang="en-GB" dirty="0"/>
          </a:p>
          <a:p>
            <a:r>
              <a:rPr lang="en-GB" dirty="0"/>
              <a:t>44</a:t>
            </a:r>
          </a:p>
          <a:p>
            <a:endParaRPr lang="en-GB" dirty="0"/>
          </a:p>
          <a:p>
            <a:r>
              <a:rPr lang="en-GB" dirty="0"/>
              <a:t>1.125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8561" y="3840480"/>
            <a:ext cx="702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40.5g</a:t>
            </a:r>
          </a:p>
          <a:p>
            <a:endParaRPr lang="en-GB" dirty="0"/>
          </a:p>
          <a:p>
            <a:r>
              <a:rPr lang="en-GB" dirty="0"/>
              <a:t>18</a:t>
            </a:r>
          </a:p>
          <a:p>
            <a:endParaRPr lang="en-GB" dirty="0"/>
          </a:p>
          <a:p>
            <a:r>
              <a:rPr lang="en-GB" dirty="0"/>
              <a:t>2.25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9459" y="2573011"/>
            <a:ext cx="555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 Mole ratio     </a:t>
            </a:r>
            <a:r>
              <a:rPr lang="en-GB" dirty="0"/>
              <a:t>1        :         2          :           1         :            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6904" y="5754280"/>
            <a:ext cx="3296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mass = M</a:t>
            </a:r>
            <a:r>
              <a:rPr lang="en-GB" sz="3200" b="1" baseline="-25000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rgbClr val="FF0000"/>
                </a:solidFill>
              </a:rPr>
              <a:t> x moles</a:t>
            </a:r>
          </a:p>
        </p:txBody>
      </p:sp>
      <p:sp>
        <p:nvSpPr>
          <p:cNvPr id="5" name="Oval 4"/>
          <p:cNvSpPr/>
          <p:nvPr/>
        </p:nvSpPr>
        <p:spPr>
          <a:xfrm>
            <a:off x="3873732" y="2573011"/>
            <a:ext cx="550784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95754" y="2573011"/>
            <a:ext cx="550784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528561" y="2573011"/>
            <a:ext cx="550784" cy="3693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528559" y="4948564"/>
            <a:ext cx="550785" cy="36924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5753" y="4923283"/>
            <a:ext cx="710451" cy="39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873732" y="4936234"/>
            <a:ext cx="703184" cy="381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dirty="0"/>
              <a:t>Using moles to work out concentrations/volumes/masses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9423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HCl</a:t>
            </a:r>
            <a:r>
              <a:rPr lang="en-GB" sz="2400" b="1" baseline="-25000" dirty="0"/>
              <a:t>    </a:t>
            </a:r>
            <a:r>
              <a:rPr lang="en-GB" sz="2400" b="1" dirty="0"/>
              <a:t>+    </a:t>
            </a:r>
            <a:r>
              <a:rPr lang="en-GB" sz="2400" b="1" dirty="0" err="1"/>
              <a:t>NaOH</a:t>
            </a:r>
            <a:r>
              <a:rPr lang="en-GB" sz="2400" b="1" dirty="0"/>
              <a:t>   </a:t>
            </a:r>
            <a:r>
              <a:rPr lang="en-GB" sz="2400" b="1" dirty="0">
                <a:sym typeface="Wingdings" panose="05000000000000000000" pitchFamily="2" charset="2"/>
              </a:rPr>
              <a:t>   </a:t>
            </a:r>
            <a:r>
              <a:rPr lang="en-GB" sz="2400" b="1" dirty="0" err="1">
                <a:sym typeface="Wingdings" panose="05000000000000000000" pitchFamily="2" charset="2"/>
              </a:rPr>
              <a:t>NaCl</a:t>
            </a:r>
            <a:r>
              <a:rPr lang="en-GB" sz="2400" b="1" dirty="0">
                <a:sym typeface="Wingdings" panose="05000000000000000000" pitchFamily="2" charset="2"/>
              </a:rPr>
              <a:t>   +     H</a:t>
            </a:r>
            <a:r>
              <a:rPr lang="en-GB" sz="2400" b="1" baseline="-25000" dirty="0">
                <a:sym typeface="Wingdings" panose="05000000000000000000" pitchFamily="2" charset="2"/>
              </a:rPr>
              <a:t>2</a:t>
            </a:r>
            <a:r>
              <a:rPr lang="en-GB" sz="2400" b="1" dirty="0">
                <a:sym typeface="Wingdings" panose="05000000000000000000" pitchFamily="2" charset="2"/>
              </a:rPr>
              <a:t>O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993" y="3840480"/>
            <a:ext cx="16866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Vol (dm</a:t>
            </a:r>
            <a:r>
              <a:rPr lang="en-GB" baseline="30000" dirty="0"/>
              <a:t>3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Conc</a:t>
            </a:r>
            <a:r>
              <a:rPr lang="en-GB" dirty="0"/>
              <a:t> (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Moles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3732" y="3840480"/>
            <a:ext cx="710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0.025</a:t>
            </a:r>
          </a:p>
          <a:p>
            <a:endParaRPr lang="en-GB" dirty="0"/>
          </a:p>
          <a:p>
            <a:r>
              <a:rPr lang="en-GB" dirty="0"/>
              <a:t>0.2</a:t>
            </a:r>
          </a:p>
          <a:p>
            <a:endParaRPr lang="en-GB" dirty="0"/>
          </a:p>
          <a:p>
            <a:r>
              <a:rPr lang="en-GB" dirty="0"/>
              <a:t>0.005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1581" y="3840480"/>
            <a:ext cx="710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0.01</a:t>
            </a:r>
          </a:p>
          <a:p>
            <a:endParaRPr lang="en-GB" dirty="0"/>
          </a:p>
          <a:p>
            <a:r>
              <a:rPr lang="en-GB" dirty="0"/>
              <a:t>0.5</a:t>
            </a:r>
          </a:p>
          <a:p>
            <a:endParaRPr lang="en-GB" dirty="0"/>
          </a:p>
          <a:p>
            <a:r>
              <a:rPr lang="en-GB" dirty="0"/>
              <a:t>0.005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042" y="2573011"/>
            <a:ext cx="595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 Mole ratio         </a:t>
            </a:r>
            <a:r>
              <a:rPr lang="en-GB" dirty="0"/>
              <a:t>1        :         1          :            1         :            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9498" y="5872267"/>
            <a:ext cx="5526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Mole = Concentration x volume</a:t>
            </a:r>
          </a:p>
        </p:txBody>
      </p:sp>
      <p:sp>
        <p:nvSpPr>
          <p:cNvPr id="13" name="Oval 12"/>
          <p:cNvSpPr/>
          <p:nvPr/>
        </p:nvSpPr>
        <p:spPr>
          <a:xfrm>
            <a:off x="3873731" y="2573011"/>
            <a:ext cx="58028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974944" y="2582346"/>
            <a:ext cx="58028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3261" y="4948476"/>
            <a:ext cx="66877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873731" y="4948476"/>
            <a:ext cx="71045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Concentration–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3560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Concentration is a measure of how much stuff there is in a given volume.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26710" y="2385391"/>
            <a:ext cx="693174" cy="461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59097" y="3362633"/>
            <a:ext cx="2212258" cy="558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Moles or mass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7419" y="3594740"/>
            <a:ext cx="2212258" cy="558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Cm</a:t>
            </a:r>
            <a:r>
              <a:rPr lang="en-GB" b="1" baseline="30000" dirty="0">
                <a:solidFill>
                  <a:schemeClr val="tx1"/>
                </a:solidFill>
              </a:rPr>
              <a:t>3</a:t>
            </a:r>
            <a:r>
              <a:rPr lang="en-GB" b="1" dirty="0">
                <a:solidFill>
                  <a:schemeClr val="tx1"/>
                </a:solidFill>
              </a:rPr>
              <a:t> or dm</a:t>
            </a:r>
            <a:r>
              <a:rPr lang="en-GB" b="1" baseline="30000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3" idx="4"/>
            <a:endCxn id="10" idx="0"/>
          </p:cNvCxnSpPr>
          <p:nvPr/>
        </p:nvCxnSpPr>
        <p:spPr>
          <a:xfrm flipH="1">
            <a:off x="5653548" y="3216388"/>
            <a:ext cx="443681" cy="378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7573297" y="2846439"/>
            <a:ext cx="1791929" cy="516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concentration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5" y="3921319"/>
            <a:ext cx="2400300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85412" y="4695743"/>
            <a:ext cx="2536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Mass = M</a:t>
            </a:r>
            <a:r>
              <a:rPr lang="en-GB" sz="2400" b="1" baseline="-25000" dirty="0"/>
              <a:t>r</a:t>
            </a:r>
            <a:r>
              <a:rPr lang="en-GB" sz="2400" b="1" dirty="0"/>
              <a:t> x </a:t>
            </a:r>
            <a:r>
              <a:rPr lang="en-GB" sz="2400" b="1" dirty="0">
                <a:solidFill>
                  <a:srgbClr val="FF0000"/>
                </a:solidFill>
              </a:rPr>
              <a:t>moles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69485" y="5254429"/>
            <a:ext cx="4309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Moles</a:t>
            </a:r>
            <a:r>
              <a:rPr lang="en-GB" sz="2400" b="1" dirty="0"/>
              <a:t> = Concentration x volume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16299" y="45080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Moles link the two equations.</a:t>
            </a:r>
          </a:p>
          <a:p>
            <a:endParaRPr lang="en-GB" dirty="0"/>
          </a:p>
          <a:p>
            <a:r>
              <a:rPr lang="en-GB" dirty="0"/>
              <a:t>Work out the mass of </a:t>
            </a:r>
            <a:r>
              <a:rPr lang="en-GB" dirty="0" err="1"/>
              <a:t>NaOH</a:t>
            </a:r>
            <a:r>
              <a:rPr lang="en-GB" dirty="0"/>
              <a:t> in 25cm</a:t>
            </a:r>
            <a:r>
              <a:rPr lang="en-GB" baseline="30000" dirty="0"/>
              <a:t>3</a:t>
            </a:r>
            <a:r>
              <a:rPr lang="en-GB" dirty="0"/>
              <a:t> of 0.5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  <a:r>
              <a:rPr lang="en-GB" dirty="0"/>
              <a:t> solution.</a:t>
            </a:r>
          </a:p>
        </p:txBody>
      </p:sp>
      <p:sp>
        <p:nvSpPr>
          <p:cNvPr id="13" name="Oval 12"/>
          <p:cNvSpPr/>
          <p:nvPr/>
        </p:nvSpPr>
        <p:spPr>
          <a:xfrm>
            <a:off x="5434781" y="2755340"/>
            <a:ext cx="1324896" cy="461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4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30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Making a pure dry sample of a salt from an insoluble base.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Carrying out an acid/alkali titration to determine concentration.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Electrolysis of an aqueous solution – predict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Measurement of energy changes during a reaction.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At least 1 of these, probably more will definitely come up in the paper – be prepared for them!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 txBox="1">
            <a:spLocks/>
          </p:cNvSpPr>
          <p:nvPr/>
        </p:nvSpPr>
        <p:spPr>
          <a:xfrm>
            <a:off x="1524000" y="462451"/>
            <a:ext cx="9144000" cy="13027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Core Practical's for paper 1</a:t>
            </a:r>
          </a:p>
        </p:txBody>
      </p:sp>
    </p:spTree>
    <p:extLst>
      <p:ext uri="{BB962C8B-B14F-4D97-AF65-F5344CB8AC3E}">
        <p14:creationId xmlns:p14="http://schemas.microsoft.com/office/powerpoint/2010/main" val="244743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4127" y="2542479"/>
            <a:ext cx="2536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Mass = M</a:t>
            </a:r>
            <a:r>
              <a:rPr lang="en-GB" sz="2400" b="1" baseline="-25000" dirty="0"/>
              <a:t>r</a:t>
            </a:r>
            <a:r>
              <a:rPr lang="en-GB" sz="2400" b="1" dirty="0"/>
              <a:t> x </a:t>
            </a:r>
            <a:r>
              <a:rPr lang="en-GB" sz="2400" b="1" dirty="0">
                <a:solidFill>
                  <a:srgbClr val="FF0000"/>
                </a:solidFill>
              </a:rPr>
              <a:t>moles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101165"/>
            <a:ext cx="4309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Moles</a:t>
            </a:r>
            <a:r>
              <a:rPr lang="en-GB" sz="2400" b="1" dirty="0"/>
              <a:t> = Concentration x volume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5014" y="2354763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Moles link the two equations.</a:t>
            </a:r>
          </a:p>
          <a:p>
            <a:endParaRPr lang="en-GB" dirty="0"/>
          </a:p>
          <a:p>
            <a:r>
              <a:rPr lang="en-GB" dirty="0"/>
              <a:t>Work out the mass of </a:t>
            </a:r>
            <a:r>
              <a:rPr lang="en-GB" dirty="0" err="1"/>
              <a:t>NaOH</a:t>
            </a:r>
            <a:r>
              <a:rPr lang="en-GB" dirty="0"/>
              <a:t> in 25cm</a:t>
            </a:r>
            <a:r>
              <a:rPr lang="en-GB" baseline="30000" dirty="0"/>
              <a:t>3</a:t>
            </a:r>
            <a:r>
              <a:rPr lang="en-GB" dirty="0"/>
              <a:t> of 0.5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  <a:r>
              <a:rPr lang="en-GB" dirty="0"/>
              <a:t> solution.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 txBox="1">
            <a:spLocks/>
          </p:cNvSpPr>
          <p:nvPr/>
        </p:nvSpPr>
        <p:spPr>
          <a:xfrm>
            <a:off x="1524000" y="526015"/>
            <a:ext cx="9144000" cy="13765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r>
              <a:rPr lang="en-GB" dirty="0"/>
              <a:t>Concentration– key concepts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4127" y="4748981"/>
            <a:ext cx="617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Convert 25cm</a:t>
            </a:r>
            <a:r>
              <a:rPr lang="en-GB" baseline="30000" dirty="0"/>
              <a:t>3</a:t>
            </a:r>
            <a:r>
              <a:rPr lang="en-GB" dirty="0"/>
              <a:t> to dm</a:t>
            </a:r>
            <a:r>
              <a:rPr lang="en-GB" baseline="30000" dirty="0"/>
              <a:t>3</a:t>
            </a:r>
            <a:r>
              <a:rPr lang="en-GB" dirty="0"/>
              <a:t> – divide by 1000 = 0.025dm</a:t>
            </a:r>
            <a:r>
              <a:rPr lang="en-GB" baseline="30000" dirty="0"/>
              <a:t>3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Work out moles – concentration x volume = 0.0125 </a:t>
            </a:r>
            <a:r>
              <a:rPr lang="en-GB" dirty="0" err="1"/>
              <a:t>mol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Work out the M</a:t>
            </a:r>
            <a:r>
              <a:rPr lang="en-GB" baseline="-25000" dirty="0"/>
              <a:t>r</a:t>
            </a:r>
            <a:r>
              <a:rPr lang="en-GB" dirty="0"/>
              <a:t> of </a:t>
            </a:r>
            <a:r>
              <a:rPr lang="en-GB" dirty="0" err="1"/>
              <a:t>NaOH</a:t>
            </a:r>
            <a:r>
              <a:rPr lang="en-GB" dirty="0"/>
              <a:t>  = 40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Use the M</a:t>
            </a:r>
            <a:r>
              <a:rPr lang="en-GB" baseline="-25000" dirty="0"/>
              <a:t>r</a:t>
            </a:r>
            <a:r>
              <a:rPr lang="en-GB" dirty="0"/>
              <a:t> and moles to work out mass – 40 x 0.0125 = </a:t>
            </a:r>
            <a:r>
              <a:rPr lang="en-GB" b="1" dirty="0">
                <a:solidFill>
                  <a:srgbClr val="FF0000"/>
                </a:solidFill>
              </a:rPr>
              <a:t>0.5g</a:t>
            </a:r>
          </a:p>
        </p:txBody>
      </p:sp>
    </p:spTree>
    <p:extLst>
      <p:ext uri="{BB962C8B-B14F-4D97-AF65-F5344CB8AC3E}">
        <p14:creationId xmlns:p14="http://schemas.microsoft.com/office/powerpoint/2010/main" val="4914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73" y="208712"/>
            <a:ext cx="6359333" cy="64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5" y="439303"/>
            <a:ext cx="6238566" cy="57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Chemical changes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957415" y="2356086"/>
            <a:ext cx="10074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A more reactive element will displace a less reactive one from a compound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We can compare reactivity of elements by comparing their reactions with…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Water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Acid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Oxygen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The more vigorous the reaction the more reactive the element is</a:t>
            </a:r>
          </a:p>
        </p:txBody>
      </p:sp>
    </p:spTree>
    <p:extLst>
      <p:ext uri="{BB962C8B-B14F-4D97-AF65-F5344CB8AC3E}">
        <p14:creationId xmlns:p14="http://schemas.microsoft.com/office/powerpoint/2010/main" val="216864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Chemical changes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957414" y="2149608"/>
            <a:ext cx="100743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Metal + Acid </a:t>
            </a:r>
            <a:r>
              <a:rPr lang="en-GB" sz="2400" b="1" dirty="0">
                <a:sym typeface="Wingdings" panose="05000000000000000000" pitchFamily="2" charset="2"/>
              </a:rPr>
              <a:t> Salt + Hydrogen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sym typeface="Wingdings" panose="05000000000000000000" pitchFamily="2" charset="2"/>
              </a:rPr>
              <a:t>Metal + Oxygen  Metal Oxide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sym typeface="Wingdings" panose="05000000000000000000" pitchFamily="2" charset="2"/>
              </a:rPr>
              <a:t>Acid + Alkali  Salt + Water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sym typeface="Wingdings" panose="05000000000000000000" pitchFamily="2" charset="2"/>
              </a:rPr>
              <a:t>Acid + Base  Salt + Water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A base is an insoluble compound that neutralises an acid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sym typeface="Wingdings" panose="05000000000000000000" pitchFamily="2" charset="2"/>
              </a:rPr>
              <a:t>Acid + Carbonate  Salt + Water + Carbon dioxide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718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 txBox="1">
            <a:spLocks/>
          </p:cNvSpPr>
          <p:nvPr/>
        </p:nvSpPr>
        <p:spPr>
          <a:xfrm>
            <a:off x="957415" y="526015"/>
            <a:ext cx="10074379" cy="12433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Core practical – Making a salt from a 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99" y="1982553"/>
            <a:ext cx="3476409" cy="4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4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" y="4105230"/>
            <a:ext cx="519901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Chemical changes – key concepts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23" y="2334962"/>
            <a:ext cx="4469613" cy="17702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7" y="4051880"/>
            <a:ext cx="5111931" cy="100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5145" y="5432363"/>
            <a:ext cx="24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Strong acids fully ionise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1956" y="5432363"/>
            <a:ext cx="279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Weak acids do not fully </a:t>
            </a:r>
            <a:r>
              <a:rPr lang="en-GB" b="1" dirty="0"/>
              <a:t>ionise (notice the reversible reaction symbol)</a:t>
            </a:r>
          </a:p>
        </p:txBody>
      </p:sp>
    </p:spTree>
    <p:extLst>
      <p:ext uri="{BB962C8B-B14F-4D97-AF65-F5344CB8AC3E}">
        <p14:creationId xmlns:p14="http://schemas.microsoft.com/office/powerpoint/2010/main" val="11188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452" y="604808"/>
            <a:ext cx="10972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Questions</a:t>
            </a:r>
          </a:p>
          <a:p>
            <a:r>
              <a:rPr lang="en-GB" sz="2800" b="1" dirty="0"/>
              <a:t>1</a:t>
            </a:r>
            <a:r>
              <a:rPr lang="en-GB" sz="2800" dirty="0"/>
              <a:t>	</a:t>
            </a:r>
            <a:r>
              <a:rPr lang="en-GB" sz="2800" b="1" dirty="0"/>
              <a:t>a</a:t>
            </a:r>
            <a:r>
              <a:rPr lang="en-GB" sz="2800" dirty="0"/>
              <a:t>	Explain why hydrochloric acid is classed as a strong acid.	</a:t>
            </a:r>
          </a:p>
          <a:p>
            <a:r>
              <a:rPr lang="en-GB" sz="2800" dirty="0"/>
              <a:t>	</a:t>
            </a:r>
            <a:r>
              <a:rPr lang="en-GB" sz="2800" b="1" dirty="0"/>
              <a:t>b</a:t>
            </a:r>
            <a:r>
              <a:rPr lang="en-GB" sz="2800" dirty="0"/>
              <a:t>	Write an equation to show how hydrochloric acid ionises in 		water.	</a:t>
            </a:r>
          </a:p>
          <a:p>
            <a:r>
              <a:rPr lang="en-GB" sz="2800" b="1" dirty="0"/>
              <a:t>2</a:t>
            </a:r>
            <a:r>
              <a:rPr lang="en-GB" sz="2800" dirty="0"/>
              <a:t>	</a:t>
            </a:r>
            <a:r>
              <a:rPr lang="en-GB" sz="2800" b="1" dirty="0"/>
              <a:t>a</a:t>
            </a:r>
            <a:r>
              <a:rPr lang="en-GB" sz="2800" dirty="0"/>
              <a:t>	Explain why ethanoic acid is classed as a weak acid.	</a:t>
            </a:r>
          </a:p>
          <a:p>
            <a:r>
              <a:rPr lang="en-GB" sz="2800" dirty="0"/>
              <a:t>	</a:t>
            </a:r>
            <a:r>
              <a:rPr lang="en-GB" sz="2800" b="1" dirty="0"/>
              <a:t>b</a:t>
            </a:r>
            <a:r>
              <a:rPr lang="en-GB" sz="2800" dirty="0"/>
              <a:t>	Write an equation to show how ethanoic acid ionises in water.	</a:t>
            </a:r>
          </a:p>
          <a:p>
            <a:r>
              <a:rPr lang="en-GB" sz="2800" b="1" dirty="0"/>
              <a:t>3</a:t>
            </a:r>
            <a:r>
              <a:rPr lang="en-GB" sz="2800" dirty="0"/>
              <a:t>	</a:t>
            </a:r>
            <a:r>
              <a:rPr lang="en-GB" sz="2800" b="1" dirty="0"/>
              <a:t>a</a:t>
            </a:r>
            <a:r>
              <a:rPr lang="en-GB" sz="2800" dirty="0"/>
              <a:t>	Explain why 0.1 </a:t>
            </a:r>
            <a:r>
              <a:rPr lang="en-GB" sz="2800" dirty="0" err="1"/>
              <a:t>mol</a:t>
            </a:r>
            <a:r>
              <a:rPr lang="en-GB" sz="2800" dirty="0"/>
              <a:t>/dm</a:t>
            </a:r>
            <a:r>
              <a:rPr lang="en-GB" sz="2800" baseline="30000" dirty="0"/>
              <a:t>3</a:t>
            </a:r>
            <a:r>
              <a:rPr lang="en-GB" sz="2800" dirty="0"/>
              <a:t> hydrochloric acid has a lower pH 		than 0.1 </a:t>
            </a:r>
            <a:r>
              <a:rPr lang="en-GB" sz="2800" dirty="0" err="1"/>
              <a:t>mol</a:t>
            </a:r>
            <a:r>
              <a:rPr lang="en-GB" sz="2800" dirty="0"/>
              <a:t>/dm</a:t>
            </a:r>
            <a:r>
              <a:rPr lang="en-GB" sz="2800" baseline="30000" dirty="0"/>
              <a:t>3</a:t>
            </a:r>
            <a:r>
              <a:rPr lang="en-GB" sz="2800" dirty="0"/>
              <a:t> ethanoic acid. 					</a:t>
            </a:r>
            <a:r>
              <a:rPr lang="en-GB" sz="2800" b="1" dirty="0"/>
              <a:t>b</a:t>
            </a:r>
            <a:r>
              <a:rPr lang="en-GB" sz="2800" dirty="0"/>
              <a:t>	Explain why 0.1 </a:t>
            </a:r>
            <a:r>
              <a:rPr lang="en-GB" sz="2800" dirty="0" err="1"/>
              <a:t>mol</a:t>
            </a:r>
            <a:r>
              <a:rPr lang="en-GB" sz="2800" dirty="0"/>
              <a:t>/dm</a:t>
            </a:r>
            <a:r>
              <a:rPr lang="en-GB" sz="2800" baseline="30000" dirty="0"/>
              <a:t>3</a:t>
            </a:r>
            <a:r>
              <a:rPr lang="en-GB" sz="2800" dirty="0"/>
              <a:t> hydrochloric acid reacts faster with 		magnesium and sodium carbonate than 0.1 </a:t>
            </a:r>
            <a:r>
              <a:rPr lang="en-GB" sz="2800" dirty="0" err="1"/>
              <a:t>mol</a:t>
            </a:r>
            <a:r>
              <a:rPr lang="en-GB" sz="2800" dirty="0"/>
              <a:t>/dm</a:t>
            </a:r>
            <a:r>
              <a:rPr lang="en-GB" sz="2800" baseline="30000" dirty="0"/>
              <a:t>3</a:t>
            </a:r>
            <a:r>
              <a:rPr lang="en-GB" sz="2800" dirty="0"/>
              <a:t> 			ethanoic acid does.	</a:t>
            </a:r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11098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Electrolysis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957414" y="2149608"/>
            <a:ext cx="10074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Electrolysis – splitting up using electricity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In electrolysis metals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GAIN </a:t>
            </a:r>
            <a:r>
              <a:rPr lang="en-GB" sz="2400" b="1" dirty="0">
                <a:sym typeface="Wingdings" panose="05000000000000000000" pitchFamily="2" charset="2"/>
              </a:rPr>
              <a:t>electrons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Non-metals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LOSE</a:t>
            </a:r>
            <a:r>
              <a:rPr lang="en-GB" sz="2400" b="1" dirty="0">
                <a:sym typeface="Wingdings" panose="05000000000000000000" pitchFamily="2" charset="2"/>
              </a:rPr>
              <a:t> electrons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This reverses the process of ionic compounds forming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OILRIG</a:t>
            </a:r>
            <a:r>
              <a:rPr lang="en-GB" sz="2400" b="1" dirty="0">
                <a:sym typeface="Wingdings" panose="05000000000000000000" pitchFamily="2" charset="2"/>
              </a:rPr>
              <a:t> – Oxidation is loss, Reduction is gain (of electrons)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71540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Electrolysis – key concepts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" y="2552020"/>
            <a:ext cx="52006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7445" y="2808629"/>
            <a:ext cx="4889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Positive IONS go to the negative (cathode)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Negative IONS go to the positive (anode)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Opposites attract.</a:t>
            </a:r>
          </a:p>
        </p:txBody>
      </p:sp>
    </p:spTree>
    <p:extLst>
      <p:ext uri="{BB962C8B-B14F-4D97-AF65-F5344CB8AC3E}">
        <p14:creationId xmlns:p14="http://schemas.microsoft.com/office/powerpoint/2010/main" val="59570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3027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Atomic structure – key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A9444-650D-45B6-B10B-8333B2E5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50268"/>
            <a:ext cx="2857500" cy="238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F2466-4D14-4FD4-8C7F-8739EA1A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6" y="2150268"/>
            <a:ext cx="4933951" cy="2557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6A12B-EE4B-4A79-8B58-C0432F2808FA}"/>
              </a:ext>
            </a:extLst>
          </p:cNvPr>
          <p:cNvSpPr txBox="1"/>
          <p:nvPr/>
        </p:nvSpPr>
        <p:spPr>
          <a:xfrm>
            <a:off x="1380076" y="4852986"/>
            <a:ext cx="9287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All </a:t>
            </a:r>
            <a:r>
              <a:rPr lang="en-GB" sz="2400" b="1" dirty="0">
                <a:solidFill>
                  <a:srgbClr val="FF0000"/>
                </a:solidFill>
              </a:rPr>
              <a:t>atoms</a:t>
            </a:r>
            <a:r>
              <a:rPr lang="en-GB" sz="2400" b="1" dirty="0"/>
              <a:t> are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Isotopes</a:t>
            </a:r>
            <a:r>
              <a:rPr lang="en-GB" sz="2400" b="1" dirty="0"/>
              <a:t> are atoms that have the same number of protons but a different number of neutrons.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Ions</a:t>
            </a:r>
            <a:r>
              <a:rPr lang="en-GB" sz="2400" b="1" dirty="0"/>
              <a:t> are atoms that have lost or gained electrons to become charged</a:t>
            </a:r>
          </a:p>
        </p:txBody>
      </p:sp>
    </p:spTree>
    <p:extLst>
      <p:ext uri="{BB962C8B-B14F-4D97-AF65-F5344CB8AC3E}">
        <p14:creationId xmlns:p14="http://schemas.microsoft.com/office/powerpoint/2010/main" val="2466087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Electrolysis – key concepts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" y="2552020"/>
            <a:ext cx="52006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6998" y="2254631"/>
            <a:ext cx="4928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Half equations show what happens at each electrode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2Cl</a:t>
            </a:r>
            <a:r>
              <a:rPr lang="en-GB" sz="3600" baseline="30000" dirty="0"/>
              <a:t>-</a:t>
            </a:r>
            <a:r>
              <a:rPr lang="en-GB" sz="3600" dirty="0"/>
              <a:t> </a:t>
            </a:r>
            <a:r>
              <a:rPr lang="en-GB" sz="3600" dirty="0">
                <a:sym typeface="Wingdings" panose="05000000000000000000" pitchFamily="2" charset="2"/>
              </a:rPr>
              <a:t> Cl</a:t>
            </a:r>
            <a:r>
              <a:rPr lang="en-GB" sz="3600" baseline="-25000" dirty="0">
                <a:sym typeface="Wingdings" panose="05000000000000000000" pitchFamily="2" charset="2"/>
              </a:rPr>
              <a:t>2</a:t>
            </a:r>
            <a:r>
              <a:rPr lang="en-GB" sz="3600" dirty="0">
                <a:sym typeface="Wingdings" panose="05000000000000000000" pitchFamily="2" charset="2"/>
              </a:rPr>
              <a:t>  + 2e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</a:p>
          <a:p>
            <a:pPr algn="ctr"/>
            <a:endParaRPr lang="en-GB" sz="3600" baseline="30000" dirty="0">
              <a:sym typeface="Wingdings" panose="05000000000000000000" pitchFamily="2" charset="2"/>
            </a:endParaRPr>
          </a:p>
          <a:p>
            <a:pPr algn="ctr"/>
            <a:r>
              <a:rPr lang="en-GB" sz="3600" dirty="0">
                <a:sym typeface="Wingdings" panose="05000000000000000000" pitchFamily="2" charset="2"/>
              </a:rPr>
              <a:t>Na</a:t>
            </a:r>
            <a:r>
              <a:rPr lang="en-GB" sz="3600" baseline="30000" dirty="0">
                <a:sym typeface="Wingdings" panose="05000000000000000000" pitchFamily="2" charset="2"/>
              </a:rPr>
              <a:t>+</a:t>
            </a:r>
            <a:r>
              <a:rPr lang="en-GB" sz="3600" dirty="0">
                <a:sym typeface="Wingdings" panose="05000000000000000000" pitchFamily="2" charset="2"/>
              </a:rPr>
              <a:t> + e</a:t>
            </a:r>
            <a:r>
              <a:rPr lang="en-GB" sz="3600" baseline="30000" dirty="0">
                <a:sym typeface="Wingdings" panose="05000000000000000000" pitchFamily="2" charset="2"/>
              </a:rPr>
              <a:t>-</a:t>
            </a:r>
            <a:r>
              <a:rPr lang="en-GB" sz="3600" dirty="0">
                <a:sym typeface="Wingdings" panose="05000000000000000000" pitchFamily="2" charset="2"/>
              </a:rPr>
              <a:t>  Na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51000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537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Electrolysis of solutions– key concepts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943" y="2254631"/>
            <a:ext cx="621791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Only 1 ION can be displaced at each electrode so….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@ the positive: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	</a:t>
            </a:r>
            <a:r>
              <a:rPr lang="en-GB" sz="2400" b="1" dirty="0"/>
              <a:t>If a halide ion is present then the 	halogen is produced.  Otherwise O</a:t>
            </a:r>
            <a:r>
              <a:rPr lang="en-GB" sz="2400" b="1" baseline="-25000" dirty="0"/>
              <a:t>2</a:t>
            </a:r>
            <a:r>
              <a:rPr lang="en-GB" sz="2400" b="1" dirty="0"/>
              <a:t> is 	produced.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@ the negative:</a:t>
            </a:r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	</a:t>
            </a:r>
            <a:r>
              <a:rPr lang="en-GB" sz="2400" b="1" dirty="0"/>
              <a:t>If the metal is less reactive than 	hydrogen the metal is produced.  	Otherwise H</a:t>
            </a:r>
            <a:r>
              <a:rPr lang="en-GB" sz="2400" b="1" baseline="-25000" dirty="0"/>
              <a:t>2 </a:t>
            </a:r>
            <a:r>
              <a:rPr lang="en-GB" sz="2400" b="1" dirty="0"/>
              <a:t>is produced.</a:t>
            </a:r>
            <a:endParaRPr lang="en-GB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2" y="3787957"/>
            <a:ext cx="3061006" cy="269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5" y="2122579"/>
            <a:ext cx="4076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62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Energy changes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957414" y="2149608"/>
            <a:ext cx="10074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All reactions involve </a:t>
            </a:r>
            <a:r>
              <a:rPr lang="en-GB" sz="2400" b="1" dirty="0">
                <a:solidFill>
                  <a:srgbClr val="FF0000"/>
                </a:solidFill>
              </a:rPr>
              <a:t>bond breaking </a:t>
            </a:r>
            <a:r>
              <a:rPr lang="en-GB" sz="2400" b="1" dirty="0"/>
              <a:t>and </a:t>
            </a:r>
            <a:r>
              <a:rPr lang="en-GB" sz="2400" b="1" dirty="0">
                <a:solidFill>
                  <a:srgbClr val="FF0000"/>
                </a:solidFill>
              </a:rPr>
              <a:t>bond making</a:t>
            </a:r>
            <a:endParaRPr lang="en-GB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Bond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breaking is endothermic </a:t>
            </a:r>
            <a:r>
              <a:rPr lang="en-GB" sz="2400" b="1" dirty="0">
                <a:sym typeface="Wingdings" panose="05000000000000000000" pitchFamily="2" charset="2"/>
              </a:rPr>
              <a:t>(requires energy)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Bond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making is exothermic </a:t>
            </a:r>
            <a:r>
              <a:rPr lang="en-GB" sz="2400" b="1" dirty="0">
                <a:sym typeface="Wingdings" panose="05000000000000000000" pitchFamily="2" charset="2"/>
              </a:rPr>
              <a:t>(releases energy)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ym typeface="Wingdings" panose="05000000000000000000" pitchFamily="2" charset="2"/>
              </a:rPr>
              <a:t>The balance of how much energy is put in compared to how much is given out determines the overall energy change.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02494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Exothermic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5921298" y="2908216"/>
            <a:ext cx="5756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Energy put in breaking bonds is less than energy given out making bonds.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Overall, energy is released to surroundings.</a:t>
            </a:r>
            <a:endParaRPr lang="en-GB" sz="2400" b="1" dirty="0">
              <a:sym typeface="Wingdings" panose="05000000000000000000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0" y="2578962"/>
            <a:ext cx="5692779" cy="22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656969" y="5597457"/>
            <a:ext cx="1112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MISCONCEPTION – enthalpy change is NOT dependent on the number of bonds made or broken.  DO NOT mention number of bonds 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1059493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15" y="526015"/>
            <a:ext cx="10074379" cy="1243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Endothermic – key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5921298" y="2908216"/>
            <a:ext cx="5756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Energy put in breaking bonds is great</a:t>
            </a:r>
            <a:r>
              <a:rPr lang="en-GB" sz="2400" b="1" dirty="0">
                <a:solidFill>
                  <a:srgbClr val="FF0000"/>
                </a:solidFill>
              </a:rPr>
              <a:t>er </a:t>
            </a:r>
            <a:r>
              <a:rPr lang="en-GB" sz="2400" b="1" dirty="0"/>
              <a:t>than energy given out making bonds.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/>
              <a:t>Overall, energy is taken in from the surroundings.</a:t>
            </a:r>
            <a:endParaRPr lang="en-GB" sz="2400" b="1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656969" y="5597457"/>
            <a:ext cx="1112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MISCONCEPTION – enthalpy change is NOT dependent on the number of bonds made or broken.  DO NOT mention number of bonds in your answer.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7" y="2571369"/>
            <a:ext cx="5044303" cy="22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73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 txBox="1">
            <a:spLocks/>
          </p:cNvSpPr>
          <p:nvPr/>
        </p:nvSpPr>
        <p:spPr>
          <a:xfrm>
            <a:off x="957415" y="526015"/>
            <a:ext cx="10074379" cy="12433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Bond enthalpy calculations – key concepts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957415" y="2345455"/>
            <a:ext cx="10074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400" b="1" dirty="0"/>
              <a:t>Work out the number of each type of bond broken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>
                <a:sym typeface="Wingdings" panose="05000000000000000000" pitchFamily="2" charset="2"/>
              </a:rPr>
              <a:t>Multiply this number by it’s bond energy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>
                <a:sym typeface="Wingdings" panose="05000000000000000000" pitchFamily="2" charset="2"/>
              </a:rPr>
              <a:t>Add them all together =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ENERGY IN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/>
              <a:t>Work out the number of each type of bond made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>
                <a:sym typeface="Wingdings" panose="05000000000000000000" pitchFamily="2" charset="2"/>
              </a:rPr>
              <a:t>Multiply this number by it’s bond energy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>
                <a:sym typeface="Wingdings" panose="05000000000000000000" pitchFamily="2" charset="2"/>
              </a:rPr>
              <a:t>Add them all together =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ENERGY OUT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>
                <a:sym typeface="Wingdings" panose="05000000000000000000" pitchFamily="2" charset="2"/>
              </a:rPr>
              <a:t>Calculate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ENERGY IN – ENERGY OUT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b="1" dirty="0">
                <a:sym typeface="Wingdings" panose="05000000000000000000" pitchFamily="2" charset="2"/>
              </a:rPr>
              <a:t>This is your energy change </a:t>
            </a: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INCLUDE THE SIGN!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457200" indent="-457200" algn="ctr">
              <a:buFont typeface="+mj-lt"/>
              <a:buAutoNum type="arabicPeriod"/>
            </a:pPr>
            <a:endParaRPr lang="en-GB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66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387" t="28079" r="24551" b="11626"/>
          <a:stretch/>
        </p:blipFill>
        <p:spPr bwMode="auto">
          <a:xfrm>
            <a:off x="2358526" y="511084"/>
            <a:ext cx="6014766" cy="5419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317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40" y="280534"/>
            <a:ext cx="8851945" cy="63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53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888" t="31626" r="9594" b="8965"/>
          <a:stretch/>
        </p:blipFill>
        <p:spPr bwMode="auto">
          <a:xfrm>
            <a:off x="2194560" y="339634"/>
            <a:ext cx="7876903" cy="6021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173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549" t="48473" r="7268" b="14877"/>
          <a:stretch/>
        </p:blipFill>
        <p:spPr bwMode="auto">
          <a:xfrm>
            <a:off x="1478552" y="304256"/>
            <a:ext cx="9520374" cy="4110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52" y="4577322"/>
            <a:ext cx="8955579" cy="18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8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3027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Atomic structure – key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E88F5-1DE6-48F4-8363-D6EB4B6F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76" y="2071445"/>
            <a:ext cx="3244930" cy="4564966"/>
          </a:xfrm>
          <a:prstGeom prst="rect">
            <a:avLst/>
          </a:prstGeom>
        </p:spPr>
      </p:pic>
      <p:pic>
        <p:nvPicPr>
          <p:cNvPr id="1026" name="Picture 2" descr="Image result for rutherford scattering experiment diagram">
            <a:extLst>
              <a:ext uri="{FF2B5EF4-FFF2-40B4-BE49-F238E27FC236}">
                <a16:creationId xmlns:a16="http://schemas.microsoft.com/office/drawing/2014/main" id="{79A10021-5DDE-49DC-886A-592BC475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31" y="2525285"/>
            <a:ext cx="3871650" cy="36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B7302F-4E10-4E95-9DF1-E22B890CAFC0}"/>
              </a:ext>
            </a:extLst>
          </p:cNvPr>
          <p:cNvSpPr txBox="1"/>
          <p:nvPr/>
        </p:nvSpPr>
        <p:spPr>
          <a:xfrm>
            <a:off x="7160456" y="2071445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Small dense nucleus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94382-46A7-4C5B-BE4D-CFEFAE55C852}"/>
              </a:ext>
            </a:extLst>
          </p:cNvPr>
          <p:cNvSpPr txBox="1"/>
          <p:nvPr/>
        </p:nvSpPr>
        <p:spPr>
          <a:xfrm>
            <a:off x="9931791" y="3321941"/>
            <a:ext cx="20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Nucleus positively charged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3C77E-ED33-4AB7-BA1A-6F28533542ED}"/>
              </a:ext>
            </a:extLst>
          </p:cNvPr>
          <p:cNvSpPr txBox="1"/>
          <p:nvPr/>
        </p:nvSpPr>
        <p:spPr>
          <a:xfrm>
            <a:off x="9805181" y="2713870"/>
            <a:ext cx="21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Mostly empty space</a:t>
            </a:r>
          </a:p>
        </p:txBody>
      </p:sp>
    </p:spTree>
    <p:extLst>
      <p:ext uri="{BB962C8B-B14F-4D97-AF65-F5344CB8AC3E}">
        <p14:creationId xmlns:p14="http://schemas.microsoft.com/office/powerpoint/2010/main" val="372551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3027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Periodic table – key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20473-E69D-45A8-AE5E-93D89431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3370"/>
            <a:ext cx="3914775" cy="204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4EC34-92D3-4EE5-A86C-1613A02A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25816"/>
            <a:ext cx="3793588" cy="189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09FDF-537B-4462-9BD1-110C5D193EF5}"/>
              </a:ext>
            </a:extLst>
          </p:cNvPr>
          <p:cNvSpPr txBox="1"/>
          <p:nvPr/>
        </p:nvSpPr>
        <p:spPr>
          <a:xfrm>
            <a:off x="5950634" y="2477142"/>
            <a:ext cx="587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Newlands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Arranged in order of atomic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Noticed properties seemed to repeat every eight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Ordered by weight &amp; atomic mass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18295-7C4F-480A-BE22-FBCBC18773E7}"/>
              </a:ext>
            </a:extLst>
          </p:cNvPr>
          <p:cNvSpPr txBox="1"/>
          <p:nvPr/>
        </p:nvSpPr>
        <p:spPr>
          <a:xfrm>
            <a:off x="5950634" y="4532776"/>
            <a:ext cx="6173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Mendeleev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Arranged in order of atomic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Grouped based on properties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Left gaps </a:t>
            </a:r>
            <a:r>
              <a:rPr lang="en-GB" dirty="0"/>
              <a:t>for elements he thought existed but not discovered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Elements discovered fitted his predictions – strong evidence</a:t>
            </a:r>
          </a:p>
        </p:txBody>
      </p:sp>
    </p:spTree>
    <p:extLst>
      <p:ext uri="{BB962C8B-B14F-4D97-AF65-F5344CB8AC3E}">
        <p14:creationId xmlns:p14="http://schemas.microsoft.com/office/powerpoint/2010/main" val="114840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3027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Periodic table – key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B2B7C-2D51-497E-B3D7-645CB104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2124221"/>
            <a:ext cx="8065477" cy="4536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EE8F7E-C27F-4DDB-B135-11447566571E}"/>
              </a:ext>
            </a:extLst>
          </p:cNvPr>
          <p:cNvSpPr txBox="1"/>
          <p:nvPr/>
        </p:nvSpPr>
        <p:spPr>
          <a:xfrm>
            <a:off x="8920548" y="3126697"/>
            <a:ext cx="2602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groups (know and explain reactivity):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Know what a </a:t>
            </a:r>
            <a:r>
              <a:rPr lang="en-GB" b="1" dirty="0">
                <a:solidFill>
                  <a:srgbClr val="FF0000"/>
                </a:solidFill>
              </a:rPr>
              <a:t>group</a:t>
            </a:r>
            <a:r>
              <a:rPr lang="en-GB" dirty="0"/>
              <a:t> is and what a </a:t>
            </a:r>
            <a:r>
              <a:rPr lang="en-GB" b="1" dirty="0">
                <a:solidFill>
                  <a:srgbClr val="FF0000"/>
                </a:solidFill>
              </a:rPr>
              <a:t>period</a:t>
            </a:r>
            <a:r>
              <a:rPr lang="en-GB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1233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3027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dirty="0"/>
              <a:t>Periodic table – key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54864-7842-4A5E-BA71-320BBF9E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2062162"/>
            <a:ext cx="6703255" cy="2404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75083-F4CE-4E8C-99AF-192F0B6E1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06" y="4354732"/>
            <a:ext cx="7026994" cy="2404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7999" y="6651523"/>
            <a:ext cx="1042219" cy="10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8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Structure &amp; bonding– key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09FDF-537B-4462-9BD1-110C5D193EF5}"/>
              </a:ext>
            </a:extLst>
          </p:cNvPr>
          <p:cNvSpPr txBox="1"/>
          <p:nvPr/>
        </p:nvSpPr>
        <p:spPr>
          <a:xfrm>
            <a:off x="1779989" y="2476174"/>
            <a:ext cx="88880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All atoms bond to achieve a full outer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Metal &amp; non-metal bond  through</a:t>
            </a:r>
            <a:r>
              <a:rPr lang="en-GB" sz="3200" b="1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IONIC</a:t>
            </a:r>
            <a:r>
              <a:rPr lang="en-GB" sz="3200" b="1" dirty="0"/>
              <a:t> </a:t>
            </a:r>
            <a:r>
              <a:rPr lang="en-GB" sz="3200" dirty="0"/>
              <a:t>bonding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Two non-metals bond through </a:t>
            </a:r>
            <a:r>
              <a:rPr lang="en-GB" sz="3200" b="1" dirty="0">
                <a:solidFill>
                  <a:srgbClr val="FF0000"/>
                </a:solidFill>
              </a:rPr>
              <a:t>COVALENT</a:t>
            </a:r>
            <a:r>
              <a:rPr lang="en-GB" sz="3200" dirty="0"/>
              <a:t> bonding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Metals bond through </a:t>
            </a:r>
            <a:r>
              <a:rPr lang="en-GB" sz="3200" b="1" dirty="0">
                <a:solidFill>
                  <a:srgbClr val="FF0000"/>
                </a:solidFill>
              </a:rPr>
              <a:t>METALLIC </a:t>
            </a:r>
            <a:r>
              <a:rPr lang="en-GB" sz="3200" dirty="0"/>
              <a:t>bonding</a:t>
            </a:r>
          </a:p>
        </p:txBody>
      </p:sp>
    </p:spTree>
    <p:extLst>
      <p:ext uri="{BB962C8B-B14F-4D97-AF65-F5344CB8AC3E}">
        <p14:creationId xmlns:p14="http://schemas.microsoft.com/office/powerpoint/2010/main" val="334837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AA10-623E-45E7-855F-B2DC0AFCC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5"/>
            <a:ext cx="9144000" cy="15678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dirty="0"/>
              <a:t>Structure &amp; bonding– misconceptions</a:t>
            </a:r>
          </a:p>
        </p:txBody>
      </p:sp>
      <p:pic>
        <p:nvPicPr>
          <p:cNvPr id="6146" name="Picture 2" descr="Image result for bonding and structure">
            <a:extLst>
              <a:ext uri="{FF2B5EF4-FFF2-40B4-BE49-F238E27FC236}">
                <a16:creationId xmlns:a16="http://schemas.microsoft.com/office/drawing/2014/main" id="{37D324D4-94C9-4BAE-BC2C-C26C2386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77268"/>
            <a:ext cx="5181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CA514-A3A2-4018-A1FD-5CA03CF91C81}"/>
              </a:ext>
            </a:extLst>
          </p:cNvPr>
          <p:cNvSpPr txBox="1"/>
          <p:nvPr/>
        </p:nvSpPr>
        <p:spPr>
          <a:xfrm>
            <a:off x="1524000" y="23853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Bonding &amp; structure are not the same thing.  If a question asks you to describe the structure &amp; bonding you need to say something about each of them</a:t>
            </a:r>
          </a:p>
        </p:txBody>
      </p:sp>
    </p:spTree>
    <p:extLst>
      <p:ext uri="{BB962C8B-B14F-4D97-AF65-F5344CB8AC3E}">
        <p14:creationId xmlns:p14="http://schemas.microsoft.com/office/powerpoint/2010/main" val="307869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25FF31-94ED-439C-81C6-B1A979A07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e8ce8-497b-4d58-ad3b-77e996642cc8"/>
    <ds:schemaRef ds:uri="1c2ace7b-0193-49d6-b28f-a6c5f1da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9E1F9-4D53-4FA7-8965-1CFA17D5D7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04999-E9A9-46B5-A183-430EC08BCB1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1c2ace7b-0193-49d6-b28f-a6c5f1daf0a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cde8ce8-497b-4d58-ad3b-77e996642c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1402</Words>
  <Application>Microsoft Office PowerPoint</Application>
  <PresentationFormat>Widescreen</PresentationFormat>
  <Paragraphs>216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Chemistry Paper 1 preparation</vt:lpstr>
      <vt:lpstr>PowerPoint Presentation</vt:lpstr>
      <vt:lpstr>Atomic structure – key concepts</vt:lpstr>
      <vt:lpstr>Atomic structure – key concepts</vt:lpstr>
      <vt:lpstr>Periodic table – key concepts</vt:lpstr>
      <vt:lpstr>Periodic table – key concepts</vt:lpstr>
      <vt:lpstr>Periodic table – key concepts</vt:lpstr>
      <vt:lpstr>Structure &amp; bonding– key concepts</vt:lpstr>
      <vt:lpstr>Structure &amp; bonding– misconceptions</vt:lpstr>
      <vt:lpstr>Boiling points – misconceptions</vt:lpstr>
      <vt:lpstr>PowerPoint Presentation</vt:lpstr>
      <vt:lpstr>PowerPoint Presentation</vt:lpstr>
      <vt:lpstr>PowerPoint Presentation</vt:lpstr>
      <vt:lpstr>PowerPoint Presentation</vt:lpstr>
      <vt:lpstr>Quantitative chemistry – well understood concepts</vt:lpstr>
      <vt:lpstr>Quantitative chemistry – key concepts</vt:lpstr>
      <vt:lpstr>Using moles to work out concentrations/volumes/masses</vt:lpstr>
      <vt:lpstr>Using moles to work out concentrations/volumes/masses</vt:lpstr>
      <vt:lpstr>Concentration– key concepts</vt:lpstr>
      <vt:lpstr>PowerPoint Presentation</vt:lpstr>
      <vt:lpstr>PowerPoint Presentation</vt:lpstr>
      <vt:lpstr>PowerPoint Presentation</vt:lpstr>
      <vt:lpstr>Chemical changes – key concepts</vt:lpstr>
      <vt:lpstr>Chemical changes – key concepts</vt:lpstr>
      <vt:lpstr>PowerPoint Presentation</vt:lpstr>
      <vt:lpstr>Chemical changes – key concepts</vt:lpstr>
      <vt:lpstr>PowerPoint Presentation</vt:lpstr>
      <vt:lpstr>Electrolysis – key concepts</vt:lpstr>
      <vt:lpstr>Electrolysis – key concepts</vt:lpstr>
      <vt:lpstr>Electrolysis – key concepts</vt:lpstr>
      <vt:lpstr>Electrolysis of solutions– key concepts</vt:lpstr>
      <vt:lpstr>Energy changes – key concepts</vt:lpstr>
      <vt:lpstr>Exothermic – key concepts</vt:lpstr>
      <vt:lpstr>Endothermic – key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1 preparation</dc:title>
  <dc:creator>P Riches</dc:creator>
  <cp:lastModifiedBy>Morgan4, Julie</cp:lastModifiedBy>
  <cp:revision>29</cp:revision>
  <dcterms:created xsi:type="dcterms:W3CDTF">2018-05-14T19:00:15Z</dcterms:created>
  <dcterms:modified xsi:type="dcterms:W3CDTF">2020-10-18T10:39:18Z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0x0101005BF0E80F59BB104798E222572B3D5FDE</vt:lpwstr>
  </property>
</Properties>
</file>