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31"/>
  </p:notesMasterIdLst>
  <p:sldIdLst>
    <p:sldId id="256" r:id="rId7"/>
    <p:sldId id="257" r:id="rId8"/>
    <p:sldId id="263" r:id="rId9"/>
    <p:sldId id="258" r:id="rId10"/>
    <p:sldId id="259" r:id="rId11"/>
    <p:sldId id="264" r:id="rId12"/>
    <p:sldId id="265" r:id="rId13"/>
    <p:sldId id="278" r:id="rId14"/>
    <p:sldId id="285" r:id="rId15"/>
    <p:sldId id="260" r:id="rId16"/>
    <p:sldId id="286" r:id="rId17"/>
    <p:sldId id="287" r:id="rId18"/>
    <p:sldId id="284" r:id="rId19"/>
    <p:sldId id="288" r:id="rId20"/>
    <p:sldId id="272" r:id="rId21"/>
    <p:sldId id="275" r:id="rId22"/>
    <p:sldId id="276" r:id="rId23"/>
    <p:sldId id="277" r:id="rId24"/>
    <p:sldId id="283" r:id="rId25"/>
    <p:sldId id="279" r:id="rId26"/>
    <p:sldId id="280" r:id="rId27"/>
    <p:sldId id="271" r:id="rId28"/>
    <p:sldId id="281" r:id="rId29"/>
    <p:sldId id="282" r:id="rId30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5" autoAdjust="0"/>
    <p:restoredTop sz="94660"/>
  </p:normalViewPr>
  <p:slideViewPr>
    <p:cSldViewPr>
      <p:cViewPr varScale="1">
        <p:scale>
          <a:sx n="68" d="100"/>
          <a:sy n="68" d="100"/>
        </p:scale>
        <p:origin x="161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351712-D3D6-4097-A988-0A5CF1C4252A}" type="doc">
      <dgm:prSet loTypeId="urn:microsoft.com/office/officeart/2005/8/layout/chevron2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GB"/>
        </a:p>
      </dgm:t>
    </dgm:pt>
    <dgm:pt modelId="{419FFCC8-3EEE-471A-9F3E-13629411B4AD}">
      <dgm:prSet phldrT="[Text]"/>
      <dgm:spPr/>
      <dgm:t>
        <a:bodyPr/>
        <a:lstStyle/>
        <a:p>
          <a:r>
            <a:rPr lang="en-GB" dirty="0"/>
            <a:t>1800s</a:t>
          </a:r>
        </a:p>
      </dgm:t>
    </dgm:pt>
    <dgm:pt modelId="{C795942D-C805-46FF-A173-718FDFC09A04}" type="parTrans" cxnId="{9E82925B-E93E-4DA4-A48E-96F1849C41ED}">
      <dgm:prSet/>
      <dgm:spPr/>
      <dgm:t>
        <a:bodyPr/>
        <a:lstStyle/>
        <a:p>
          <a:endParaRPr lang="en-GB"/>
        </a:p>
      </dgm:t>
    </dgm:pt>
    <dgm:pt modelId="{28C61728-54A2-4004-A973-DC1EF31B1176}" type="sibTrans" cxnId="{9E82925B-E93E-4DA4-A48E-96F1849C41ED}">
      <dgm:prSet/>
      <dgm:spPr/>
      <dgm:t>
        <a:bodyPr/>
        <a:lstStyle/>
        <a:p>
          <a:endParaRPr lang="en-GB"/>
        </a:p>
      </dgm:t>
    </dgm:pt>
    <dgm:pt modelId="{9C097B88-5133-4F14-BC02-67DEAE6E5833}">
      <dgm:prSet phldrT="[Text]" custT="1"/>
      <dgm:spPr/>
      <dgm:t>
        <a:bodyPr/>
        <a:lstStyle/>
        <a:p>
          <a:r>
            <a:rPr lang="en-GB" sz="2000" dirty="0"/>
            <a:t>John Dalton – </a:t>
          </a:r>
          <a:r>
            <a:rPr lang="en-GB" sz="2000" b="1" dirty="0">
              <a:solidFill>
                <a:schemeClr val="accent6">
                  <a:lumMod val="75000"/>
                </a:schemeClr>
              </a:solidFill>
            </a:rPr>
            <a:t>tiny spheres that could not be divided</a:t>
          </a:r>
          <a:r>
            <a:rPr lang="en-GB" sz="2000" dirty="0"/>
            <a:t>.</a:t>
          </a:r>
        </a:p>
      </dgm:t>
    </dgm:pt>
    <dgm:pt modelId="{54E56190-013B-4FEC-8E0A-0BFE0323703E}" type="parTrans" cxnId="{5F80CAF8-2874-4ABE-A24A-A7821FBE3AED}">
      <dgm:prSet/>
      <dgm:spPr/>
      <dgm:t>
        <a:bodyPr/>
        <a:lstStyle/>
        <a:p>
          <a:endParaRPr lang="en-GB"/>
        </a:p>
      </dgm:t>
    </dgm:pt>
    <dgm:pt modelId="{5A5B2960-97DC-4E5F-961D-41D344B7B84C}" type="sibTrans" cxnId="{5F80CAF8-2874-4ABE-A24A-A7821FBE3AED}">
      <dgm:prSet/>
      <dgm:spPr/>
      <dgm:t>
        <a:bodyPr/>
        <a:lstStyle/>
        <a:p>
          <a:endParaRPr lang="en-GB"/>
        </a:p>
      </dgm:t>
    </dgm:pt>
    <dgm:pt modelId="{F97BE9D5-C8E4-4EB4-B719-AF0607F1CFAF}">
      <dgm:prSet phldrT="[Text]"/>
      <dgm:spPr/>
      <dgm:t>
        <a:bodyPr/>
        <a:lstStyle/>
        <a:p>
          <a:r>
            <a:rPr lang="en-GB" dirty="0"/>
            <a:t>1890s</a:t>
          </a:r>
        </a:p>
      </dgm:t>
    </dgm:pt>
    <dgm:pt modelId="{D9640E4A-CDC4-4BD9-8515-49774107CE1C}" type="parTrans" cxnId="{13984778-12BD-47F4-B3A5-24A5CC185F98}">
      <dgm:prSet/>
      <dgm:spPr/>
      <dgm:t>
        <a:bodyPr/>
        <a:lstStyle/>
        <a:p>
          <a:endParaRPr lang="en-GB"/>
        </a:p>
      </dgm:t>
    </dgm:pt>
    <dgm:pt modelId="{D1CBAF1A-E5A4-4617-B2CF-3BCC287E3D77}" type="sibTrans" cxnId="{13984778-12BD-47F4-B3A5-24A5CC185F98}">
      <dgm:prSet/>
      <dgm:spPr/>
      <dgm:t>
        <a:bodyPr/>
        <a:lstStyle/>
        <a:p>
          <a:endParaRPr lang="en-GB"/>
        </a:p>
      </dgm:t>
    </dgm:pt>
    <dgm:pt modelId="{BB7851F5-93BB-4CAA-913E-5DD1D7AB0F33}">
      <dgm:prSet phldrT="[Text]" custT="1"/>
      <dgm:spPr/>
      <dgm:t>
        <a:bodyPr/>
        <a:lstStyle/>
        <a:p>
          <a:r>
            <a:rPr lang="en-GB" sz="2000" dirty="0"/>
            <a:t>JJ Thomson – </a:t>
          </a:r>
          <a:r>
            <a:rPr lang="en-GB" sz="2000" b="1" dirty="0">
              <a:solidFill>
                <a:schemeClr val="accent6">
                  <a:lumMod val="75000"/>
                </a:schemeClr>
              </a:solidFill>
            </a:rPr>
            <a:t>electron</a:t>
          </a:r>
          <a:r>
            <a:rPr lang="en-GB" sz="2000" dirty="0"/>
            <a:t> discovered. </a:t>
          </a:r>
          <a:r>
            <a:rPr lang="en-GB" sz="2000" b="1" dirty="0">
              <a:solidFill>
                <a:schemeClr val="accent6">
                  <a:lumMod val="75000"/>
                </a:schemeClr>
              </a:solidFill>
            </a:rPr>
            <a:t>Plum pudding model </a:t>
          </a:r>
          <a:r>
            <a:rPr lang="en-GB" sz="2000" dirty="0"/>
            <a:t>- spheres of positive charge with negative charges spread evenly though.</a:t>
          </a:r>
        </a:p>
      </dgm:t>
    </dgm:pt>
    <dgm:pt modelId="{4848CDD7-D81B-4FA0-AACD-9652D20EDD20}" type="parTrans" cxnId="{3C16694D-A8BC-417A-BF22-2606975DB974}">
      <dgm:prSet/>
      <dgm:spPr/>
      <dgm:t>
        <a:bodyPr/>
        <a:lstStyle/>
        <a:p>
          <a:endParaRPr lang="en-GB"/>
        </a:p>
      </dgm:t>
    </dgm:pt>
    <dgm:pt modelId="{0BEAD2DF-3B87-4FFF-B720-B2ABFD2881DB}" type="sibTrans" cxnId="{3C16694D-A8BC-417A-BF22-2606975DB974}">
      <dgm:prSet/>
      <dgm:spPr/>
      <dgm:t>
        <a:bodyPr/>
        <a:lstStyle/>
        <a:p>
          <a:endParaRPr lang="en-GB"/>
        </a:p>
      </dgm:t>
    </dgm:pt>
    <dgm:pt modelId="{D2462341-E80D-4236-A5C2-812A29F0E19E}">
      <dgm:prSet phldrT="[Text]"/>
      <dgm:spPr/>
      <dgm:t>
        <a:bodyPr/>
        <a:lstStyle/>
        <a:p>
          <a:r>
            <a:rPr lang="en-GB" dirty="0"/>
            <a:t>1908 -1913</a:t>
          </a:r>
        </a:p>
      </dgm:t>
    </dgm:pt>
    <dgm:pt modelId="{08BE086D-39F8-469F-A394-22125068BFB9}" type="parTrans" cxnId="{24983DEE-B32E-411B-9942-3F583E7B4398}">
      <dgm:prSet/>
      <dgm:spPr/>
      <dgm:t>
        <a:bodyPr/>
        <a:lstStyle/>
        <a:p>
          <a:endParaRPr lang="en-GB"/>
        </a:p>
      </dgm:t>
    </dgm:pt>
    <dgm:pt modelId="{7F9A710B-C616-46EC-88C3-02D7CE7E9B42}" type="sibTrans" cxnId="{24983DEE-B32E-411B-9942-3F583E7B4398}">
      <dgm:prSet/>
      <dgm:spPr/>
      <dgm:t>
        <a:bodyPr/>
        <a:lstStyle/>
        <a:p>
          <a:endParaRPr lang="en-GB"/>
        </a:p>
      </dgm:t>
    </dgm:pt>
    <dgm:pt modelId="{F2A8048A-B3FC-4AE8-AFEF-8D993769B559}">
      <dgm:prSet phldrT="[Text]" custT="1"/>
      <dgm:spPr/>
      <dgm:t>
        <a:bodyPr/>
        <a:lstStyle/>
        <a:p>
          <a:r>
            <a:rPr lang="en-GB" sz="2000" dirty="0"/>
            <a:t>E. Rutherford, Geiger and  Marsden - </a:t>
          </a:r>
          <a:r>
            <a:rPr lang="en-GB" sz="2000" b="1" dirty="0">
              <a:solidFill>
                <a:schemeClr val="accent6">
                  <a:lumMod val="75000"/>
                </a:schemeClr>
              </a:solidFill>
            </a:rPr>
            <a:t>alpha particle scattering experiment</a:t>
          </a:r>
          <a:r>
            <a:rPr lang="en-GB" sz="2000" dirty="0"/>
            <a:t>. Nuclear model - mass of atom concentrated in a </a:t>
          </a:r>
          <a:r>
            <a:rPr lang="en-GB" sz="2000" b="1" dirty="0">
              <a:solidFill>
                <a:schemeClr val="accent6">
                  <a:lumMod val="75000"/>
                </a:schemeClr>
              </a:solidFill>
            </a:rPr>
            <a:t>charged nucleus, </a:t>
          </a:r>
          <a:r>
            <a:rPr lang="en-GB" sz="2000" b="0" dirty="0">
              <a:solidFill>
                <a:schemeClr val="tx1"/>
              </a:solidFill>
            </a:rPr>
            <a:t>with </a:t>
          </a:r>
          <a:r>
            <a:rPr lang="en-GB" sz="2000" b="1" dirty="0">
              <a:solidFill>
                <a:schemeClr val="accent6">
                  <a:lumMod val="75000"/>
                </a:schemeClr>
              </a:solidFill>
            </a:rPr>
            <a:t>orbiting electrons</a:t>
          </a:r>
          <a:r>
            <a:rPr lang="en-GB" sz="2000" dirty="0"/>
            <a:t>.</a:t>
          </a:r>
        </a:p>
      </dgm:t>
    </dgm:pt>
    <dgm:pt modelId="{71BD6EA5-BC49-44BE-A6EF-4D7BA85041EE}" type="parTrans" cxnId="{307F323D-B3EB-41CB-BB65-06BFFDA6831C}">
      <dgm:prSet/>
      <dgm:spPr/>
      <dgm:t>
        <a:bodyPr/>
        <a:lstStyle/>
        <a:p>
          <a:endParaRPr lang="en-GB"/>
        </a:p>
      </dgm:t>
    </dgm:pt>
    <dgm:pt modelId="{CA043D2E-7A2B-4860-BD26-5F2DB4012BD6}" type="sibTrans" cxnId="{307F323D-B3EB-41CB-BB65-06BFFDA6831C}">
      <dgm:prSet/>
      <dgm:spPr/>
      <dgm:t>
        <a:bodyPr/>
        <a:lstStyle/>
        <a:p>
          <a:endParaRPr lang="en-GB"/>
        </a:p>
      </dgm:t>
    </dgm:pt>
    <dgm:pt modelId="{89633070-E57E-4083-AC23-95F17BF497BA}" type="pres">
      <dgm:prSet presAssocID="{09351712-D3D6-4097-A988-0A5CF1C4252A}" presName="linearFlow" presStyleCnt="0">
        <dgm:presLayoutVars>
          <dgm:dir/>
          <dgm:animLvl val="lvl"/>
          <dgm:resizeHandles val="exact"/>
        </dgm:presLayoutVars>
      </dgm:prSet>
      <dgm:spPr/>
    </dgm:pt>
    <dgm:pt modelId="{E71F235F-7514-4A84-9691-F6B211ABE6D3}" type="pres">
      <dgm:prSet presAssocID="{419FFCC8-3EEE-471A-9F3E-13629411B4AD}" presName="composite" presStyleCnt="0"/>
      <dgm:spPr/>
    </dgm:pt>
    <dgm:pt modelId="{C86B85B9-39B2-4467-A815-999B185866C7}" type="pres">
      <dgm:prSet presAssocID="{419FFCC8-3EEE-471A-9F3E-13629411B4A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567EEC3-6E07-4CDD-BBFD-CBC1B590ABDC}" type="pres">
      <dgm:prSet presAssocID="{419FFCC8-3EEE-471A-9F3E-13629411B4AD}" presName="descendantText" presStyleLbl="alignAcc1" presStyleIdx="0" presStyleCnt="3">
        <dgm:presLayoutVars>
          <dgm:bulletEnabled val="1"/>
        </dgm:presLayoutVars>
      </dgm:prSet>
      <dgm:spPr/>
    </dgm:pt>
    <dgm:pt modelId="{F5276A83-2B73-41F6-8AB4-5C1D3B6B9B79}" type="pres">
      <dgm:prSet presAssocID="{28C61728-54A2-4004-A973-DC1EF31B1176}" presName="sp" presStyleCnt="0"/>
      <dgm:spPr/>
    </dgm:pt>
    <dgm:pt modelId="{49874479-1FEF-4D05-8258-CC6A6A9BEB45}" type="pres">
      <dgm:prSet presAssocID="{F97BE9D5-C8E4-4EB4-B719-AF0607F1CFAF}" presName="composite" presStyleCnt="0"/>
      <dgm:spPr/>
    </dgm:pt>
    <dgm:pt modelId="{F9F71143-315A-4448-975D-B4A933ECA0E0}" type="pres">
      <dgm:prSet presAssocID="{F97BE9D5-C8E4-4EB4-B719-AF0607F1CFA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134FDCA-C82A-4E91-A769-F4E9E3DEA128}" type="pres">
      <dgm:prSet presAssocID="{F97BE9D5-C8E4-4EB4-B719-AF0607F1CFAF}" presName="descendantText" presStyleLbl="alignAcc1" presStyleIdx="1" presStyleCnt="3" custLinFactNeighborX="0">
        <dgm:presLayoutVars>
          <dgm:bulletEnabled val="1"/>
        </dgm:presLayoutVars>
      </dgm:prSet>
      <dgm:spPr/>
    </dgm:pt>
    <dgm:pt modelId="{E7FB4FF7-7FB6-4919-9D08-032948D252C9}" type="pres">
      <dgm:prSet presAssocID="{D1CBAF1A-E5A4-4617-B2CF-3BCC287E3D77}" presName="sp" presStyleCnt="0"/>
      <dgm:spPr/>
    </dgm:pt>
    <dgm:pt modelId="{D7F62F87-36C9-4B12-B120-0BBDCFD3BE43}" type="pres">
      <dgm:prSet presAssocID="{D2462341-E80D-4236-A5C2-812A29F0E19E}" presName="composite" presStyleCnt="0"/>
      <dgm:spPr/>
    </dgm:pt>
    <dgm:pt modelId="{62B25CC5-9A7F-4EB7-974E-496AC3DBDEFB}" type="pres">
      <dgm:prSet presAssocID="{D2462341-E80D-4236-A5C2-812A29F0E19E}" presName="parentText" presStyleLbl="alignNode1" presStyleIdx="2" presStyleCnt="3" custLinFactNeighborX="0" custLinFactNeighborY="-11684">
        <dgm:presLayoutVars>
          <dgm:chMax val="1"/>
          <dgm:bulletEnabled val="1"/>
        </dgm:presLayoutVars>
      </dgm:prSet>
      <dgm:spPr/>
    </dgm:pt>
    <dgm:pt modelId="{E765B879-0C10-480B-BDD3-1A6E378BC473}" type="pres">
      <dgm:prSet presAssocID="{D2462341-E80D-4236-A5C2-812A29F0E19E}" presName="descendantText" presStyleLbl="alignAcc1" presStyleIdx="2" presStyleCnt="3" custScaleY="142527">
        <dgm:presLayoutVars>
          <dgm:bulletEnabled val="1"/>
        </dgm:presLayoutVars>
      </dgm:prSet>
      <dgm:spPr/>
    </dgm:pt>
  </dgm:ptLst>
  <dgm:cxnLst>
    <dgm:cxn modelId="{A6920D26-0911-49E7-B1D4-E07E27A5864F}" type="presOf" srcId="{09351712-D3D6-4097-A988-0A5CF1C4252A}" destId="{89633070-E57E-4083-AC23-95F17BF497BA}" srcOrd="0" destOrd="0" presId="urn:microsoft.com/office/officeart/2005/8/layout/chevron2"/>
    <dgm:cxn modelId="{307F323D-B3EB-41CB-BB65-06BFFDA6831C}" srcId="{D2462341-E80D-4236-A5C2-812A29F0E19E}" destId="{F2A8048A-B3FC-4AE8-AFEF-8D993769B559}" srcOrd="0" destOrd="0" parTransId="{71BD6EA5-BC49-44BE-A6EF-4D7BA85041EE}" sibTransId="{CA043D2E-7A2B-4860-BD26-5F2DB4012BD6}"/>
    <dgm:cxn modelId="{9E82925B-E93E-4DA4-A48E-96F1849C41ED}" srcId="{09351712-D3D6-4097-A988-0A5CF1C4252A}" destId="{419FFCC8-3EEE-471A-9F3E-13629411B4AD}" srcOrd="0" destOrd="0" parTransId="{C795942D-C805-46FF-A173-718FDFC09A04}" sibTransId="{28C61728-54A2-4004-A973-DC1EF31B1176}"/>
    <dgm:cxn modelId="{3C16694D-A8BC-417A-BF22-2606975DB974}" srcId="{F97BE9D5-C8E4-4EB4-B719-AF0607F1CFAF}" destId="{BB7851F5-93BB-4CAA-913E-5DD1D7AB0F33}" srcOrd="0" destOrd="0" parTransId="{4848CDD7-D81B-4FA0-AACD-9652D20EDD20}" sibTransId="{0BEAD2DF-3B87-4FFF-B720-B2ABFD2881DB}"/>
    <dgm:cxn modelId="{DE48566E-165C-4C48-A6EC-23B351550B8E}" type="presOf" srcId="{419FFCC8-3EEE-471A-9F3E-13629411B4AD}" destId="{C86B85B9-39B2-4467-A815-999B185866C7}" srcOrd="0" destOrd="0" presId="urn:microsoft.com/office/officeart/2005/8/layout/chevron2"/>
    <dgm:cxn modelId="{13984778-12BD-47F4-B3A5-24A5CC185F98}" srcId="{09351712-D3D6-4097-A988-0A5CF1C4252A}" destId="{F97BE9D5-C8E4-4EB4-B719-AF0607F1CFAF}" srcOrd="1" destOrd="0" parTransId="{D9640E4A-CDC4-4BD9-8515-49774107CE1C}" sibTransId="{D1CBAF1A-E5A4-4617-B2CF-3BCC287E3D77}"/>
    <dgm:cxn modelId="{6D5F09A2-460C-40FF-910F-1EF938B7B698}" type="presOf" srcId="{D2462341-E80D-4236-A5C2-812A29F0E19E}" destId="{62B25CC5-9A7F-4EB7-974E-496AC3DBDEFB}" srcOrd="0" destOrd="0" presId="urn:microsoft.com/office/officeart/2005/8/layout/chevron2"/>
    <dgm:cxn modelId="{868358AD-59CB-43F4-BC10-0A0937BFFB21}" type="presOf" srcId="{BB7851F5-93BB-4CAA-913E-5DD1D7AB0F33}" destId="{F134FDCA-C82A-4E91-A769-F4E9E3DEA128}" srcOrd="0" destOrd="0" presId="urn:microsoft.com/office/officeart/2005/8/layout/chevron2"/>
    <dgm:cxn modelId="{F2114BBD-4826-4E23-968C-85890E8EE494}" type="presOf" srcId="{F97BE9D5-C8E4-4EB4-B719-AF0607F1CFAF}" destId="{F9F71143-315A-4448-975D-B4A933ECA0E0}" srcOrd="0" destOrd="0" presId="urn:microsoft.com/office/officeart/2005/8/layout/chevron2"/>
    <dgm:cxn modelId="{994278D3-C0CB-4913-ADA3-3A68F9450F64}" type="presOf" srcId="{9C097B88-5133-4F14-BC02-67DEAE6E5833}" destId="{2567EEC3-6E07-4CDD-BBFD-CBC1B590ABDC}" srcOrd="0" destOrd="0" presId="urn:microsoft.com/office/officeart/2005/8/layout/chevron2"/>
    <dgm:cxn modelId="{F2885DD8-09EF-4926-99F9-E1D5964A19C9}" type="presOf" srcId="{F2A8048A-B3FC-4AE8-AFEF-8D993769B559}" destId="{E765B879-0C10-480B-BDD3-1A6E378BC473}" srcOrd="0" destOrd="0" presId="urn:microsoft.com/office/officeart/2005/8/layout/chevron2"/>
    <dgm:cxn modelId="{24983DEE-B32E-411B-9942-3F583E7B4398}" srcId="{09351712-D3D6-4097-A988-0A5CF1C4252A}" destId="{D2462341-E80D-4236-A5C2-812A29F0E19E}" srcOrd="2" destOrd="0" parTransId="{08BE086D-39F8-469F-A394-22125068BFB9}" sibTransId="{7F9A710B-C616-46EC-88C3-02D7CE7E9B42}"/>
    <dgm:cxn modelId="{5F80CAF8-2874-4ABE-A24A-A7821FBE3AED}" srcId="{419FFCC8-3EEE-471A-9F3E-13629411B4AD}" destId="{9C097B88-5133-4F14-BC02-67DEAE6E5833}" srcOrd="0" destOrd="0" parTransId="{54E56190-013B-4FEC-8E0A-0BFE0323703E}" sibTransId="{5A5B2960-97DC-4E5F-961D-41D344B7B84C}"/>
    <dgm:cxn modelId="{24704C95-879B-44A1-933A-0C4F0B24EF17}" type="presParOf" srcId="{89633070-E57E-4083-AC23-95F17BF497BA}" destId="{E71F235F-7514-4A84-9691-F6B211ABE6D3}" srcOrd="0" destOrd="0" presId="urn:microsoft.com/office/officeart/2005/8/layout/chevron2"/>
    <dgm:cxn modelId="{9B2956DB-9D77-4B04-B320-243D70AFA631}" type="presParOf" srcId="{E71F235F-7514-4A84-9691-F6B211ABE6D3}" destId="{C86B85B9-39B2-4467-A815-999B185866C7}" srcOrd="0" destOrd="0" presId="urn:microsoft.com/office/officeart/2005/8/layout/chevron2"/>
    <dgm:cxn modelId="{C30A6022-4805-460F-921E-7D3ACB0956F2}" type="presParOf" srcId="{E71F235F-7514-4A84-9691-F6B211ABE6D3}" destId="{2567EEC3-6E07-4CDD-BBFD-CBC1B590ABDC}" srcOrd="1" destOrd="0" presId="urn:microsoft.com/office/officeart/2005/8/layout/chevron2"/>
    <dgm:cxn modelId="{361E2013-996E-4A83-9492-C4EE5F89C1C4}" type="presParOf" srcId="{89633070-E57E-4083-AC23-95F17BF497BA}" destId="{F5276A83-2B73-41F6-8AB4-5C1D3B6B9B79}" srcOrd="1" destOrd="0" presId="urn:microsoft.com/office/officeart/2005/8/layout/chevron2"/>
    <dgm:cxn modelId="{B71C28E4-AC14-4782-8608-D1F87E1014B8}" type="presParOf" srcId="{89633070-E57E-4083-AC23-95F17BF497BA}" destId="{49874479-1FEF-4D05-8258-CC6A6A9BEB45}" srcOrd="2" destOrd="0" presId="urn:microsoft.com/office/officeart/2005/8/layout/chevron2"/>
    <dgm:cxn modelId="{01B0090C-93F2-406E-8C88-398C1561E532}" type="presParOf" srcId="{49874479-1FEF-4D05-8258-CC6A6A9BEB45}" destId="{F9F71143-315A-4448-975D-B4A933ECA0E0}" srcOrd="0" destOrd="0" presId="urn:microsoft.com/office/officeart/2005/8/layout/chevron2"/>
    <dgm:cxn modelId="{06EF581A-232B-4E59-882E-2089DCC4A680}" type="presParOf" srcId="{49874479-1FEF-4D05-8258-CC6A6A9BEB45}" destId="{F134FDCA-C82A-4E91-A769-F4E9E3DEA128}" srcOrd="1" destOrd="0" presId="urn:microsoft.com/office/officeart/2005/8/layout/chevron2"/>
    <dgm:cxn modelId="{9D4EFB8B-2E48-46E9-8837-F9FF2325B80A}" type="presParOf" srcId="{89633070-E57E-4083-AC23-95F17BF497BA}" destId="{E7FB4FF7-7FB6-4919-9D08-032948D252C9}" srcOrd="3" destOrd="0" presId="urn:microsoft.com/office/officeart/2005/8/layout/chevron2"/>
    <dgm:cxn modelId="{B117C9CE-7147-4CD8-AB9B-C858F9DCCAF2}" type="presParOf" srcId="{89633070-E57E-4083-AC23-95F17BF497BA}" destId="{D7F62F87-36C9-4B12-B120-0BBDCFD3BE43}" srcOrd="4" destOrd="0" presId="urn:microsoft.com/office/officeart/2005/8/layout/chevron2"/>
    <dgm:cxn modelId="{170C97EC-1FD6-4D15-85E7-1C54A0074BE9}" type="presParOf" srcId="{D7F62F87-36C9-4B12-B120-0BBDCFD3BE43}" destId="{62B25CC5-9A7F-4EB7-974E-496AC3DBDEFB}" srcOrd="0" destOrd="0" presId="urn:microsoft.com/office/officeart/2005/8/layout/chevron2"/>
    <dgm:cxn modelId="{6672661D-5D48-4E83-9F98-F3643F3BA20F}" type="presParOf" srcId="{D7F62F87-36C9-4B12-B120-0BBDCFD3BE43}" destId="{E765B879-0C10-480B-BDD3-1A6E378BC47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351712-D3D6-4097-A988-0A5CF1C4252A}" type="doc">
      <dgm:prSet loTypeId="urn:microsoft.com/office/officeart/2005/8/layout/chevron2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GB"/>
        </a:p>
      </dgm:t>
    </dgm:pt>
    <dgm:pt modelId="{419FFCC8-3EEE-471A-9F3E-13629411B4AD}">
      <dgm:prSet phldrT="[Text]"/>
      <dgm:spPr/>
      <dgm:t>
        <a:bodyPr/>
        <a:lstStyle/>
        <a:p>
          <a:r>
            <a:rPr lang="en-GB" dirty="0"/>
            <a:t>1914</a:t>
          </a:r>
        </a:p>
      </dgm:t>
    </dgm:pt>
    <dgm:pt modelId="{C795942D-C805-46FF-A173-718FDFC09A04}" type="parTrans" cxnId="{9E82925B-E93E-4DA4-A48E-96F1849C41ED}">
      <dgm:prSet/>
      <dgm:spPr/>
      <dgm:t>
        <a:bodyPr/>
        <a:lstStyle/>
        <a:p>
          <a:endParaRPr lang="en-GB"/>
        </a:p>
      </dgm:t>
    </dgm:pt>
    <dgm:pt modelId="{28C61728-54A2-4004-A973-DC1EF31B1176}" type="sibTrans" cxnId="{9E82925B-E93E-4DA4-A48E-96F1849C41ED}">
      <dgm:prSet/>
      <dgm:spPr/>
      <dgm:t>
        <a:bodyPr/>
        <a:lstStyle/>
        <a:p>
          <a:endParaRPr lang="en-GB"/>
        </a:p>
      </dgm:t>
    </dgm:pt>
    <dgm:pt modelId="{9C097B88-5133-4F14-BC02-67DEAE6E5833}">
      <dgm:prSet phldrT="[Text]" custT="1"/>
      <dgm:spPr/>
      <dgm:t>
        <a:bodyPr/>
        <a:lstStyle/>
        <a:p>
          <a:r>
            <a:rPr lang="en-GB" sz="2100" b="1" dirty="0">
              <a:solidFill>
                <a:schemeClr val="accent6">
                  <a:lumMod val="75000"/>
                </a:schemeClr>
              </a:solidFill>
            </a:rPr>
            <a:t>Niels Bohr </a:t>
          </a:r>
          <a:r>
            <a:rPr lang="en-GB" sz="2100" dirty="0"/>
            <a:t>– </a:t>
          </a:r>
          <a:r>
            <a:rPr lang="en-GB" sz="2100" b="1" dirty="0">
              <a:solidFill>
                <a:schemeClr val="accent6">
                  <a:lumMod val="75000"/>
                </a:schemeClr>
              </a:solidFill>
            </a:rPr>
            <a:t>electrons orbit nucleus at specific distances in fixed energy levels </a:t>
          </a:r>
          <a:r>
            <a:rPr lang="en-GB" sz="2100" dirty="0"/>
            <a:t>(shells). Energy given </a:t>
          </a:r>
          <a:r>
            <a:rPr lang="en-GB" sz="2000" dirty="0"/>
            <a:t>out</a:t>
          </a:r>
          <a:r>
            <a:rPr lang="en-GB" sz="2100" dirty="0"/>
            <a:t> when electrons change level.</a:t>
          </a:r>
        </a:p>
      </dgm:t>
    </dgm:pt>
    <dgm:pt modelId="{54E56190-013B-4FEC-8E0A-0BFE0323703E}" type="parTrans" cxnId="{5F80CAF8-2874-4ABE-A24A-A7821FBE3AED}">
      <dgm:prSet/>
      <dgm:spPr/>
      <dgm:t>
        <a:bodyPr/>
        <a:lstStyle/>
        <a:p>
          <a:endParaRPr lang="en-GB"/>
        </a:p>
      </dgm:t>
    </dgm:pt>
    <dgm:pt modelId="{5A5B2960-97DC-4E5F-961D-41D344B7B84C}" type="sibTrans" cxnId="{5F80CAF8-2874-4ABE-A24A-A7821FBE3AED}">
      <dgm:prSet/>
      <dgm:spPr/>
      <dgm:t>
        <a:bodyPr/>
        <a:lstStyle/>
        <a:p>
          <a:endParaRPr lang="en-GB"/>
        </a:p>
      </dgm:t>
    </dgm:pt>
    <dgm:pt modelId="{F97BE9D5-C8E4-4EB4-B719-AF0607F1CFAF}">
      <dgm:prSet phldrT="[Text]"/>
      <dgm:spPr/>
      <dgm:t>
        <a:bodyPr/>
        <a:lstStyle/>
        <a:p>
          <a:r>
            <a:rPr lang="en-GB" dirty="0"/>
            <a:t>Later…</a:t>
          </a:r>
        </a:p>
      </dgm:t>
    </dgm:pt>
    <dgm:pt modelId="{D9640E4A-CDC4-4BD9-8515-49774107CE1C}" type="parTrans" cxnId="{13984778-12BD-47F4-B3A5-24A5CC185F98}">
      <dgm:prSet/>
      <dgm:spPr/>
      <dgm:t>
        <a:bodyPr/>
        <a:lstStyle/>
        <a:p>
          <a:endParaRPr lang="en-GB"/>
        </a:p>
      </dgm:t>
    </dgm:pt>
    <dgm:pt modelId="{D1CBAF1A-E5A4-4617-B2CF-3BCC287E3D77}" type="sibTrans" cxnId="{13984778-12BD-47F4-B3A5-24A5CC185F98}">
      <dgm:prSet/>
      <dgm:spPr/>
      <dgm:t>
        <a:bodyPr/>
        <a:lstStyle/>
        <a:p>
          <a:endParaRPr lang="en-GB"/>
        </a:p>
      </dgm:t>
    </dgm:pt>
    <dgm:pt modelId="{BB7851F5-93BB-4CAA-913E-5DD1D7AB0F33}">
      <dgm:prSet phldrT="[Text]" custT="1"/>
      <dgm:spPr/>
      <dgm:t>
        <a:bodyPr/>
        <a:lstStyle/>
        <a:p>
          <a:r>
            <a:rPr lang="en-GB" sz="2000" dirty="0"/>
            <a:t>Positive charge of nucleus could be subdivided into particles of positive charge – </a:t>
          </a:r>
          <a:r>
            <a:rPr lang="en-GB" sz="2000" b="1" dirty="0">
              <a:solidFill>
                <a:schemeClr val="accent6">
                  <a:lumMod val="75000"/>
                </a:schemeClr>
              </a:solidFill>
            </a:rPr>
            <a:t>protons</a:t>
          </a:r>
          <a:r>
            <a:rPr lang="en-GB" sz="2000" dirty="0"/>
            <a:t>. </a:t>
          </a:r>
        </a:p>
      </dgm:t>
    </dgm:pt>
    <dgm:pt modelId="{4848CDD7-D81B-4FA0-AACD-9652D20EDD20}" type="parTrans" cxnId="{3C16694D-A8BC-417A-BF22-2606975DB974}">
      <dgm:prSet/>
      <dgm:spPr/>
      <dgm:t>
        <a:bodyPr/>
        <a:lstStyle/>
        <a:p>
          <a:endParaRPr lang="en-GB"/>
        </a:p>
      </dgm:t>
    </dgm:pt>
    <dgm:pt modelId="{0BEAD2DF-3B87-4FFF-B720-B2ABFD2881DB}" type="sibTrans" cxnId="{3C16694D-A8BC-417A-BF22-2606975DB974}">
      <dgm:prSet/>
      <dgm:spPr/>
      <dgm:t>
        <a:bodyPr/>
        <a:lstStyle/>
        <a:p>
          <a:endParaRPr lang="en-GB"/>
        </a:p>
      </dgm:t>
    </dgm:pt>
    <dgm:pt modelId="{D2462341-E80D-4236-A5C2-812A29F0E19E}">
      <dgm:prSet phldrT="[Text]"/>
      <dgm:spPr/>
      <dgm:t>
        <a:bodyPr/>
        <a:lstStyle/>
        <a:p>
          <a:r>
            <a:rPr lang="en-GB" dirty="0"/>
            <a:t>1932</a:t>
          </a:r>
        </a:p>
      </dgm:t>
    </dgm:pt>
    <dgm:pt modelId="{08BE086D-39F8-469F-A394-22125068BFB9}" type="parTrans" cxnId="{24983DEE-B32E-411B-9942-3F583E7B4398}">
      <dgm:prSet/>
      <dgm:spPr/>
      <dgm:t>
        <a:bodyPr/>
        <a:lstStyle/>
        <a:p>
          <a:endParaRPr lang="en-GB"/>
        </a:p>
      </dgm:t>
    </dgm:pt>
    <dgm:pt modelId="{7F9A710B-C616-46EC-88C3-02D7CE7E9B42}" type="sibTrans" cxnId="{24983DEE-B32E-411B-9942-3F583E7B4398}">
      <dgm:prSet/>
      <dgm:spPr/>
      <dgm:t>
        <a:bodyPr/>
        <a:lstStyle/>
        <a:p>
          <a:endParaRPr lang="en-GB"/>
        </a:p>
      </dgm:t>
    </dgm:pt>
    <dgm:pt modelId="{F2A8048A-B3FC-4AE8-AFEF-8D993769B559}">
      <dgm:prSet phldrT="[Text]" custT="1"/>
      <dgm:spPr/>
      <dgm:t>
        <a:bodyPr/>
        <a:lstStyle/>
        <a:p>
          <a:r>
            <a:rPr lang="en-GB" sz="2000" b="1" dirty="0">
              <a:solidFill>
                <a:schemeClr val="accent6">
                  <a:lumMod val="75000"/>
                </a:schemeClr>
              </a:solidFill>
            </a:rPr>
            <a:t>James Chadwick </a:t>
          </a:r>
          <a:r>
            <a:rPr lang="en-GB" sz="2000" dirty="0"/>
            <a:t>– provided evidence for the existence of </a:t>
          </a:r>
          <a:r>
            <a:rPr lang="en-GB" sz="2000" b="1" dirty="0">
              <a:solidFill>
                <a:schemeClr val="accent6">
                  <a:lumMod val="75000"/>
                </a:schemeClr>
              </a:solidFill>
            </a:rPr>
            <a:t>neutrons</a:t>
          </a:r>
          <a:r>
            <a:rPr lang="en-GB" sz="2000" dirty="0"/>
            <a:t> within the nucleus.</a:t>
          </a:r>
        </a:p>
      </dgm:t>
    </dgm:pt>
    <dgm:pt modelId="{71BD6EA5-BC49-44BE-A6EF-4D7BA85041EE}" type="parTrans" cxnId="{307F323D-B3EB-41CB-BB65-06BFFDA6831C}">
      <dgm:prSet/>
      <dgm:spPr/>
      <dgm:t>
        <a:bodyPr/>
        <a:lstStyle/>
        <a:p>
          <a:endParaRPr lang="en-GB"/>
        </a:p>
      </dgm:t>
    </dgm:pt>
    <dgm:pt modelId="{CA043D2E-7A2B-4860-BD26-5F2DB4012BD6}" type="sibTrans" cxnId="{307F323D-B3EB-41CB-BB65-06BFFDA6831C}">
      <dgm:prSet/>
      <dgm:spPr/>
      <dgm:t>
        <a:bodyPr/>
        <a:lstStyle/>
        <a:p>
          <a:endParaRPr lang="en-GB"/>
        </a:p>
      </dgm:t>
    </dgm:pt>
    <dgm:pt modelId="{89633070-E57E-4083-AC23-95F17BF497BA}" type="pres">
      <dgm:prSet presAssocID="{09351712-D3D6-4097-A988-0A5CF1C4252A}" presName="linearFlow" presStyleCnt="0">
        <dgm:presLayoutVars>
          <dgm:dir/>
          <dgm:animLvl val="lvl"/>
          <dgm:resizeHandles val="exact"/>
        </dgm:presLayoutVars>
      </dgm:prSet>
      <dgm:spPr/>
    </dgm:pt>
    <dgm:pt modelId="{E71F235F-7514-4A84-9691-F6B211ABE6D3}" type="pres">
      <dgm:prSet presAssocID="{419FFCC8-3EEE-471A-9F3E-13629411B4AD}" presName="composite" presStyleCnt="0"/>
      <dgm:spPr/>
    </dgm:pt>
    <dgm:pt modelId="{C86B85B9-39B2-4467-A815-999B185866C7}" type="pres">
      <dgm:prSet presAssocID="{419FFCC8-3EEE-471A-9F3E-13629411B4A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567EEC3-6E07-4CDD-BBFD-CBC1B590ABDC}" type="pres">
      <dgm:prSet presAssocID="{419FFCC8-3EEE-471A-9F3E-13629411B4AD}" presName="descendantText" presStyleLbl="alignAcc1" presStyleIdx="0" presStyleCnt="3">
        <dgm:presLayoutVars>
          <dgm:bulletEnabled val="1"/>
        </dgm:presLayoutVars>
      </dgm:prSet>
      <dgm:spPr/>
    </dgm:pt>
    <dgm:pt modelId="{F5276A83-2B73-41F6-8AB4-5C1D3B6B9B79}" type="pres">
      <dgm:prSet presAssocID="{28C61728-54A2-4004-A973-DC1EF31B1176}" presName="sp" presStyleCnt="0"/>
      <dgm:spPr/>
    </dgm:pt>
    <dgm:pt modelId="{49874479-1FEF-4D05-8258-CC6A6A9BEB45}" type="pres">
      <dgm:prSet presAssocID="{F97BE9D5-C8E4-4EB4-B719-AF0607F1CFAF}" presName="composite" presStyleCnt="0"/>
      <dgm:spPr/>
    </dgm:pt>
    <dgm:pt modelId="{F9F71143-315A-4448-975D-B4A933ECA0E0}" type="pres">
      <dgm:prSet presAssocID="{F97BE9D5-C8E4-4EB4-B719-AF0607F1CFA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134FDCA-C82A-4E91-A769-F4E9E3DEA128}" type="pres">
      <dgm:prSet presAssocID="{F97BE9D5-C8E4-4EB4-B719-AF0607F1CFAF}" presName="descendantText" presStyleLbl="alignAcc1" presStyleIdx="1" presStyleCnt="3">
        <dgm:presLayoutVars>
          <dgm:bulletEnabled val="1"/>
        </dgm:presLayoutVars>
      </dgm:prSet>
      <dgm:spPr/>
    </dgm:pt>
    <dgm:pt modelId="{E7FB4FF7-7FB6-4919-9D08-032948D252C9}" type="pres">
      <dgm:prSet presAssocID="{D1CBAF1A-E5A4-4617-B2CF-3BCC287E3D77}" presName="sp" presStyleCnt="0"/>
      <dgm:spPr/>
    </dgm:pt>
    <dgm:pt modelId="{D7F62F87-36C9-4B12-B120-0BBDCFD3BE43}" type="pres">
      <dgm:prSet presAssocID="{D2462341-E80D-4236-A5C2-812A29F0E19E}" presName="composite" presStyleCnt="0"/>
      <dgm:spPr/>
    </dgm:pt>
    <dgm:pt modelId="{62B25CC5-9A7F-4EB7-974E-496AC3DBDEFB}" type="pres">
      <dgm:prSet presAssocID="{D2462341-E80D-4236-A5C2-812A29F0E19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765B879-0C10-480B-BDD3-1A6E378BC473}" type="pres">
      <dgm:prSet presAssocID="{D2462341-E80D-4236-A5C2-812A29F0E19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BD9E11C-AE38-4E4D-BA8B-6CA44FEBCDEB}" type="presOf" srcId="{BB7851F5-93BB-4CAA-913E-5DD1D7AB0F33}" destId="{F134FDCA-C82A-4E91-A769-F4E9E3DEA128}" srcOrd="0" destOrd="0" presId="urn:microsoft.com/office/officeart/2005/8/layout/chevron2"/>
    <dgm:cxn modelId="{F534B621-5E38-4AB0-87EA-4A4413CFC19B}" type="presOf" srcId="{419FFCC8-3EEE-471A-9F3E-13629411B4AD}" destId="{C86B85B9-39B2-4467-A815-999B185866C7}" srcOrd="0" destOrd="0" presId="urn:microsoft.com/office/officeart/2005/8/layout/chevron2"/>
    <dgm:cxn modelId="{307F323D-B3EB-41CB-BB65-06BFFDA6831C}" srcId="{D2462341-E80D-4236-A5C2-812A29F0E19E}" destId="{F2A8048A-B3FC-4AE8-AFEF-8D993769B559}" srcOrd="0" destOrd="0" parTransId="{71BD6EA5-BC49-44BE-A6EF-4D7BA85041EE}" sibTransId="{CA043D2E-7A2B-4860-BD26-5F2DB4012BD6}"/>
    <dgm:cxn modelId="{9E82925B-E93E-4DA4-A48E-96F1849C41ED}" srcId="{09351712-D3D6-4097-A988-0A5CF1C4252A}" destId="{419FFCC8-3EEE-471A-9F3E-13629411B4AD}" srcOrd="0" destOrd="0" parTransId="{C795942D-C805-46FF-A173-718FDFC09A04}" sibTransId="{28C61728-54A2-4004-A973-DC1EF31B1176}"/>
    <dgm:cxn modelId="{FF6DAD6B-B63B-4790-BBD8-F08ABB66DBD4}" type="presOf" srcId="{9C097B88-5133-4F14-BC02-67DEAE6E5833}" destId="{2567EEC3-6E07-4CDD-BBFD-CBC1B590ABDC}" srcOrd="0" destOrd="0" presId="urn:microsoft.com/office/officeart/2005/8/layout/chevron2"/>
    <dgm:cxn modelId="{3C16694D-A8BC-417A-BF22-2606975DB974}" srcId="{F97BE9D5-C8E4-4EB4-B719-AF0607F1CFAF}" destId="{BB7851F5-93BB-4CAA-913E-5DD1D7AB0F33}" srcOrd="0" destOrd="0" parTransId="{4848CDD7-D81B-4FA0-AACD-9652D20EDD20}" sibTransId="{0BEAD2DF-3B87-4FFF-B720-B2ABFD2881DB}"/>
    <dgm:cxn modelId="{A10FD056-5A50-483C-BA27-41B484F02D62}" type="presOf" srcId="{09351712-D3D6-4097-A988-0A5CF1C4252A}" destId="{89633070-E57E-4083-AC23-95F17BF497BA}" srcOrd="0" destOrd="0" presId="urn:microsoft.com/office/officeart/2005/8/layout/chevron2"/>
    <dgm:cxn modelId="{13984778-12BD-47F4-B3A5-24A5CC185F98}" srcId="{09351712-D3D6-4097-A988-0A5CF1C4252A}" destId="{F97BE9D5-C8E4-4EB4-B719-AF0607F1CFAF}" srcOrd="1" destOrd="0" parTransId="{D9640E4A-CDC4-4BD9-8515-49774107CE1C}" sibTransId="{D1CBAF1A-E5A4-4617-B2CF-3BCC287E3D77}"/>
    <dgm:cxn modelId="{F2E40484-2FD2-4A78-B89A-462E50BF30F3}" type="presOf" srcId="{D2462341-E80D-4236-A5C2-812A29F0E19E}" destId="{62B25CC5-9A7F-4EB7-974E-496AC3DBDEFB}" srcOrd="0" destOrd="0" presId="urn:microsoft.com/office/officeart/2005/8/layout/chevron2"/>
    <dgm:cxn modelId="{BB93098E-8633-478D-963A-F4645ECF7E52}" type="presOf" srcId="{F2A8048A-B3FC-4AE8-AFEF-8D993769B559}" destId="{E765B879-0C10-480B-BDD3-1A6E378BC473}" srcOrd="0" destOrd="0" presId="urn:microsoft.com/office/officeart/2005/8/layout/chevron2"/>
    <dgm:cxn modelId="{95DDFF95-4F1C-4CD7-AE95-0EA743FA713C}" type="presOf" srcId="{F97BE9D5-C8E4-4EB4-B719-AF0607F1CFAF}" destId="{F9F71143-315A-4448-975D-B4A933ECA0E0}" srcOrd="0" destOrd="0" presId="urn:microsoft.com/office/officeart/2005/8/layout/chevron2"/>
    <dgm:cxn modelId="{24983DEE-B32E-411B-9942-3F583E7B4398}" srcId="{09351712-D3D6-4097-A988-0A5CF1C4252A}" destId="{D2462341-E80D-4236-A5C2-812A29F0E19E}" srcOrd="2" destOrd="0" parTransId="{08BE086D-39F8-469F-A394-22125068BFB9}" sibTransId="{7F9A710B-C616-46EC-88C3-02D7CE7E9B42}"/>
    <dgm:cxn modelId="{5F80CAF8-2874-4ABE-A24A-A7821FBE3AED}" srcId="{419FFCC8-3EEE-471A-9F3E-13629411B4AD}" destId="{9C097B88-5133-4F14-BC02-67DEAE6E5833}" srcOrd="0" destOrd="0" parTransId="{54E56190-013B-4FEC-8E0A-0BFE0323703E}" sibTransId="{5A5B2960-97DC-4E5F-961D-41D344B7B84C}"/>
    <dgm:cxn modelId="{B412F66C-455B-4B08-A377-6898B6532E93}" type="presParOf" srcId="{89633070-E57E-4083-AC23-95F17BF497BA}" destId="{E71F235F-7514-4A84-9691-F6B211ABE6D3}" srcOrd="0" destOrd="0" presId="urn:microsoft.com/office/officeart/2005/8/layout/chevron2"/>
    <dgm:cxn modelId="{29FF44E3-FBD0-4E04-87EB-2259629DA37A}" type="presParOf" srcId="{E71F235F-7514-4A84-9691-F6B211ABE6D3}" destId="{C86B85B9-39B2-4467-A815-999B185866C7}" srcOrd="0" destOrd="0" presId="urn:microsoft.com/office/officeart/2005/8/layout/chevron2"/>
    <dgm:cxn modelId="{2AD6AAC3-9B33-4F9C-844A-B47135CE9EEE}" type="presParOf" srcId="{E71F235F-7514-4A84-9691-F6B211ABE6D3}" destId="{2567EEC3-6E07-4CDD-BBFD-CBC1B590ABDC}" srcOrd="1" destOrd="0" presId="urn:microsoft.com/office/officeart/2005/8/layout/chevron2"/>
    <dgm:cxn modelId="{04D984ED-3B46-4268-8547-30F58E8C9337}" type="presParOf" srcId="{89633070-E57E-4083-AC23-95F17BF497BA}" destId="{F5276A83-2B73-41F6-8AB4-5C1D3B6B9B79}" srcOrd="1" destOrd="0" presId="urn:microsoft.com/office/officeart/2005/8/layout/chevron2"/>
    <dgm:cxn modelId="{22D97BFA-0B88-4D59-A55B-056C1FF77DAF}" type="presParOf" srcId="{89633070-E57E-4083-AC23-95F17BF497BA}" destId="{49874479-1FEF-4D05-8258-CC6A6A9BEB45}" srcOrd="2" destOrd="0" presId="urn:microsoft.com/office/officeart/2005/8/layout/chevron2"/>
    <dgm:cxn modelId="{F2980C1C-6D35-467C-80AA-36713CAFB911}" type="presParOf" srcId="{49874479-1FEF-4D05-8258-CC6A6A9BEB45}" destId="{F9F71143-315A-4448-975D-B4A933ECA0E0}" srcOrd="0" destOrd="0" presId="urn:microsoft.com/office/officeart/2005/8/layout/chevron2"/>
    <dgm:cxn modelId="{1D995A6F-E1A5-45F1-B5E9-8AE206FEFA5E}" type="presParOf" srcId="{49874479-1FEF-4D05-8258-CC6A6A9BEB45}" destId="{F134FDCA-C82A-4E91-A769-F4E9E3DEA128}" srcOrd="1" destOrd="0" presId="urn:microsoft.com/office/officeart/2005/8/layout/chevron2"/>
    <dgm:cxn modelId="{E7DEA095-9441-4C10-8F7E-BCF04D3995A0}" type="presParOf" srcId="{89633070-E57E-4083-AC23-95F17BF497BA}" destId="{E7FB4FF7-7FB6-4919-9D08-032948D252C9}" srcOrd="3" destOrd="0" presId="urn:microsoft.com/office/officeart/2005/8/layout/chevron2"/>
    <dgm:cxn modelId="{842A804B-0B93-4246-BC43-328D657E1E30}" type="presParOf" srcId="{89633070-E57E-4083-AC23-95F17BF497BA}" destId="{D7F62F87-36C9-4B12-B120-0BBDCFD3BE43}" srcOrd="4" destOrd="0" presId="urn:microsoft.com/office/officeart/2005/8/layout/chevron2"/>
    <dgm:cxn modelId="{4E625C84-F916-4D7C-BD47-27ABEBAAE6A2}" type="presParOf" srcId="{D7F62F87-36C9-4B12-B120-0BBDCFD3BE43}" destId="{62B25CC5-9A7F-4EB7-974E-496AC3DBDEFB}" srcOrd="0" destOrd="0" presId="urn:microsoft.com/office/officeart/2005/8/layout/chevron2"/>
    <dgm:cxn modelId="{F97FAB24-05BA-4E92-80C8-3BDC8AB72299}" type="presParOf" srcId="{D7F62F87-36C9-4B12-B120-0BBDCFD3BE43}" destId="{E765B879-0C10-480B-BDD3-1A6E378BC47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351712-D3D6-4097-A988-0A5CF1C4252A}" type="doc">
      <dgm:prSet loTypeId="urn:microsoft.com/office/officeart/2005/8/layout/chevron2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GB"/>
        </a:p>
      </dgm:t>
    </dgm:pt>
    <dgm:pt modelId="{419FFCC8-3EEE-471A-9F3E-13629411B4AD}">
      <dgm:prSet phldrT="[Text]"/>
      <dgm:spPr/>
      <dgm:t>
        <a:bodyPr/>
        <a:lstStyle/>
        <a:p>
          <a:r>
            <a:rPr lang="en-GB" dirty="0"/>
            <a:t>1800s</a:t>
          </a:r>
        </a:p>
      </dgm:t>
    </dgm:pt>
    <dgm:pt modelId="{C795942D-C805-46FF-A173-718FDFC09A04}" type="parTrans" cxnId="{9E82925B-E93E-4DA4-A48E-96F1849C41ED}">
      <dgm:prSet/>
      <dgm:spPr/>
      <dgm:t>
        <a:bodyPr/>
        <a:lstStyle/>
        <a:p>
          <a:endParaRPr lang="en-GB"/>
        </a:p>
      </dgm:t>
    </dgm:pt>
    <dgm:pt modelId="{28C61728-54A2-4004-A973-DC1EF31B1176}" type="sibTrans" cxnId="{9E82925B-E93E-4DA4-A48E-96F1849C41ED}">
      <dgm:prSet/>
      <dgm:spPr/>
      <dgm:t>
        <a:bodyPr/>
        <a:lstStyle/>
        <a:p>
          <a:endParaRPr lang="en-GB"/>
        </a:p>
      </dgm:t>
    </dgm:pt>
    <dgm:pt modelId="{9C097B88-5133-4F14-BC02-67DEAE6E5833}">
      <dgm:prSet phldrT="[Text]" custT="1"/>
      <dgm:spPr/>
      <dgm:t>
        <a:bodyPr/>
        <a:lstStyle/>
        <a:p>
          <a:r>
            <a:rPr lang="en-GB" sz="2000" dirty="0"/>
            <a:t>John Dalton – </a:t>
          </a:r>
          <a:r>
            <a:rPr lang="en-GB" sz="2000" b="1" dirty="0">
              <a:solidFill>
                <a:schemeClr val="accent6">
                  <a:lumMod val="75000"/>
                </a:schemeClr>
              </a:solidFill>
            </a:rPr>
            <a:t>tiny spheres that could not be divided</a:t>
          </a:r>
          <a:r>
            <a:rPr lang="en-GB" sz="2000" dirty="0"/>
            <a:t>.</a:t>
          </a:r>
        </a:p>
      </dgm:t>
    </dgm:pt>
    <dgm:pt modelId="{54E56190-013B-4FEC-8E0A-0BFE0323703E}" type="parTrans" cxnId="{5F80CAF8-2874-4ABE-A24A-A7821FBE3AED}">
      <dgm:prSet/>
      <dgm:spPr/>
      <dgm:t>
        <a:bodyPr/>
        <a:lstStyle/>
        <a:p>
          <a:endParaRPr lang="en-GB"/>
        </a:p>
      </dgm:t>
    </dgm:pt>
    <dgm:pt modelId="{5A5B2960-97DC-4E5F-961D-41D344B7B84C}" type="sibTrans" cxnId="{5F80CAF8-2874-4ABE-A24A-A7821FBE3AED}">
      <dgm:prSet/>
      <dgm:spPr/>
      <dgm:t>
        <a:bodyPr/>
        <a:lstStyle/>
        <a:p>
          <a:endParaRPr lang="en-GB"/>
        </a:p>
      </dgm:t>
    </dgm:pt>
    <dgm:pt modelId="{F97BE9D5-C8E4-4EB4-B719-AF0607F1CFAF}">
      <dgm:prSet phldrT="[Text]"/>
      <dgm:spPr/>
      <dgm:t>
        <a:bodyPr/>
        <a:lstStyle/>
        <a:p>
          <a:r>
            <a:rPr lang="en-GB" dirty="0"/>
            <a:t>1890s</a:t>
          </a:r>
        </a:p>
      </dgm:t>
    </dgm:pt>
    <dgm:pt modelId="{D9640E4A-CDC4-4BD9-8515-49774107CE1C}" type="parTrans" cxnId="{13984778-12BD-47F4-B3A5-24A5CC185F98}">
      <dgm:prSet/>
      <dgm:spPr/>
      <dgm:t>
        <a:bodyPr/>
        <a:lstStyle/>
        <a:p>
          <a:endParaRPr lang="en-GB"/>
        </a:p>
      </dgm:t>
    </dgm:pt>
    <dgm:pt modelId="{D1CBAF1A-E5A4-4617-B2CF-3BCC287E3D77}" type="sibTrans" cxnId="{13984778-12BD-47F4-B3A5-24A5CC185F98}">
      <dgm:prSet/>
      <dgm:spPr/>
      <dgm:t>
        <a:bodyPr/>
        <a:lstStyle/>
        <a:p>
          <a:endParaRPr lang="en-GB"/>
        </a:p>
      </dgm:t>
    </dgm:pt>
    <dgm:pt modelId="{BB7851F5-93BB-4CAA-913E-5DD1D7AB0F33}">
      <dgm:prSet phldrT="[Text]" custT="1"/>
      <dgm:spPr/>
      <dgm:t>
        <a:bodyPr/>
        <a:lstStyle/>
        <a:p>
          <a:r>
            <a:rPr lang="en-GB" sz="2000" dirty="0"/>
            <a:t>JJ Thomson – </a:t>
          </a:r>
          <a:r>
            <a:rPr lang="en-GB" sz="2000" b="1" dirty="0">
              <a:solidFill>
                <a:schemeClr val="accent6">
                  <a:lumMod val="75000"/>
                </a:schemeClr>
              </a:solidFill>
            </a:rPr>
            <a:t>electron</a:t>
          </a:r>
          <a:r>
            <a:rPr lang="en-GB" sz="2000" dirty="0"/>
            <a:t> discovered. </a:t>
          </a:r>
          <a:r>
            <a:rPr lang="en-GB" sz="2000" b="1" dirty="0">
              <a:solidFill>
                <a:schemeClr val="accent6">
                  <a:lumMod val="75000"/>
                </a:schemeClr>
              </a:solidFill>
            </a:rPr>
            <a:t>Plum pudding model </a:t>
          </a:r>
          <a:r>
            <a:rPr lang="en-GB" sz="2000" dirty="0"/>
            <a:t>- spheres of positive charge with negative charges spread evenly though.</a:t>
          </a:r>
        </a:p>
      </dgm:t>
    </dgm:pt>
    <dgm:pt modelId="{4848CDD7-D81B-4FA0-AACD-9652D20EDD20}" type="parTrans" cxnId="{3C16694D-A8BC-417A-BF22-2606975DB974}">
      <dgm:prSet/>
      <dgm:spPr/>
      <dgm:t>
        <a:bodyPr/>
        <a:lstStyle/>
        <a:p>
          <a:endParaRPr lang="en-GB"/>
        </a:p>
      </dgm:t>
    </dgm:pt>
    <dgm:pt modelId="{0BEAD2DF-3B87-4FFF-B720-B2ABFD2881DB}" type="sibTrans" cxnId="{3C16694D-A8BC-417A-BF22-2606975DB974}">
      <dgm:prSet/>
      <dgm:spPr/>
      <dgm:t>
        <a:bodyPr/>
        <a:lstStyle/>
        <a:p>
          <a:endParaRPr lang="en-GB"/>
        </a:p>
      </dgm:t>
    </dgm:pt>
    <dgm:pt modelId="{D2462341-E80D-4236-A5C2-812A29F0E19E}">
      <dgm:prSet phldrT="[Text]"/>
      <dgm:spPr/>
      <dgm:t>
        <a:bodyPr/>
        <a:lstStyle/>
        <a:p>
          <a:r>
            <a:rPr lang="en-GB" dirty="0"/>
            <a:t>1908 -1913</a:t>
          </a:r>
        </a:p>
      </dgm:t>
    </dgm:pt>
    <dgm:pt modelId="{08BE086D-39F8-469F-A394-22125068BFB9}" type="parTrans" cxnId="{24983DEE-B32E-411B-9942-3F583E7B4398}">
      <dgm:prSet/>
      <dgm:spPr/>
      <dgm:t>
        <a:bodyPr/>
        <a:lstStyle/>
        <a:p>
          <a:endParaRPr lang="en-GB"/>
        </a:p>
      </dgm:t>
    </dgm:pt>
    <dgm:pt modelId="{7F9A710B-C616-46EC-88C3-02D7CE7E9B42}" type="sibTrans" cxnId="{24983DEE-B32E-411B-9942-3F583E7B4398}">
      <dgm:prSet/>
      <dgm:spPr/>
      <dgm:t>
        <a:bodyPr/>
        <a:lstStyle/>
        <a:p>
          <a:endParaRPr lang="en-GB"/>
        </a:p>
      </dgm:t>
    </dgm:pt>
    <dgm:pt modelId="{F2A8048A-B3FC-4AE8-AFEF-8D993769B559}">
      <dgm:prSet phldrT="[Text]" custT="1"/>
      <dgm:spPr/>
      <dgm:t>
        <a:bodyPr/>
        <a:lstStyle/>
        <a:p>
          <a:r>
            <a:rPr lang="en-GB" sz="2000" dirty="0"/>
            <a:t>E. Rutherford, Geiger and  Marsden - </a:t>
          </a:r>
          <a:r>
            <a:rPr lang="en-GB" sz="2000" b="1" dirty="0">
              <a:solidFill>
                <a:schemeClr val="accent6">
                  <a:lumMod val="75000"/>
                </a:schemeClr>
              </a:solidFill>
            </a:rPr>
            <a:t>alpha particle scattering experiment</a:t>
          </a:r>
          <a:r>
            <a:rPr lang="en-GB" sz="2000" dirty="0"/>
            <a:t>. Nuclear model - mass of atom concentrated in a </a:t>
          </a:r>
          <a:r>
            <a:rPr lang="en-GB" sz="2000" b="1" dirty="0">
              <a:solidFill>
                <a:schemeClr val="accent6">
                  <a:lumMod val="75000"/>
                </a:schemeClr>
              </a:solidFill>
            </a:rPr>
            <a:t>charged nucleus, </a:t>
          </a:r>
          <a:r>
            <a:rPr lang="en-GB" sz="2000" b="0" dirty="0">
              <a:solidFill>
                <a:schemeClr val="tx1"/>
              </a:solidFill>
            </a:rPr>
            <a:t>with </a:t>
          </a:r>
          <a:r>
            <a:rPr lang="en-GB" sz="2000" b="1" dirty="0">
              <a:solidFill>
                <a:schemeClr val="accent6">
                  <a:lumMod val="75000"/>
                </a:schemeClr>
              </a:solidFill>
            </a:rPr>
            <a:t>orbiting electrons</a:t>
          </a:r>
          <a:r>
            <a:rPr lang="en-GB" sz="2000" dirty="0"/>
            <a:t>.</a:t>
          </a:r>
        </a:p>
      </dgm:t>
    </dgm:pt>
    <dgm:pt modelId="{71BD6EA5-BC49-44BE-A6EF-4D7BA85041EE}" type="parTrans" cxnId="{307F323D-B3EB-41CB-BB65-06BFFDA6831C}">
      <dgm:prSet/>
      <dgm:spPr/>
      <dgm:t>
        <a:bodyPr/>
        <a:lstStyle/>
        <a:p>
          <a:endParaRPr lang="en-GB"/>
        </a:p>
      </dgm:t>
    </dgm:pt>
    <dgm:pt modelId="{CA043D2E-7A2B-4860-BD26-5F2DB4012BD6}" type="sibTrans" cxnId="{307F323D-B3EB-41CB-BB65-06BFFDA6831C}">
      <dgm:prSet/>
      <dgm:spPr/>
      <dgm:t>
        <a:bodyPr/>
        <a:lstStyle/>
        <a:p>
          <a:endParaRPr lang="en-GB"/>
        </a:p>
      </dgm:t>
    </dgm:pt>
    <dgm:pt modelId="{89633070-E57E-4083-AC23-95F17BF497BA}" type="pres">
      <dgm:prSet presAssocID="{09351712-D3D6-4097-A988-0A5CF1C4252A}" presName="linearFlow" presStyleCnt="0">
        <dgm:presLayoutVars>
          <dgm:dir/>
          <dgm:animLvl val="lvl"/>
          <dgm:resizeHandles val="exact"/>
        </dgm:presLayoutVars>
      </dgm:prSet>
      <dgm:spPr/>
    </dgm:pt>
    <dgm:pt modelId="{E71F235F-7514-4A84-9691-F6B211ABE6D3}" type="pres">
      <dgm:prSet presAssocID="{419FFCC8-3EEE-471A-9F3E-13629411B4AD}" presName="composite" presStyleCnt="0"/>
      <dgm:spPr/>
    </dgm:pt>
    <dgm:pt modelId="{C86B85B9-39B2-4467-A815-999B185866C7}" type="pres">
      <dgm:prSet presAssocID="{419FFCC8-3EEE-471A-9F3E-13629411B4A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567EEC3-6E07-4CDD-BBFD-CBC1B590ABDC}" type="pres">
      <dgm:prSet presAssocID="{419FFCC8-3EEE-471A-9F3E-13629411B4AD}" presName="descendantText" presStyleLbl="alignAcc1" presStyleIdx="0" presStyleCnt="3">
        <dgm:presLayoutVars>
          <dgm:bulletEnabled val="1"/>
        </dgm:presLayoutVars>
      </dgm:prSet>
      <dgm:spPr/>
    </dgm:pt>
    <dgm:pt modelId="{F5276A83-2B73-41F6-8AB4-5C1D3B6B9B79}" type="pres">
      <dgm:prSet presAssocID="{28C61728-54A2-4004-A973-DC1EF31B1176}" presName="sp" presStyleCnt="0"/>
      <dgm:spPr/>
    </dgm:pt>
    <dgm:pt modelId="{49874479-1FEF-4D05-8258-CC6A6A9BEB45}" type="pres">
      <dgm:prSet presAssocID="{F97BE9D5-C8E4-4EB4-B719-AF0607F1CFAF}" presName="composite" presStyleCnt="0"/>
      <dgm:spPr/>
    </dgm:pt>
    <dgm:pt modelId="{F9F71143-315A-4448-975D-B4A933ECA0E0}" type="pres">
      <dgm:prSet presAssocID="{F97BE9D5-C8E4-4EB4-B719-AF0607F1CFA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134FDCA-C82A-4E91-A769-F4E9E3DEA128}" type="pres">
      <dgm:prSet presAssocID="{F97BE9D5-C8E4-4EB4-B719-AF0607F1CFAF}" presName="descendantText" presStyleLbl="alignAcc1" presStyleIdx="1" presStyleCnt="3" custLinFactNeighborX="0">
        <dgm:presLayoutVars>
          <dgm:bulletEnabled val="1"/>
        </dgm:presLayoutVars>
      </dgm:prSet>
      <dgm:spPr/>
    </dgm:pt>
    <dgm:pt modelId="{E7FB4FF7-7FB6-4919-9D08-032948D252C9}" type="pres">
      <dgm:prSet presAssocID="{D1CBAF1A-E5A4-4617-B2CF-3BCC287E3D77}" presName="sp" presStyleCnt="0"/>
      <dgm:spPr/>
    </dgm:pt>
    <dgm:pt modelId="{D7F62F87-36C9-4B12-B120-0BBDCFD3BE43}" type="pres">
      <dgm:prSet presAssocID="{D2462341-E80D-4236-A5C2-812A29F0E19E}" presName="composite" presStyleCnt="0"/>
      <dgm:spPr/>
    </dgm:pt>
    <dgm:pt modelId="{62B25CC5-9A7F-4EB7-974E-496AC3DBDEFB}" type="pres">
      <dgm:prSet presAssocID="{D2462341-E80D-4236-A5C2-812A29F0E19E}" presName="parentText" presStyleLbl="alignNode1" presStyleIdx="2" presStyleCnt="3" custLinFactNeighborX="0" custLinFactNeighborY="-11684">
        <dgm:presLayoutVars>
          <dgm:chMax val="1"/>
          <dgm:bulletEnabled val="1"/>
        </dgm:presLayoutVars>
      </dgm:prSet>
      <dgm:spPr/>
    </dgm:pt>
    <dgm:pt modelId="{E765B879-0C10-480B-BDD3-1A6E378BC473}" type="pres">
      <dgm:prSet presAssocID="{D2462341-E80D-4236-A5C2-812A29F0E19E}" presName="descendantText" presStyleLbl="alignAcc1" presStyleIdx="2" presStyleCnt="3" custScaleY="142527">
        <dgm:presLayoutVars>
          <dgm:bulletEnabled val="1"/>
        </dgm:presLayoutVars>
      </dgm:prSet>
      <dgm:spPr/>
    </dgm:pt>
  </dgm:ptLst>
  <dgm:cxnLst>
    <dgm:cxn modelId="{599F5003-FA59-4D7B-A289-067B7404B2CB}" type="presOf" srcId="{9C097B88-5133-4F14-BC02-67DEAE6E5833}" destId="{2567EEC3-6E07-4CDD-BBFD-CBC1B590ABDC}" srcOrd="0" destOrd="0" presId="urn:microsoft.com/office/officeart/2005/8/layout/chevron2"/>
    <dgm:cxn modelId="{B268CB17-CF43-4632-802F-2D05B779F693}" type="presOf" srcId="{F97BE9D5-C8E4-4EB4-B719-AF0607F1CFAF}" destId="{F9F71143-315A-4448-975D-B4A933ECA0E0}" srcOrd="0" destOrd="0" presId="urn:microsoft.com/office/officeart/2005/8/layout/chevron2"/>
    <dgm:cxn modelId="{4586901C-78F5-494D-A4F3-123715B72DB0}" type="presOf" srcId="{BB7851F5-93BB-4CAA-913E-5DD1D7AB0F33}" destId="{F134FDCA-C82A-4E91-A769-F4E9E3DEA128}" srcOrd="0" destOrd="0" presId="urn:microsoft.com/office/officeart/2005/8/layout/chevron2"/>
    <dgm:cxn modelId="{C9A25525-0860-48E8-A74C-34391A014E94}" type="presOf" srcId="{D2462341-E80D-4236-A5C2-812A29F0E19E}" destId="{62B25CC5-9A7F-4EB7-974E-496AC3DBDEFB}" srcOrd="0" destOrd="0" presId="urn:microsoft.com/office/officeart/2005/8/layout/chevron2"/>
    <dgm:cxn modelId="{307F323D-B3EB-41CB-BB65-06BFFDA6831C}" srcId="{D2462341-E80D-4236-A5C2-812A29F0E19E}" destId="{F2A8048A-B3FC-4AE8-AFEF-8D993769B559}" srcOrd="0" destOrd="0" parTransId="{71BD6EA5-BC49-44BE-A6EF-4D7BA85041EE}" sibTransId="{CA043D2E-7A2B-4860-BD26-5F2DB4012BD6}"/>
    <dgm:cxn modelId="{9E82925B-E93E-4DA4-A48E-96F1849C41ED}" srcId="{09351712-D3D6-4097-A988-0A5CF1C4252A}" destId="{419FFCC8-3EEE-471A-9F3E-13629411B4AD}" srcOrd="0" destOrd="0" parTransId="{C795942D-C805-46FF-A173-718FDFC09A04}" sibTransId="{28C61728-54A2-4004-A973-DC1EF31B1176}"/>
    <dgm:cxn modelId="{3C16694D-A8BC-417A-BF22-2606975DB974}" srcId="{F97BE9D5-C8E4-4EB4-B719-AF0607F1CFAF}" destId="{BB7851F5-93BB-4CAA-913E-5DD1D7AB0F33}" srcOrd="0" destOrd="0" parTransId="{4848CDD7-D81B-4FA0-AACD-9652D20EDD20}" sibTransId="{0BEAD2DF-3B87-4FFF-B720-B2ABFD2881DB}"/>
    <dgm:cxn modelId="{1EA5B86F-A0DC-41C9-9810-53444EB35673}" type="presOf" srcId="{F2A8048A-B3FC-4AE8-AFEF-8D993769B559}" destId="{E765B879-0C10-480B-BDD3-1A6E378BC473}" srcOrd="0" destOrd="0" presId="urn:microsoft.com/office/officeart/2005/8/layout/chevron2"/>
    <dgm:cxn modelId="{13984778-12BD-47F4-B3A5-24A5CC185F98}" srcId="{09351712-D3D6-4097-A988-0A5CF1C4252A}" destId="{F97BE9D5-C8E4-4EB4-B719-AF0607F1CFAF}" srcOrd="1" destOrd="0" parTransId="{D9640E4A-CDC4-4BD9-8515-49774107CE1C}" sibTransId="{D1CBAF1A-E5A4-4617-B2CF-3BCC287E3D77}"/>
    <dgm:cxn modelId="{0C6B96C4-C2A7-4FD6-B79E-11A87F3B7BD4}" type="presOf" srcId="{419FFCC8-3EEE-471A-9F3E-13629411B4AD}" destId="{C86B85B9-39B2-4467-A815-999B185866C7}" srcOrd="0" destOrd="0" presId="urn:microsoft.com/office/officeart/2005/8/layout/chevron2"/>
    <dgm:cxn modelId="{BF80ABE0-F5FF-4EA7-A211-66929CC972D2}" type="presOf" srcId="{09351712-D3D6-4097-A988-0A5CF1C4252A}" destId="{89633070-E57E-4083-AC23-95F17BF497BA}" srcOrd="0" destOrd="0" presId="urn:microsoft.com/office/officeart/2005/8/layout/chevron2"/>
    <dgm:cxn modelId="{24983DEE-B32E-411B-9942-3F583E7B4398}" srcId="{09351712-D3D6-4097-A988-0A5CF1C4252A}" destId="{D2462341-E80D-4236-A5C2-812A29F0E19E}" srcOrd="2" destOrd="0" parTransId="{08BE086D-39F8-469F-A394-22125068BFB9}" sibTransId="{7F9A710B-C616-46EC-88C3-02D7CE7E9B42}"/>
    <dgm:cxn modelId="{5F80CAF8-2874-4ABE-A24A-A7821FBE3AED}" srcId="{419FFCC8-3EEE-471A-9F3E-13629411B4AD}" destId="{9C097B88-5133-4F14-BC02-67DEAE6E5833}" srcOrd="0" destOrd="0" parTransId="{54E56190-013B-4FEC-8E0A-0BFE0323703E}" sibTransId="{5A5B2960-97DC-4E5F-961D-41D344B7B84C}"/>
    <dgm:cxn modelId="{EE5DA7ED-56AD-4877-86AD-5AA27465DFA4}" type="presParOf" srcId="{89633070-E57E-4083-AC23-95F17BF497BA}" destId="{E71F235F-7514-4A84-9691-F6B211ABE6D3}" srcOrd="0" destOrd="0" presId="urn:microsoft.com/office/officeart/2005/8/layout/chevron2"/>
    <dgm:cxn modelId="{CF7DD8D4-AF94-4A81-868F-4F2535652486}" type="presParOf" srcId="{E71F235F-7514-4A84-9691-F6B211ABE6D3}" destId="{C86B85B9-39B2-4467-A815-999B185866C7}" srcOrd="0" destOrd="0" presId="urn:microsoft.com/office/officeart/2005/8/layout/chevron2"/>
    <dgm:cxn modelId="{586DDA2D-01B0-4C32-9CE9-B93E3B3E7B8B}" type="presParOf" srcId="{E71F235F-7514-4A84-9691-F6B211ABE6D3}" destId="{2567EEC3-6E07-4CDD-BBFD-CBC1B590ABDC}" srcOrd="1" destOrd="0" presId="urn:microsoft.com/office/officeart/2005/8/layout/chevron2"/>
    <dgm:cxn modelId="{1A9DA9AA-19E8-4FA0-B3FB-8C747964CFDA}" type="presParOf" srcId="{89633070-E57E-4083-AC23-95F17BF497BA}" destId="{F5276A83-2B73-41F6-8AB4-5C1D3B6B9B79}" srcOrd="1" destOrd="0" presId="urn:microsoft.com/office/officeart/2005/8/layout/chevron2"/>
    <dgm:cxn modelId="{B90D7E1D-744E-4932-B4BE-75407C9BEAF6}" type="presParOf" srcId="{89633070-E57E-4083-AC23-95F17BF497BA}" destId="{49874479-1FEF-4D05-8258-CC6A6A9BEB45}" srcOrd="2" destOrd="0" presId="urn:microsoft.com/office/officeart/2005/8/layout/chevron2"/>
    <dgm:cxn modelId="{2076A6D2-1F5E-4B28-82AC-01DD74A15873}" type="presParOf" srcId="{49874479-1FEF-4D05-8258-CC6A6A9BEB45}" destId="{F9F71143-315A-4448-975D-B4A933ECA0E0}" srcOrd="0" destOrd="0" presId="urn:microsoft.com/office/officeart/2005/8/layout/chevron2"/>
    <dgm:cxn modelId="{326933BA-4F1A-4771-9B9A-2689995E089E}" type="presParOf" srcId="{49874479-1FEF-4D05-8258-CC6A6A9BEB45}" destId="{F134FDCA-C82A-4E91-A769-F4E9E3DEA128}" srcOrd="1" destOrd="0" presId="urn:microsoft.com/office/officeart/2005/8/layout/chevron2"/>
    <dgm:cxn modelId="{744634E3-F601-477D-A7CE-F30408E75BFF}" type="presParOf" srcId="{89633070-E57E-4083-AC23-95F17BF497BA}" destId="{E7FB4FF7-7FB6-4919-9D08-032948D252C9}" srcOrd="3" destOrd="0" presId="urn:microsoft.com/office/officeart/2005/8/layout/chevron2"/>
    <dgm:cxn modelId="{8CF4CE3A-9B18-4FA7-9AD3-FE0D4A11A1B8}" type="presParOf" srcId="{89633070-E57E-4083-AC23-95F17BF497BA}" destId="{D7F62F87-36C9-4B12-B120-0BBDCFD3BE43}" srcOrd="4" destOrd="0" presId="urn:microsoft.com/office/officeart/2005/8/layout/chevron2"/>
    <dgm:cxn modelId="{1A89C948-CF9B-48A1-B212-9479D56D8D86}" type="presParOf" srcId="{D7F62F87-36C9-4B12-B120-0BBDCFD3BE43}" destId="{62B25CC5-9A7F-4EB7-974E-496AC3DBDEFB}" srcOrd="0" destOrd="0" presId="urn:microsoft.com/office/officeart/2005/8/layout/chevron2"/>
    <dgm:cxn modelId="{25A331BF-C59A-4D3B-89FC-8563D6F4706D}" type="presParOf" srcId="{D7F62F87-36C9-4B12-B120-0BBDCFD3BE43}" destId="{E765B879-0C10-480B-BDD3-1A6E378BC47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351712-D3D6-4097-A988-0A5CF1C4252A}" type="doc">
      <dgm:prSet loTypeId="urn:microsoft.com/office/officeart/2005/8/layout/chevron2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GB"/>
        </a:p>
      </dgm:t>
    </dgm:pt>
    <dgm:pt modelId="{419FFCC8-3EEE-471A-9F3E-13629411B4AD}">
      <dgm:prSet phldrT="[Text]"/>
      <dgm:spPr/>
      <dgm:t>
        <a:bodyPr/>
        <a:lstStyle/>
        <a:p>
          <a:r>
            <a:rPr lang="en-GB" dirty="0"/>
            <a:t>1914</a:t>
          </a:r>
        </a:p>
      </dgm:t>
    </dgm:pt>
    <dgm:pt modelId="{C795942D-C805-46FF-A173-718FDFC09A04}" type="parTrans" cxnId="{9E82925B-E93E-4DA4-A48E-96F1849C41ED}">
      <dgm:prSet/>
      <dgm:spPr/>
      <dgm:t>
        <a:bodyPr/>
        <a:lstStyle/>
        <a:p>
          <a:endParaRPr lang="en-GB"/>
        </a:p>
      </dgm:t>
    </dgm:pt>
    <dgm:pt modelId="{28C61728-54A2-4004-A973-DC1EF31B1176}" type="sibTrans" cxnId="{9E82925B-E93E-4DA4-A48E-96F1849C41ED}">
      <dgm:prSet/>
      <dgm:spPr/>
      <dgm:t>
        <a:bodyPr/>
        <a:lstStyle/>
        <a:p>
          <a:endParaRPr lang="en-GB"/>
        </a:p>
      </dgm:t>
    </dgm:pt>
    <dgm:pt modelId="{9C097B88-5133-4F14-BC02-67DEAE6E5833}">
      <dgm:prSet phldrT="[Text]" custT="1"/>
      <dgm:spPr/>
      <dgm:t>
        <a:bodyPr/>
        <a:lstStyle/>
        <a:p>
          <a:r>
            <a:rPr lang="en-GB" sz="2100" b="1" dirty="0">
              <a:solidFill>
                <a:schemeClr val="accent6">
                  <a:lumMod val="75000"/>
                </a:schemeClr>
              </a:solidFill>
            </a:rPr>
            <a:t>Niels Bohr </a:t>
          </a:r>
          <a:r>
            <a:rPr lang="en-GB" sz="2100" dirty="0"/>
            <a:t>– </a:t>
          </a:r>
          <a:r>
            <a:rPr lang="en-GB" sz="2100" b="1" dirty="0">
              <a:solidFill>
                <a:schemeClr val="accent6">
                  <a:lumMod val="75000"/>
                </a:schemeClr>
              </a:solidFill>
            </a:rPr>
            <a:t>electrons orbit nucleus at specific distances in fixed energy levels </a:t>
          </a:r>
          <a:r>
            <a:rPr lang="en-GB" sz="2100" dirty="0"/>
            <a:t>(shells). Energy given </a:t>
          </a:r>
          <a:r>
            <a:rPr lang="en-GB" sz="2000" dirty="0"/>
            <a:t>out</a:t>
          </a:r>
          <a:r>
            <a:rPr lang="en-GB" sz="2100" dirty="0"/>
            <a:t> when electrons change level.</a:t>
          </a:r>
        </a:p>
      </dgm:t>
    </dgm:pt>
    <dgm:pt modelId="{54E56190-013B-4FEC-8E0A-0BFE0323703E}" type="parTrans" cxnId="{5F80CAF8-2874-4ABE-A24A-A7821FBE3AED}">
      <dgm:prSet/>
      <dgm:spPr/>
      <dgm:t>
        <a:bodyPr/>
        <a:lstStyle/>
        <a:p>
          <a:endParaRPr lang="en-GB"/>
        </a:p>
      </dgm:t>
    </dgm:pt>
    <dgm:pt modelId="{5A5B2960-97DC-4E5F-961D-41D344B7B84C}" type="sibTrans" cxnId="{5F80CAF8-2874-4ABE-A24A-A7821FBE3AED}">
      <dgm:prSet/>
      <dgm:spPr/>
      <dgm:t>
        <a:bodyPr/>
        <a:lstStyle/>
        <a:p>
          <a:endParaRPr lang="en-GB"/>
        </a:p>
      </dgm:t>
    </dgm:pt>
    <dgm:pt modelId="{F97BE9D5-C8E4-4EB4-B719-AF0607F1CFAF}">
      <dgm:prSet phldrT="[Text]"/>
      <dgm:spPr/>
      <dgm:t>
        <a:bodyPr/>
        <a:lstStyle/>
        <a:p>
          <a:r>
            <a:rPr lang="en-GB" dirty="0"/>
            <a:t>Later…</a:t>
          </a:r>
        </a:p>
      </dgm:t>
    </dgm:pt>
    <dgm:pt modelId="{D9640E4A-CDC4-4BD9-8515-49774107CE1C}" type="parTrans" cxnId="{13984778-12BD-47F4-B3A5-24A5CC185F98}">
      <dgm:prSet/>
      <dgm:spPr/>
      <dgm:t>
        <a:bodyPr/>
        <a:lstStyle/>
        <a:p>
          <a:endParaRPr lang="en-GB"/>
        </a:p>
      </dgm:t>
    </dgm:pt>
    <dgm:pt modelId="{D1CBAF1A-E5A4-4617-B2CF-3BCC287E3D77}" type="sibTrans" cxnId="{13984778-12BD-47F4-B3A5-24A5CC185F98}">
      <dgm:prSet/>
      <dgm:spPr/>
      <dgm:t>
        <a:bodyPr/>
        <a:lstStyle/>
        <a:p>
          <a:endParaRPr lang="en-GB"/>
        </a:p>
      </dgm:t>
    </dgm:pt>
    <dgm:pt modelId="{BB7851F5-93BB-4CAA-913E-5DD1D7AB0F33}">
      <dgm:prSet phldrT="[Text]" custT="1"/>
      <dgm:spPr/>
      <dgm:t>
        <a:bodyPr/>
        <a:lstStyle/>
        <a:p>
          <a:r>
            <a:rPr lang="en-GB" sz="2000" dirty="0"/>
            <a:t>Positive charge of nucleus could be subdivided into particles of positive charge – </a:t>
          </a:r>
          <a:r>
            <a:rPr lang="en-GB" sz="2000" b="1" dirty="0">
              <a:solidFill>
                <a:schemeClr val="accent6">
                  <a:lumMod val="75000"/>
                </a:schemeClr>
              </a:solidFill>
            </a:rPr>
            <a:t>protons</a:t>
          </a:r>
          <a:r>
            <a:rPr lang="en-GB" sz="2000" dirty="0"/>
            <a:t>. </a:t>
          </a:r>
        </a:p>
      </dgm:t>
    </dgm:pt>
    <dgm:pt modelId="{4848CDD7-D81B-4FA0-AACD-9652D20EDD20}" type="parTrans" cxnId="{3C16694D-A8BC-417A-BF22-2606975DB974}">
      <dgm:prSet/>
      <dgm:spPr/>
      <dgm:t>
        <a:bodyPr/>
        <a:lstStyle/>
        <a:p>
          <a:endParaRPr lang="en-GB"/>
        </a:p>
      </dgm:t>
    </dgm:pt>
    <dgm:pt modelId="{0BEAD2DF-3B87-4FFF-B720-B2ABFD2881DB}" type="sibTrans" cxnId="{3C16694D-A8BC-417A-BF22-2606975DB974}">
      <dgm:prSet/>
      <dgm:spPr/>
      <dgm:t>
        <a:bodyPr/>
        <a:lstStyle/>
        <a:p>
          <a:endParaRPr lang="en-GB"/>
        </a:p>
      </dgm:t>
    </dgm:pt>
    <dgm:pt modelId="{D2462341-E80D-4236-A5C2-812A29F0E19E}">
      <dgm:prSet phldrT="[Text]"/>
      <dgm:spPr/>
      <dgm:t>
        <a:bodyPr/>
        <a:lstStyle/>
        <a:p>
          <a:r>
            <a:rPr lang="en-GB" dirty="0"/>
            <a:t>1932</a:t>
          </a:r>
        </a:p>
      </dgm:t>
    </dgm:pt>
    <dgm:pt modelId="{08BE086D-39F8-469F-A394-22125068BFB9}" type="parTrans" cxnId="{24983DEE-B32E-411B-9942-3F583E7B4398}">
      <dgm:prSet/>
      <dgm:spPr/>
      <dgm:t>
        <a:bodyPr/>
        <a:lstStyle/>
        <a:p>
          <a:endParaRPr lang="en-GB"/>
        </a:p>
      </dgm:t>
    </dgm:pt>
    <dgm:pt modelId="{7F9A710B-C616-46EC-88C3-02D7CE7E9B42}" type="sibTrans" cxnId="{24983DEE-B32E-411B-9942-3F583E7B4398}">
      <dgm:prSet/>
      <dgm:spPr/>
      <dgm:t>
        <a:bodyPr/>
        <a:lstStyle/>
        <a:p>
          <a:endParaRPr lang="en-GB"/>
        </a:p>
      </dgm:t>
    </dgm:pt>
    <dgm:pt modelId="{F2A8048A-B3FC-4AE8-AFEF-8D993769B559}">
      <dgm:prSet phldrT="[Text]" custT="1"/>
      <dgm:spPr/>
      <dgm:t>
        <a:bodyPr/>
        <a:lstStyle/>
        <a:p>
          <a:r>
            <a:rPr lang="en-GB" sz="2000" b="1" dirty="0">
              <a:solidFill>
                <a:schemeClr val="accent6">
                  <a:lumMod val="75000"/>
                </a:schemeClr>
              </a:solidFill>
            </a:rPr>
            <a:t>James Chadwick </a:t>
          </a:r>
          <a:r>
            <a:rPr lang="en-GB" sz="2000" dirty="0"/>
            <a:t>– provided evidence for the existence of </a:t>
          </a:r>
          <a:r>
            <a:rPr lang="en-GB" sz="2000" b="1" dirty="0">
              <a:solidFill>
                <a:schemeClr val="accent6">
                  <a:lumMod val="75000"/>
                </a:schemeClr>
              </a:solidFill>
            </a:rPr>
            <a:t>neutrons</a:t>
          </a:r>
          <a:r>
            <a:rPr lang="en-GB" sz="2000" dirty="0"/>
            <a:t> within the nucleus.</a:t>
          </a:r>
        </a:p>
      </dgm:t>
    </dgm:pt>
    <dgm:pt modelId="{71BD6EA5-BC49-44BE-A6EF-4D7BA85041EE}" type="parTrans" cxnId="{307F323D-B3EB-41CB-BB65-06BFFDA6831C}">
      <dgm:prSet/>
      <dgm:spPr/>
      <dgm:t>
        <a:bodyPr/>
        <a:lstStyle/>
        <a:p>
          <a:endParaRPr lang="en-GB"/>
        </a:p>
      </dgm:t>
    </dgm:pt>
    <dgm:pt modelId="{CA043D2E-7A2B-4860-BD26-5F2DB4012BD6}" type="sibTrans" cxnId="{307F323D-B3EB-41CB-BB65-06BFFDA6831C}">
      <dgm:prSet/>
      <dgm:spPr/>
      <dgm:t>
        <a:bodyPr/>
        <a:lstStyle/>
        <a:p>
          <a:endParaRPr lang="en-GB"/>
        </a:p>
      </dgm:t>
    </dgm:pt>
    <dgm:pt modelId="{89633070-E57E-4083-AC23-95F17BF497BA}" type="pres">
      <dgm:prSet presAssocID="{09351712-D3D6-4097-A988-0A5CF1C4252A}" presName="linearFlow" presStyleCnt="0">
        <dgm:presLayoutVars>
          <dgm:dir/>
          <dgm:animLvl val="lvl"/>
          <dgm:resizeHandles val="exact"/>
        </dgm:presLayoutVars>
      </dgm:prSet>
      <dgm:spPr/>
    </dgm:pt>
    <dgm:pt modelId="{E71F235F-7514-4A84-9691-F6B211ABE6D3}" type="pres">
      <dgm:prSet presAssocID="{419FFCC8-3EEE-471A-9F3E-13629411B4AD}" presName="composite" presStyleCnt="0"/>
      <dgm:spPr/>
    </dgm:pt>
    <dgm:pt modelId="{C86B85B9-39B2-4467-A815-999B185866C7}" type="pres">
      <dgm:prSet presAssocID="{419FFCC8-3EEE-471A-9F3E-13629411B4A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567EEC3-6E07-4CDD-BBFD-CBC1B590ABDC}" type="pres">
      <dgm:prSet presAssocID="{419FFCC8-3EEE-471A-9F3E-13629411B4AD}" presName="descendantText" presStyleLbl="alignAcc1" presStyleIdx="0" presStyleCnt="3">
        <dgm:presLayoutVars>
          <dgm:bulletEnabled val="1"/>
        </dgm:presLayoutVars>
      </dgm:prSet>
      <dgm:spPr/>
    </dgm:pt>
    <dgm:pt modelId="{F5276A83-2B73-41F6-8AB4-5C1D3B6B9B79}" type="pres">
      <dgm:prSet presAssocID="{28C61728-54A2-4004-A973-DC1EF31B1176}" presName="sp" presStyleCnt="0"/>
      <dgm:spPr/>
    </dgm:pt>
    <dgm:pt modelId="{49874479-1FEF-4D05-8258-CC6A6A9BEB45}" type="pres">
      <dgm:prSet presAssocID="{F97BE9D5-C8E4-4EB4-B719-AF0607F1CFAF}" presName="composite" presStyleCnt="0"/>
      <dgm:spPr/>
    </dgm:pt>
    <dgm:pt modelId="{F9F71143-315A-4448-975D-B4A933ECA0E0}" type="pres">
      <dgm:prSet presAssocID="{F97BE9D5-C8E4-4EB4-B719-AF0607F1CFA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134FDCA-C82A-4E91-A769-F4E9E3DEA128}" type="pres">
      <dgm:prSet presAssocID="{F97BE9D5-C8E4-4EB4-B719-AF0607F1CFAF}" presName="descendantText" presStyleLbl="alignAcc1" presStyleIdx="1" presStyleCnt="3">
        <dgm:presLayoutVars>
          <dgm:bulletEnabled val="1"/>
        </dgm:presLayoutVars>
      </dgm:prSet>
      <dgm:spPr/>
    </dgm:pt>
    <dgm:pt modelId="{E7FB4FF7-7FB6-4919-9D08-032948D252C9}" type="pres">
      <dgm:prSet presAssocID="{D1CBAF1A-E5A4-4617-B2CF-3BCC287E3D77}" presName="sp" presStyleCnt="0"/>
      <dgm:spPr/>
    </dgm:pt>
    <dgm:pt modelId="{D7F62F87-36C9-4B12-B120-0BBDCFD3BE43}" type="pres">
      <dgm:prSet presAssocID="{D2462341-E80D-4236-A5C2-812A29F0E19E}" presName="composite" presStyleCnt="0"/>
      <dgm:spPr/>
    </dgm:pt>
    <dgm:pt modelId="{62B25CC5-9A7F-4EB7-974E-496AC3DBDEFB}" type="pres">
      <dgm:prSet presAssocID="{D2462341-E80D-4236-A5C2-812A29F0E19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765B879-0C10-480B-BDD3-1A6E378BC473}" type="pres">
      <dgm:prSet presAssocID="{D2462341-E80D-4236-A5C2-812A29F0E19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D1A450B-1C50-414F-BDE0-BB6ED764FC75}" type="presOf" srcId="{F2A8048A-B3FC-4AE8-AFEF-8D993769B559}" destId="{E765B879-0C10-480B-BDD3-1A6E378BC473}" srcOrd="0" destOrd="0" presId="urn:microsoft.com/office/officeart/2005/8/layout/chevron2"/>
    <dgm:cxn modelId="{307F323D-B3EB-41CB-BB65-06BFFDA6831C}" srcId="{D2462341-E80D-4236-A5C2-812A29F0E19E}" destId="{F2A8048A-B3FC-4AE8-AFEF-8D993769B559}" srcOrd="0" destOrd="0" parTransId="{71BD6EA5-BC49-44BE-A6EF-4D7BA85041EE}" sibTransId="{CA043D2E-7A2B-4860-BD26-5F2DB4012BD6}"/>
    <dgm:cxn modelId="{9E82925B-E93E-4DA4-A48E-96F1849C41ED}" srcId="{09351712-D3D6-4097-A988-0A5CF1C4252A}" destId="{419FFCC8-3EEE-471A-9F3E-13629411B4AD}" srcOrd="0" destOrd="0" parTransId="{C795942D-C805-46FF-A173-718FDFC09A04}" sibTransId="{28C61728-54A2-4004-A973-DC1EF31B1176}"/>
    <dgm:cxn modelId="{3C16694D-A8BC-417A-BF22-2606975DB974}" srcId="{F97BE9D5-C8E4-4EB4-B719-AF0607F1CFAF}" destId="{BB7851F5-93BB-4CAA-913E-5DD1D7AB0F33}" srcOrd="0" destOrd="0" parTransId="{4848CDD7-D81B-4FA0-AACD-9652D20EDD20}" sibTransId="{0BEAD2DF-3B87-4FFF-B720-B2ABFD2881DB}"/>
    <dgm:cxn modelId="{13984778-12BD-47F4-B3A5-24A5CC185F98}" srcId="{09351712-D3D6-4097-A988-0A5CF1C4252A}" destId="{F97BE9D5-C8E4-4EB4-B719-AF0607F1CFAF}" srcOrd="1" destOrd="0" parTransId="{D9640E4A-CDC4-4BD9-8515-49774107CE1C}" sibTransId="{D1CBAF1A-E5A4-4617-B2CF-3BCC287E3D77}"/>
    <dgm:cxn modelId="{F87A0695-F18F-40A2-8937-BA437F41FFCF}" type="presOf" srcId="{D2462341-E80D-4236-A5C2-812A29F0E19E}" destId="{62B25CC5-9A7F-4EB7-974E-496AC3DBDEFB}" srcOrd="0" destOrd="0" presId="urn:microsoft.com/office/officeart/2005/8/layout/chevron2"/>
    <dgm:cxn modelId="{E357109A-58F9-4118-8E7F-9F8227EDB183}" type="presOf" srcId="{BB7851F5-93BB-4CAA-913E-5DD1D7AB0F33}" destId="{F134FDCA-C82A-4E91-A769-F4E9E3DEA128}" srcOrd="0" destOrd="0" presId="urn:microsoft.com/office/officeart/2005/8/layout/chevron2"/>
    <dgm:cxn modelId="{B449FBA7-5E09-47F6-840E-27C3BB30B7DA}" type="presOf" srcId="{09351712-D3D6-4097-A988-0A5CF1C4252A}" destId="{89633070-E57E-4083-AC23-95F17BF497BA}" srcOrd="0" destOrd="0" presId="urn:microsoft.com/office/officeart/2005/8/layout/chevron2"/>
    <dgm:cxn modelId="{6646A9B0-73F9-42D1-B728-F481D737050A}" type="presOf" srcId="{F97BE9D5-C8E4-4EB4-B719-AF0607F1CFAF}" destId="{F9F71143-315A-4448-975D-B4A933ECA0E0}" srcOrd="0" destOrd="0" presId="urn:microsoft.com/office/officeart/2005/8/layout/chevron2"/>
    <dgm:cxn modelId="{C9DBCAC8-42F8-4EA8-B484-B17C9D1365DD}" type="presOf" srcId="{9C097B88-5133-4F14-BC02-67DEAE6E5833}" destId="{2567EEC3-6E07-4CDD-BBFD-CBC1B590ABDC}" srcOrd="0" destOrd="0" presId="urn:microsoft.com/office/officeart/2005/8/layout/chevron2"/>
    <dgm:cxn modelId="{24983DEE-B32E-411B-9942-3F583E7B4398}" srcId="{09351712-D3D6-4097-A988-0A5CF1C4252A}" destId="{D2462341-E80D-4236-A5C2-812A29F0E19E}" srcOrd="2" destOrd="0" parTransId="{08BE086D-39F8-469F-A394-22125068BFB9}" sibTransId="{7F9A710B-C616-46EC-88C3-02D7CE7E9B42}"/>
    <dgm:cxn modelId="{05898DF6-2CD8-4042-81AF-0A058F030B91}" type="presOf" srcId="{419FFCC8-3EEE-471A-9F3E-13629411B4AD}" destId="{C86B85B9-39B2-4467-A815-999B185866C7}" srcOrd="0" destOrd="0" presId="urn:microsoft.com/office/officeart/2005/8/layout/chevron2"/>
    <dgm:cxn modelId="{5F80CAF8-2874-4ABE-A24A-A7821FBE3AED}" srcId="{419FFCC8-3EEE-471A-9F3E-13629411B4AD}" destId="{9C097B88-5133-4F14-BC02-67DEAE6E5833}" srcOrd="0" destOrd="0" parTransId="{54E56190-013B-4FEC-8E0A-0BFE0323703E}" sibTransId="{5A5B2960-97DC-4E5F-961D-41D344B7B84C}"/>
    <dgm:cxn modelId="{9E380E97-FB45-4B14-99FE-23CDA35CA6E1}" type="presParOf" srcId="{89633070-E57E-4083-AC23-95F17BF497BA}" destId="{E71F235F-7514-4A84-9691-F6B211ABE6D3}" srcOrd="0" destOrd="0" presId="urn:microsoft.com/office/officeart/2005/8/layout/chevron2"/>
    <dgm:cxn modelId="{7248371C-922E-43F0-9D45-D6381E054FDE}" type="presParOf" srcId="{E71F235F-7514-4A84-9691-F6B211ABE6D3}" destId="{C86B85B9-39B2-4467-A815-999B185866C7}" srcOrd="0" destOrd="0" presId="urn:microsoft.com/office/officeart/2005/8/layout/chevron2"/>
    <dgm:cxn modelId="{F4F4EA45-37C9-42DF-B1E2-E3B2E0F2EB80}" type="presParOf" srcId="{E71F235F-7514-4A84-9691-F6B211ABE6D3}" destId="{2567EEC3-6E07-4CDD-BBFD-CBC1B590ABDC}" srcOrd="1" destOrd="0" presId="urn:microsoft.com/office/officeart/2005/8/layout/chevron2"/>
    <dgm:cxn modelId="{991B0E0F-4C58-428B-AF82-0719929D64B0}" type="presParOf" srcId="{89633070-E57E-4083-AC23-95F17BF497BA}" destId="{F5276A83-2B73-41F6-8AB4-5C1D3B6B9B79}" srcOrd="1" destOrd="0" presId="urn:microsoft.com/office/officeart/2005/8/layout/chevron2"/>
    <dgm:cxn modelId="{D9D99725-99D7-4377-A61C-8E965A687ADB}" type="presParOf" srcId="{89633070-E57E-4083-AC23-95F17BF497BA}" destId="{49874479-1FEF-4D05-8258-CC6A6A9BEB45}" srcOrd="2" destOrd="0" presId="urn:microsoft.com/office/officeart/2005/8/layout/chevron2"/>
    <dgm:cxn modelId="{AC8806E7-D63E-4E3B-AAFE-222C94FB70A9}" type="presParOf" srcId="{49874479-1FEF-4D05-8258-CC6A6A9BEB45}" destId="{F9F71143-315A-4448-975D-B4A933ECA0E0}" srcOrd="0" destOrd="0" presId="urn:microsoft.com/office/officeart/2005/8/layout/chevron2"/>
    <dgm:cxn modelId="{D9F7ED84-CA39-4E23-975A-D29B65D2F560}" type="presParOf" srcId="{49874479-1FEF-4D05-8258-CC6A6A9BEB45}" destId="{F134FDCA-C82A-4E91-A769-F4E9E3DEA128}" srcOrd="1" destOrd="0" presId="urn:microsoft.com/office/officeart/2005/8/layout/chevron2"/>
    <dgm:cxn modelId="{A3036E1A-59C2-4FF4-8214-606F7C2DBC48}" type="presParOf" srcId="{89633070-E57E-4083-AC23-95F17BF497BA}" destId="{E7FB4FF7-7FB6-4919-9D08-032948D252C9}" srcOrd="3" destOrd="0" presId="urn:microsoft.com/office/officeart/2005/8/layout/chevron2"/>
    <dgm:cxn modelId="{41DF8B43-6FCB-4A1E-BCAE-B33D25C77F6D}" type="presParOf" srcId="{89633070-E57E-4083-AC23-95F17BF497BA}" destId="{D7F62F87-36C9-4B12-B120-0BBDCFD3BE43}" srcOrd="4" destOrd="0" presId="urn:microsoft.com/office/officeart/2005/8/layout/chevron2"/>
    <dgm:cxn modelId="{A03F0367-B038-4F5A-B3FE-54B73188EE75}" type="presParOf" srcId="{D7F62F87-36C9-4B12-B120-0BBDCFD3BE43}" destId="{62B25CC5-9A7F-4EB7-974E-496AC3DBDEFB}" srcOrd="0" destOrd="0" presId="urn:microsoft.com/office/officeart/2005/8/layout/chevron2"/>
    <dgm:cxn modelId="{47633E2F-9782-49AF-8D0A-A708FCC4F869}" type="presParOf" srcId="{D7F62F87-36C9-4B12-B120-0BBDCFD3BE43}" destId="{E765B879-0C10-480B-BDD3-1A6E378BC47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B85B9-39B2-4467-A815-999B185866C7}">
      <dsp:nvSpPr>
        <dsp:cNvPr id="0" name=""/>
        <dsp:cNvSpPr/>
      </dsp:nvSpPr>
      <dsp:spPr>
        <a:xfrm rot="5400000">
          <a:off x="-172401" y="175471"/>
          <a:ext cx="1149344" cy="80454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1800s</a:t>
          </a:r>
        </a:p>
      </dsp:txBody>
      <dsp:txXfrm rot="-5400000">
        <a:off x="1" y="405341"/>
        <a:ext cx="804541" cy="344803"/>
      </dsp:txXfrm>
    </dsp:sp>
    <dsp:sp modelId="{2567EEC3-6E07-4CDD-BBFD-CBC1B590ABDC}">
      <dsp:nvSpPr>
        <dsp:cNvPr id="0" name=""/>
        <dsp:cNvSpPr/>
      </dsp:nvSpPr>
      <dsp:spPr>
        <a:xfrm rot="5400000">
          <a:off x="4421221" y="-3613610"/>
          <a:ext cx="747073" cy="7980434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John Dalton – </a:t>
          </a:r>
          <a:r>
            <a:rPr lang="en-GB" sz="2000" b="1" kern="1200" dirty="0">
              <a:solidFill>
                <a:schemeClr val="accent6">
                  <a:lumMod val="75000"/>
                </a:schemeClr>
              </a:solidFill>
            </a:rPr>
            <a:t>tiny spheres that could not be divided</a:t>
          </a:r>
          <a:r>
            <a:rPr lang="en-GB" sz="2000" kern="1200" dirty="0"/>
            <a:t>.</a:t>
          </a:r>
        </a:p>
      </dsp:txBody>
      <dsp:txXfrm rot="-5400000">
        <a:off x="804541" y="39539"/>
        <a:ext cx="7943965" cy="674135"/>
      </dsp:txXfrm>
    </dsp:sp>
    <dsp:sp modelId="{F9F71143-315A-4448-975D-B4A933ECA0E0}">
      <dsp:nvSpPr>
        <dsp:cNvPr id="0" name=""/>
        <dsp:cNvSpPr/>
      </dsp:nvSpPr>
      <dsp:spPr>
        <a:xfrm rot="5400000">
          <a:off x="-172401" y="1134323"/>
          <a:ext cx="1149344" cy="80454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1890s</a:t>
          </a:r>
        </a:p>
      </dsp:txBody>
      <dsp:txXfrm rot="-5400000">
        <a:off x="1" y="1364193"/>
        <a:ext cx="804541" cy="344803"/>
      </dsp:txXfrm>
    </dsp:sp>
    <dsp:sp modelId="{F134FDCA-C82A-4E91-A769-F4E9E3DEA128}">
      <dsp:nvSpPr>
        <dsp:cNvPr id="0" name=""/>
        <dsp:cNvSpPr/>
      </dsp:nvSpPr>
      <dsp:spPr>
        <a:xfrm rot="5400000">
          <a:off x="4421221" y="-2654758"/>
          <a:ext cx="747073" cy="7980434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JJ Thomson – </a:t>
          </a:r>
          <a:r>
            <a:rPr lang="en-GB" sz="2000" b="1" kern="1200" dirty="0">
              <a:solidFill>
                <a:schemeClr val="accent6">
                  <a:lumMod val="75000"/>
                </a:schemeClr>
              </a:solidFill>
            </a:rPr>
            <a:t>electron</a:t>
          </a:r>
          <a:r>
            <a:rPr lang="en-GB" sz="2000" kern="1200" dirty="0"/>
            <a:t> discovered. </a:t>
          </a:r>
          <a:r>
            <a:rPr lang="en-GB" sz="2000" b="1" kern="1200" dirty="0">
              <a:solidFill>
                <a:schemeClr val="accent6">
                  <a:lumMod val="75000"/>
                </a:schemeClr>
              </a:solidFill>
            </a:rPr>
            <a:t>Plum pudding model </a:t>
          </a:r>
          <a:r>
            <a:rPr lang="en-GB" sz="2000" kern="1200" dirty="0"/>
            <a:t>- spheres of positive charge with negative charges spread evenly though.</a:t>
          </a:r>
        </a:p>
      </dsp:txBody>
      <dsp:txXfrm rot="-5400000">
        <a:off x="804541" y="998391"/>
        <a:ext cx="7943965" cy="674135"/>
      </dsp:txXfrm>
    </dsp:sp>
    <dsp:sp modelId="{62B25CC5-9A7F-4EB7-974E-496AC3DBDEFB}">
      <dsp:nvSpPr>
        <dsp:cNvPr id="0" name=""/>
        <dsp:cNvSpPr/>
      </dsp:nvSpPr>
      <dsp:spPr>
        <a:xfrm rot="5400000">
          <a:off x="-172401" y="2117739"/>
          <a:ext cx="1149344" cy="80454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1908 -1913</a:t>
          </a:r>
        </a:p>
      </dsp:txBody>
      <dsp:txXfrm rot="-5400000">
        <a:off x="1" y="2347609"/>
        <a:ext cx="804541" cy="344803"/>
      </dsp:txXfrm>
    </dsp:sp>
    <dsp:sp modelId="{E765B879-0C10-480B-BDD3-1A6E378BC473}">
      <dsp:nvSpPr>
        <dsp:cNvPr id="0" name=""/>
        <dsp:cNvSpPr/>
      </dsp:nvSpPr>
      <dsp:spPr>
        <a:xfrm rot="5400000">
          <a:off x="4262367" y="-1537052"/>
          <a:ext cx="1064782" cy="7980434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E. Rutherford, Geiger and  Marsden - </a:t>
          </a:r>
          <a:r>
            <a:rPr lang="en-GB" sz="2000" b="1" kern="1200" dirty="0">
              <a:solidFill>
                <a:schemeClr val="accent6">
                  <a:lumMod val="75000"/>
                </a:schemeClr>
              </a:solidFill>
            </a:rPr>
            <a:t>alpha particle scattering experiment</a:t>
          </a:r>
          <a:r>
            <a:rPr lang="en-GB" sz="2000" kern="1200" dirty="0"/>
            <a:t>. Nuclear model - mass of atom concentrated in a </a:t>
          </a:r>
          <a:r>
            <a:rPr lang="en-GB" sz="2000" b="1" kern="1200" dirty="0">
              <a:solidFill>
                <a:schemeClr val="accent6">
                  <a:lumMod val="75000"/>
                </a:schemeClr>
              </a:solidFill>
            </a:rPr>
            <a:t>charged nucleus, </a:t>
          </a:r>
          <a:r>
            <a:rPr lang="en-GB" sz="2000" b="0" kern="1200" dirty="0">
              <a:solidFill>
                <a:schemeClr val="tx1"/>
              </a:solidFill>
            </a:rPr>
            <a:t>with </a:t>
          </a:r>
          <a:r>
            <a:rPr lang="en-GB" sz="2000" b="1" kern="1200" dirty="0">
              <a:solidFill>
                <a:schemeClr val="accent6">
                  <a:lumMod val="75000"/>
                </a:schemeClr>
              </a:solidFill>
            </a:rPr>
            <a:t>orbiting electrons</a:t>
          </a:r>
          <a:r>
            <a:rPr lang="en-GB" sz="2000" kern="1200" dirty="0"/>
            <a:t>.</a:t>
          </a:r>
        </a:p>
      </dsp:txBody>
      <dsp:txXfrm rot="-5400000">
        <a:off x="804541" y="1972752"/>
        <a:ext cx="7928456" cy="9608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B85B9-39B2-4467-A815-999B185866C7}">
      <dsp:nvSpPr>
        <dsp:cNvPr id="0" name=""/>
        <dsp:cNvSpPr/>
      </dsp:nvSpPr>
      <dsp:spPr>
        <a:xfrm rot="5400000">
          <a:off x="-169009" y="170362"/>
          <a:ext cx="1126731" cy="78871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1914</a:t>
          </a:r>
        </a:p>
      </dsp:txBody>
      <dsp:txXfrm rot="-5400000">
        <a:off x="1" y="395708"/>
        <a:ext cx="788712" cy="338019"/>
      </dsp:txXfrm>
    </dsp:sp>
    <dsp:sp modelId="{2567EEC3-6E07-4CDD-BBFD-CBC1B590ABDC}">
      <dsp:nvSpPr>
        <dsp:cNvPr id="0" name=""/>
        <dsp:cNvSpPr/>
      </dsp:nvSpPr>
      <dsp:spPr>
        <a:xfrm rot="5400000">
          <a:off x="4420656" y="-3630590"/>
          <a:ext cx="732375" cy="7996263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b="1" kern="1200" dirty="0">
              <a:solidFill>
                <a:schemeClr val="accent6">
                  <a:lumMod val="75000"/>
                </a:schemeClr>
              </a:solidFill>
            </a:rPr>
            <a:t>Niels Bohr </a:t>
          </a:r>
          <a:r>
            <a:rPr lang="en-GB" sz="2100" kern="1200" dirty="0"/>
            <a:t>– </a:t>
          </a:r>
          <a:r>
            <a:rPr lang="en-GB" sz="2100" b="1" kern="1200" dirty="0">
              <a:solidFill>
                <a:schemeClr val="accent6">
                  <a:lumMod val="75000"/>
                </a:schemeClr>
              </a:solidFill>
            </a:rPr>
            <a:t>electrons orbit nucleus at specific distances in fixed energy levels </a:t>
          </a:r>
          <a:r>
            <a:rPr lang="en-GB" sz="2100" kern="1200" dirty="0"/>
            <a:t>(shells). Energy given </a:t>
          </a:r>
          <a:r>
            <a:rPr lang="en-GB" sz="2000" kern="1200" dirty="0"/>
            <a:t>out</a:t>
          </a:r>
          <a:r>
            <a:rPr lang="en-GB" sz="2100" kern="1200" dirty="0"/>
            <a:t> when electrons change level.</a:t>
          </a:r>
        </a:p>
      </dsp:txBody>
      <dsp:txXfrm rot="-5400000">
        <a:off x="788712" y="37106"/>
        <a:ext cx="7960511" cy="660871"/>
      </dsp:txXfrm>
    </dsp:sp>
    <dsp:sp modelId="{F9F71143-315A-4448-975D-B4A933ECA0E0}">
      <dsp:nvSpPr>
        <dsp:cNvPr id="0" name=""/>
        <dsp:cNvSpPr/>
      </dsp:nvSpPr>
      <dsp:spPr>
        <a:xfrm rot="5400000">
          <a:off x="-169009" y="1094383"/>
          <a:ext cx="1126731" cy="78871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Later…</a:t>
          </a:r>
        </a:p>
      </dsp:txBody>
      <dsp:txXfrm rot="-5400000">
        <a:off x="1" y="1319729"/>
        <a:ext cx="788712" cy="338019"/>
      </dsp:txXfrm>
    </dsp:sp>
    <dsp:sp modelId="{F134FDCA-C82A-4E91-A769-F4E9E3DEA128}">
      <dsp:nvSpPr>
        <dsp:cNvPr id="0" name=""/>
        <dsp:cNvSpPr/>
      </dsp:nvSpPr>
      <dsp:spPr>
        <a:xfrm rot="5400000">
          <a:off x="4420656" y="-2706569"/>
          <a:ext cx="732375" cy="7996263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Positive charge of nucleus could be subdivided into particles of positive charge – </a:t>
          </a:r>
          <a:r>
            <a:rPr lang="en-GB" sz="2000" b="1" kern="1200" dirty="0">
              <a:solidFill>
                <a:schemeClr val="accent6">
                  <a:lumMod val="75000"/>
                </a:schemeClr>
              </a:solidFill>
            </a:rPr>
            <a:t>protons</a:t>
          </a:r>
          <a:r>
            <a:rPr lang="en-GB" sz="2000" kern="1200" dirty="0"/>
            <a:t>. </a:t>
          </a:r>
        </a:p>
      </dsp:txBody>
      <dsp:txXfrm rot="-5400000">
        <a:off x="788712" y="961127"/>
        <a:ext cx="7960511" cy="660871"/>
      </dsp:txXfrm>
    </dsp:sp>
    <dsp:sp modelId="{62B25CC5-9A7F-4EB7-974E-496AC3DBDEFB}">
      <dsp:nvSpPr>
        <dsp:cNvPr id="0" name=""/>
        <dsp:cNvSpPr/>
      </dsp:nvSpPr>
      <dsp:spPr>
        <a:xfrm rot="5400000">
          <a:off x="-169009" y="2018404"/>
          <a:ext cx="1126731" cy="78871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1932</a:t>
          </a:r>
        </a:p>
      </dsp:txBody>
      <dsp:txXfrm rot="-5400000">
        <a:off x="1" y="2243750"/>
        <a:ext cx="788712" cy="338019"/>
      </dsp:txXfrm>
    </dsp:sp>
    <dsp:sp modelId="{E765B879-0C10-480B-BDD3-1A6E378BC473}">
      <dsp:nvSpPr>
        <dsp:cNvPr id="0" name=""/>
        <dsp:cNvSpPr/>
      </dsp:nvSpPr>
      <dsp:spPr>
        <a:xfrm rot="5400000">
          <a:off x="4420656" y="-1782548"/>
          <a:ext cx="732375" cy="7996263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 dirty="0">
              <a:solidFill>
                <a:schemeClr val="accent6">
                  <a:lumMod val="75000"/>
                </a:schemeClr>
              </a:solidFill>
            </a:rPr>
            <a:t>James Chadwick </a:t>
          </a:r>
          <a:r>
            <a:rPr lang="en-GB" sz="2000" kern="1200" dirty="0"/>
            <a:t>– provided evidence for the existence of </a:t>
          </a:r>
          <a:r>
            <a:rPr lang="en-GB" sz="2000" b="1" kern="1200" dirty="0">
              <a:solidFill>
                <a:schemeClr val="accent6">
                  <a:lumMod val="75000"/>
                </a:schemeClr>
              </a:solidFill>
            </a:rPr>
            <a:t>neutrons</a:t>
          </a:r>
          <a:r>
            <a:rPr lang="en-GB" sz="2000" kern="1200" dirty="0"/>
            <a:t> within the nucleus.</a:t>
          </a:r>
        </a:p>
      </dsp:txBody>
      <dsp:txXfrm rot="-5400000">
        <a:off x="788712" y="1885148"/>
        <a:ext cx="7960511" cy="6608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B85B9-39B2-4467-A815-999B185866C7}">
      <dsp:nvSpPr>
        <dsp:cNvPr id="0" name=""/>
        <dsp:cNvSpPr/>
      </dsp:nvSpPr>
      <dsp:spPr>
        <a:xfrm rot="5400000">
          <a:off x="-172401" y="175471"/>
          <a:ext cx="1149344" cy="80454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1800s</a:t>
          </a:r>
        </a:p>
      </dsp:txBody>
      <dsp:txXfrm rot="-5400000">
        <a:off x="1" y="405341"/>
        <a:ext cx="804541" cy="344803"/>
      </dsp:txXfrm>
    </dsp:sp>
    <dsp:sp modelId="{2567EEC3-6E07-4CDD-BBFD-CBC1B590ABDC}">
      <dsp:nvSpPr>
        <dsp:cNvPr id="0" name=""/>
        <dsp:cNvSpPr/>
      </dsp:nvSpPr>
      <dsp:spPr>
        <a:xfrm rot="5400000">
          <a:off x="4421221" y="-3613610"/>
          <a:ext cx="747073" cy="7980434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John Dalton – </a:t>
          </a:r>
          <a:r>
            <a:rPr lang="en-GB" sz="2000" b="1" kern="1200" dirty="0">
              <a:solidFill>
                <a:schemeClr val="accent6">
                  <a:lumMod val="75000"/>
                </a:schemeClr>
              </a:solidFill>
            </a:rPr>
            <a:t>tiny spheres that could not be divided</a:t>
          </a:r>
          <a:r>
            <a:rPr lang="en-GB" sz="2000" kern="1200" dirty="0"/>
            <a:t>.</a:t>
          </a:r>
        </a:p>
      </dsp:txBody>
      <dsp:txXfrm rot="-5400000">
        <a:off x="804541" y="39539"/>
        <a:ext cx="7943965" cy="674135"/>
      </dsp:txXfrm>
    </dsp:sp>
    <dsp:sp modelId="{F9F71143-315A-4448-975D-B4A933ECA0E0}">
      <dsp:nvSpPr>
        <dsp:cNvPr id="0" name=""/>
        <dsp:cNvSpPr/>
      </dsp:nvSpPr>
      <dsp:spPr>
        <a:xfrm rot="5400000">
          <a:off x="-172401" y="1134323"/>
          <a:ext cx="1149344" cy="80454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1890s</a:t>
          </a:r>
        </a:p>
      </dsp:txBody>
      <dsp:txXfrm rot="-5400000">
        <a:off x="1" y="1364193"/>
        <a:ext cx="804541" cy="344803"/>
      </dsp:txXfrm>
    </dsp:sp>
    <dsp:sp modelId="{F134FDCA-C82A-4E91-A769-F4E9E3DEA128}">
      <dsp:nvSpPr>
        <dsp:cNvPr id="0" name=""/>
        <dsp:cNvSpPr/>
      </dsp:nvSpPr>
      <dsp:spPr>
        <a:xfrm rot="5400000">
          <a:off x="4421221" y="-2654758"/>
          <a:ext cx="747073" cy="7980434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JJ Thomson – </a:t>
          </a:r>
          <a:r>
            <a:rPr lang="en-GB" sz="2000" b="1" kern="1200" dirty="0">
              <a:solidFill>
                <a:schemeClr val="accent6">
                  <a:lumMod val="75000"/>
                </a:schemeClr>
              </a:solidFill>
            </a:rPr>
            <a:t>electron</a:t>
          </a:r>
          <a:r>
            <a:rPr lang="en-GB" sz="2000" kern="1200" dirty="0"/>
            <a:t> discovered. </a:t>
          </a:r>
          <a:r>
            <a:rPr lang="en-GB" sz="2000" b="1" kern="1200" dirty="0">
              <a:solidFill>
                <a:schemeClr val="accent6">
                  <a:lumMod val="75000"/>
                </a:schemeClr>
              </a:solidFill>
            </a:rPr>
            <a:t>Plum pudding model </a:t>
          </a:r>
          <a:r>
            <a:rPr lang="en-GB" sz="2000" kern="1200" dirty="0"/>
            <a:t>- spheres of positive charge with negative charges spread evenly though.</a:t>
          </a:r>
        </a:p>
      </dsp:txBody>
      <dsp:txXfrm rot="-5400000">
        <a:off x="804541" y="998391"/>
        <a:ext cx="7943965" cy="674135"/>
      </dsp:txXfrm>
    </dsp:sp>
    <dsp:sp modelId="{62B25CC5-9A7F-4EB7-974E-496AC3DBDEFB}">
      <dsp:nvSpPr>
        <dsp:cNvPr id="0" name=""/>
        <dsp:cNvSpPr/>
      </dsp:nvSpPr>
      <dsp:spPr>
        <a:xfrm rot="5400000">
          <a:off x="-172401" y="2117739"/>
          <a:ext cx="1149344" cy="80454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1908 -1913</a:t>
          </a:r>
        </a:p>
      </dsp:txBody>
      <dsp:txXfrm rot="-5400000">
        <a:off x="1" y="2347609"/>
        <a:ext cx="804541" cy="344803"/>
      </dsp:txXfrm>
    </dsp:sp>
    <dsp:sp modelId="{E765B879-0C10-480B-BDD3-1A6E378BC473}">
      <dsp:nvSpPr>
        <dsp:cNvPr id="0" name=""/>
        <dsp:cNvSpPr/>
      </dsp:nvSpPr>
      <dsp:spPr>
        <a:xfrm rot="5400000">
          <a:off x="4262367" y="-1537052"/>
          <a:ext cx="1064782" cy="7980434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E. Rutherford, Geiger and  Marsden - </a:t>
          </a:r>
          <a:r>
            <a:rPr lang="en-GB" sz="2000" b="1" kern="1200" dirty="0">
              <a:solidFill>
                <a:schemeClr val="accent6">
                  <a:lumMod val="75000"/>
                </a:schemeClr>
              </a:solidFill>
            </a:rPr>
            <a:t>alpha particle scattering experiment</a:t>
          </a:r>
          <a:r>
            <a:rPr lang="en-GB" sz="2000" kern="1200" dirty="0"/>
            <a:t>. Nuclear model - mass of atom concentrated in a </a:t>
          </a:r>
          <a:r>
            <a:rPr lang="en-GB" sz="2000" b="1" kern="1200" dirty="0">
              <a:solidFill>
                <a:schemeClr val="accent6">
                  <a:lumMod val="75000"/>
                </a:schemeClr>
              </a:solidFill>
            </a:rPr>
            <a:t>charged nucleus, </a:t>
          </a:r>
          <a:r>
            <a:rPr lang="en-GB" sz="2000" b="0" kern="1200" dirty="0">
              <a:solidFill>
                <a:schemeClr val="tx1"/>
              </a:solidFill>
            </a:rPr>
            <a:t>with </a:t>
          </a:r>
          <a:r>
            <a:rPr lang="en-GB" sz="2000" b="1" kern="1200" dirty="0">
              <a:solidFill>
                <a:schemeClr val="accent6">
                  <a:lumMod val="75000"/>
                </a:schemeClr>
              </a:solidFill>
            </a:rPr>
            <a:t>orbiting electrons</a:t>
          </a:r>
          <a:r>
            <a:rPr lang="en-GB" sz="2000" kern="1200" dirty="0"/>
            <a:t>.</a:t>
          </a:r>
        </a:p>
      </dsp:txBody>
      <dsp:txXfrm rot="-5400000">
        <a:off x="804541" y="1972752"/>
        <a:ext cx="7928456" cy="9608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B85B9-39B2-4467-A815-999B185866C7}">
      <dsp:nvSpPr>
        <dsp:cNvPr id="0" name=""/>
        <dsp:cNvSpPr/>
      </dsp:nvSpPr>
      <dsp:spPr>
        <a:xfrm rot="5400000">
          <a:off x="-169009" y="170362"/>
          <a:ext cx="1126731" cy="78871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1914</a:t>
          </a:r>
        </a:p>
      </dsp:txBody>
      <dsp:txXfrm rot="-5400000">
        <a:off x="1" y="395708"/>
        <a:ext cx="788712" cy="338019"/>
      </dsp:txXfrm>
    </dsp:sp>
    <dsp:sp modelId="{2567EEC3-6E07-4CDD-BBFD-CBC1B590ABDC}">
      <dsp:nvSpPr>
        <dsp:cNvPr id="0" name=""/>
        <dsp:cNvSpPr/>
      </dsp:nvSpPr>
      <dsp:spPr>
        <a:xfrm rot="5400000">
          <a:off x="4420656" y="-3630590"/>
          <a:ext cx="732375" cy="7996263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b="1" kern="1200" dirty="0">
              <a:solidFill>
                <a:schemeClr val="accent6">
                  <a:lumMod val="75000"/>
                </a:schemeClr>
              </a:solidFill>
            </a:rPr>
            <a:t>Niels Bohr </a:t>
          </a:r>
          <a:r>
            <a:rPr lang="en-GB" sz="2100" kern="1200" dirty="0"/>
            <a:t>– </a:t>
          </a:r>
          <a:r>
            <a:rPr lang="en-GB" sz="2100" b="1" kern="1200" dirty="0">
              <a:solidFill>
                <a:schemeClr val="accent6">
                  <a:lumMod val="75000"/>
                </a:schemeClr>
              </a:solidFill>
            </a:rPr>
            <a:t>electrons orbit nucleus at specific distances in fixed energy levels </a:t>
          </a:r>
          <a:r>
            <a:rPr lang="en-GB" sz="2100" kern="1200" dirty="0"/>
            <a:t>(shells). Energy given </a:t>
          </a:r>
          <a:r>
            <a:rPr lang="en-GB" sz="2000" kern="1200" dirty="0"/>
            <a:t>out</a:t>
          </a:r>
          <a:r>
            <a:rPr lang="en-GB" sz="2100" kern="1200" dirty="0"/>
            <a:t> when electrons change level.</a:t>
          </a:r>
        </a:p>
      </dsp:txBody>
      <dsp:txXfrm rot="-5400000">
        <a:off x="788712" y="37106"/>
        <a:ext cx="7960511" cy="660871"/>
      </dsp:txXfrm>
    </dsp:sp>
    <dsp:sp modelId="{F9F71143-315A-4448-975D-B4A933ECA0E0}">
      <dsp:nvSpPr>
        <dsp:cNvPr id="0" name=""/>
        <dsp:cNvSpPr/>
      </dsp:nvSpPr>
      <dsp:spPr>
        <a:xfrm rot="5400000">
          <a:off x="-169009" y="1094383"/>
          <a:ext cx="1126731" cy="78871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Later…</a:t>
          </a:r>
        </a:p>
      </dsp:txBody>
      <dsp:txXfrm rot="-5400000">
        <a:off x="1" y="1319729"/>
        <a:ext cx="788712" cy="338019"/>
      </dsp:txXfrm>
    </dsp:sp>
    <dsp:sp modelId="{F134FDCA-C82A-4E91-A769-F4E9E3DEA128}">
      <dsp:nvSpPr>
        <dsp:cNvPr id="0" name=""/>
        <dsp:cNvSpPr/>
      </dsp:nvSpPr>
      <dsp:spPr>
        <a:xfrm rot="5400000">
          <a:off x="4420656" y="-2706569"/>
          <a:ext cx="732375" cy="7996263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Positive charge of nucleus could be subdivided into particles of positive charge – </a:t>
          </a:r>
          <a:r>
            <a:rPr lang="en-GB" sz="2000" b="1" kern="1200" dirty="0">
              <a:solidFill>
                <a:schemeClr val="accent6">
                  <a:lumMod val="75000"/>
                </a:schemeClr>
              </a:solidFill>
            </a:rPr>
            <a:t>protons</a:t>
          </a:r>
          <a:r>
            <a:rPr lang="en-GB" sz="2000" kern="1200" dirty="0"/>
            <a:t>. </a:t>
          </a:r>
        </a:p>
      </dsp:txBody>
      <dsp:txXfrm rot="-5400000">
        <a:off x="788712" y="961127"/>
        <a:ext cx="7960511" cy="660871"/>
      </dsp:txXfrm>
    </dsp:sp>
    <dsp:sp modelId="{62B25CC5-9A7F-4EB7-974E-496AC3DBDEFB}">
      <dsp:nvSpPr>
        <dsp:cNvPr id="0" name=""/>
        <dsp:cNvSpPr/>
      </dsp:nvSpPr>
      <dsp:spPr>
        <a:xfrm rot="5400000">
          <a:off x="-169009" y="2018404"/>
          <a:ext cx="1126731" cy="78871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1932</a:t>
          </a:r>
        </a:p>
      </dsp:txBody>
      <dsp:txXfrm rot="-5400000">
        <a:off x="1" y="2243750"/>
        <a:ext cx="788712" cy="338019"/>
      </dsp:txXfrm>
    </dsp:sp>
    <dsp:sp modelId="{E765B879-0C10-480B-BDD3-1A6E378BC473}">
      <dsp:nvSpPr>
        <dsp:cNvPr id="0" name=""/>
        <dsp:cNvSpPr/>
      </dsp:nvSpPr>
      <dsp:spPr>
        <a:xfrm rot="5400000">
          <a:off x="4420656" y="-1782548"/>
          <a:ext cx="732375" cy="7996263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 dirty="0">
              <a:solidFill>
                <a:schemeClr val="accent6">
                  <a:lumMod val="75000"/>
                </a:schemeClr>
              </a:solidFill>
            </a:rPr>
            <a:t>James Chadwick </a:t>
          </a:r>
          <a:r>
            <a:rPr lang="en-GB" sz="2000" kern="1200" dirty="0"/>
            <a:t>– provided evidence for the existence of </a:t>
          </a:r>
          <a:r>
            <a:rPr lang="en-GB" sz="2000" b="1" kern="1200" dirty="0">
              <a:solidFill>
                <a:schemeClr val="accent6">
                  <a:lumMod val="75000"/>
                </a:schemeClr>
              </a:solidFill>
            </a:rPr>
            <a:t>neutrons</a:t>
          </a:r>
          <a:r>
            <a:rPr lang="en-GB" sz="2000" kern="1200" dirty="0"/>
            <a:t> within the nucleus.</a:t>
          </a:r>
        </a:p>
      </dsp:txBody>
      <dsp:txXfrm rot="-5400000">
        <a:off x="788712" y="1885148"/>
        <a:ext cx="7960511" cy="660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89BCA48-3B64-4164-BC40-5F6D45BD639D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3A05FE9E-2754-488C-98B7-711FFBC7B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966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D32D9-63A9-423F-8B77-368638260D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39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D32D9-63A9-423F-8B77-368638260D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3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D00C-CB5C-4225-9F41-AB65935B026A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FF95-5227-4D01-ABF1-5552192264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27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D00C-CB5C-4225-9F41-AB65935B026A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FF95-5227-4D01-ABF1-5552192264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919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D00C-CB5C-4225-9F41-AB65935B026A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FF95-5227-4D01-ABF1-5552192264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32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35CC-FCA2-4FDE-9075-253162E6D3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A035-C9AD-446A-9F83-916DE48FB7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02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35CC-FCA2-4FDE-9075-253162E6D3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A035-C9AD-446A-9F83-916DE48FB7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69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35CC-FCA2-4FDE-9075-253162E6D3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A035-C9AD-446A-9F83-916DE48FB7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65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35CC-FCA2-4FDE-9075-253162E6D3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A035-C9AD-446A-9F83-916DE48FB7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67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35CC-FCA2-4FDE-9075-253162E6D3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A035-C9AD-446A-9F83-916DE48FB7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508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35CC-FCA2-4FDE-9075-253162E6D3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A035-C9AD-446A-9F83-916DE48FB7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39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35CC-FCA2-4FDE-9075-253162E6D3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A035-C9AD-446A-9F83-916DE48FB7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71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35CC-FCA2-4FDE-9075-253162E6D3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A035-C9AD-446A-9F83-916DE48FB7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0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D00C-CB5C-4225-9F41-AB65935B026A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FF95-5227-4D01-ABF1-5552192264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937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35CC-FCA2-4FDE-9075-253162E6D3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A035-C9AD-446A-9F83-916DE48FB7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493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35CC-FCA2-4FDE-9075-253162E6D3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A035-C9AD-446A-9F83-916DE48FB7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06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35CC-FCA2-4FDE-9075-253162E6D3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A035-C9AD-446A-9F83-916DE48FB7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96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87E6-C39B-474B-8E64-74BACC8E10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1E3E9-8AA8-4307-98F5-FBA1B8770E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961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87E6-C39B-474B-8E64-74BACC8E10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1E3E9-8AA8-4307-98F5-FBA1B8770E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402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87E6-C39B-474B-8E64-74BACC8E10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1E3E9-8AA8-4307-98F5-FBA1B8770E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902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87E6-C39B-474B-8E64-74BACC8E10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1E3E9-8AA8-4307-98F5-FBA1B8770E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42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87E6-C39B-474B-8E64-74BACC8E10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1E3E9-8AA8-4307-98F5-FBA1B8770E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78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87E6-C39B-474B-8E64-74BACC8E10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1E3E9-8AA8-4307-98F5-FBA1B8770E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667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87E6-C39B-474B-8E64-74BACC8E10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1E3E9-8AA8-4307-98F5-FBA1B8770E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63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D00C-CB5C-4225-9F41-AB65935B026A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FF95-5227-4D01-ABF1-5552192264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5231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87E6-C39B-474B-8E64-74BACC8E10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1E3E9-8AA8-4307-98F5-FBA1B8770E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321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87E6-C39B-474B-8E64-74BACC8E10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1E3E9-8AA8-4307-98F5-FBA1B8770E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609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87E6-C39B-474B-8E64-74BACC8E10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1E3E9-8AA8-4307-98F5-FBA1B8770E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9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87E6-C39B-474B-8E64-74BACC8E10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1E3E9-8AA8-4307-98F5-FBA1B8770E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28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D00C-CB5C-4225-9F41-AB65935B026A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FF95-5227-4D01-ABF1-5552192264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88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D00C-CB5C-4225-9F41-AB65935B026A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FF95-5227-4D01-ABF1-5552192264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431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D00C-CB5C-4225-9F41-AB65935B026A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FF95-5227-4D01-ABF1-5552192264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03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D00C-CB5C-4225-9F41-AB65935B026A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FF95-5227-4D01-ABF1-5552192264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999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D00C-CB5C-4225-9F41-AB65935B026A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FF95-5227-4D01-ABF1-5552192264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98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D00C-CB5C-4225-9F41-AB65935B026A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CFF95-5227-4D01-ABF1-5552192264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41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3D00C-CB5C-4225-9F41-AB65935B026A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CFF95-5227-4D01-ABF1-5552192264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64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335CC-FCA2-4FDE-9075-253162E6D3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BA035-C9AD-446A-9F83-916DE48FB7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29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F87E6-C39B-474B-8E64-74BACC8E104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1E3E9-8AA8-4307-98F5-FBA1B8770ED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547" y="637462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dirty="0"/>
              <a:t>Chemistry</a:t>
            </a:r>
            <a:br>
              <a:rPr lang="en-GB" sz="6000" dirty="0"/>
            </a:br>
            <a:r>
              <a:rPr lang="en-GB" sz="6000" dirty="0"/>
              <a:t>Paper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348880"/>
            <a:ext cx="6400800" cy="1752600"/>
          </a:xfrm>
        </p:spPr>
        <p:txBody>
          <a:bodyPr/>
          <a:lstStyle/>
          <a:p>
            <a:r>
              <a:rPr lang="en-GB" dirty="0"/>
              <a:t>Quick revision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49" y="3356992"/>
            <a:ext cx="850466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989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069D24D6-BF3E-48D1-A1E3-FB8C618604DE}"/>
              </a:ext>
            </a:extLst>
          </p:cNvPr>
          <p:cNvSpPr txBox="1"/>
          <p:nvPr/>
        </p:nvSpPr>
        <p:spPr>
          <a:xfrm>
            <a:off x="263693" y="476677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When an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ionic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compound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is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melted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or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dissolved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in water</a:t>
            </a:r>
            <a:r>
              <a:rPr lang="en-GB" sz="2000" dirty="0"/>
              <a:t>, the</a:t>
            </a:r>
            <a:r>
              <a:rPr lang="en-GB" sz="2000" b="1" dirty="0"/>
              <a:t>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ions</a:t>
            </a:r>
            <a:r>
              <a:rPr lang="en-GB" sz="2000" b="1" dirty="0"/>
              <a:t> </a:t>
            </a:r>
            <a:r>
              <a:rPr lang="en-GB" sz="2000" dirty="0"/>
              <a:t>are</a:t>
            </a:r>
            <a:r>
              <a:rPr lang="en-GB" sz="2000" b="1" dirty="0"/>
              <a:t>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free</a:t>
            </a:r>
            <a:r>
              <a:rPr lang="en-GB" sz="2000" b="1" dirty="0"/>
              <a:t> </a:t>
            </a:r>
            <a:r>
              <a:rPr lang="en-GB" sz="2000" dirty="0"/>
              <a:t>to</a:t>
            </a:r>
            <a:r>
              <a:rPr lang="en-GB" sz="2000" b="1" dirty="0"/>
              <a:t>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move</a:t>
            </a:r>
            <a:r>
              <a:rPr lang="en-GB" sz="2000" b="1" dirty="0"/>
              <a:t> </a:t>
            </a:r>
            <a:r>
              <a:rPr lang="en-GB" sz="2000" dirty="0"/>
              <a:t>about the liquid or solution.  These liquids and solutions are able to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conduct</a:t>
            </a:r>
            <a:r>
              <a:rPr lang="en-GB" sz="2000" b="1" dirty="0"/>
              <a:t>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electricity</a:t>
            </a:r>
            <a:r>
              <a:rPr lang="en-GB" sz="2000" b="1" dirty="0"/>
              <a:t> </a:t>
            </a:r>
            <a:r>
              <a:rPr lang="en-GB" sz="2000" dirty="0"/>
              <a:t>and are called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electrolytes</a:t>
            </a:r>
            <a:r>
              <a:rPr lang="en-GB" sz="2000" dirty="0"/>
              <a:t>. Passing an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electric current </a:t>
            </a:r>
            <a:r>
              <a:rPr lang="en-GB" sz="2000" dirty="0"/>
              <a:t>though electrolytes causes the ions to move to the electrodes.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D8894EC-F2F8-44ED-80C0-B088D25F0921}"/>
              </a:ext>
            </a:extLst>
          </p:cNvPr>
          <p:cNvSpPr txBox="1"/>
          <p:nvPr/>
        </p:nvSpPr>
        <p:spPr>
          <a:xfrm>
            <a:off x="4409091" y="2453684"/>
            <a:ext cx="4495564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/>
              <a:t>Positive</a:t>
            </a:r>
            <a:r>
              <a:rPr lang="en-GB" sz="2000" dirty="0"/>
              <a:t> ions go to </a:t>
            </a:r>
            <a:r>
              <a:rPr lang="en-GB" sz="2000" b="1" dirty="0"/>
              <a:t>negative</a:t>
            </a:r>
            <a:r>
              <a:rPr lang="en-GB" sz="2000" dirty="0"/>
              <a:t> electrode (cathode) and are </a:t>
            </a:r>
            <a:r>
              <a:rPr lang="en-GB" sz="2000" b="1" dirty="0"/>
              <a:t>reduced</a:t>
            </a:r>
            <a:r>
              <a:rPr lang="en-GB" sz="2000" dirty="0"/>
              <a:t> (gain of electrons).</a:t>
            </a:r>
          </a:p>
          <a:p>
            <a:pPr algn="ctr"/>
            <a:endParaRPr lang="en-GB" sz="2000" dirty="0"/>
          </a:p>
          <a:p>
            <a:pPr algn="ctr"/>
            <a:r>
              <a:rPr lang="en-GB" sz="2000" b="1" dirty="0"/>
              <a:t>Negative</a:t>
            </a:r>
            <a:r>
              <a:rPr lang="en-GB" sz="2000" dirty="0"/>
              <a:t> ions go to the </a:t>
            </a:r>
            <a:r>
              <a:rPr lang="en-GB" sz="2000" b="1" dirty="0"/>
              <a:t>positive</a:t>
            </a:r>
            <a:r>
              <a:rPr lang="en-GB" sz="2000" dirty="0"/>
              <a:t> electrode (anode) and are </a:t>
            </a:r>
            <a:r>
              <a:rPr lang="en-GB" sz="2000" b="1" dirty="0"/>
              <a:t>oxidised</a:t>
            </a:r>
            <a:r>
              <a:rPr lang="en-GB" sz="2000" dirty="0"/>
              <a:t> (loss of electrons).</a:t>
            </a:r>
          </a:p>
          <a:p>
            <a:pPr algn="ctr"/>
            <a:endParaRPr lang="en-GB" sz="2000" dirty="0"/>
          </a:p>
          <a:p>
            <a:pPr algn="ctr"/>
            <a:r>
              <a:rPr lang="en-GB" sz="2000" b="1" dirty="0"/>
              <a:t>Ions</a:t>
            </a:r>
            <a:r>
              <a:rPr lang="en-GB" sz="2000" dirty="0"/>
              <a:t> are </a:t>
            </a:r>
            <a:r>
              <a:rPr lang="en-GB" sz="2000" b="1" dirty="0"/>
              <a:t>discharged</a:t>
            </a:r>
            <a:r>
              <a:rPr lang="en-GB" sz="2000" dirty="0"/>
              <a:t> at the electrodes producing </a:t>
            </a:r>
            <a:r>
              <a:rPr lang="en-GB" sz="2000" b="1" dirty="0"/>
              <a:t>elements</a:t>
            </a:r>
            <a:r>
              <a:rPr lang="en-GB" sz="2000" dirty="0"/>
              <a:t>.  This is called </a:t>
            </a:r>
            <a:r>
              <a:rPr lang="en-GB" sz="2000" b="1" dirty="0"/>
              <a:t>electrolysis</a:t>
            </a:r>
            <a:r>
              <a:rPr lang="en-GB" sz="2000" dirty="0"/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6010" y="2203781"/>
            <a:ext cx="4093391" cy="3850181"/>
            <a:chOff x="28848" y="2118106"/>
            <a:chExt cx="4093391" cy="3850181"/>
          </a:xfrm>
        </p:grpSpPr>
        <p:sp>
          <p:nvSpPr>
            <p:cNvPr id="7" name="Rectangle 6"/>
            <p:cNvSpPr/>
            <p:nvPr/>
          </p:nvSpPr>
          <p:spPr>
            <a:xfrm>
              <a:off x="1616859" y="2651964"/>
              <a:ext cx="882969" cy="44241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05844" y="2891075"/>
              <a:ext cx="544733" cy="514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485978" y="2984264"/>
              <a:ext cx="318007" cy="264915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88439" y="2490890"/>
              <a:ext cx="130881" cy="260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41451" y="2984263"/>
              <a:ext cx="318007" cy="264915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Round Same Side Corner Rectangle 11"/>
            <p:cNvSpPr/>
            <p:nvPr/>
          </p:nvSpPr>
          <p:spPr>
            <a:xfrm rot="10800000">
              <a:off x="1170378" y="4470921"/>
              <a:ext cx="1869063" cy="1417618"/>
            </a:xfrm>
            <a:prstGeom prst="round2SameRect">
              <a:avLst>
                <a:gd name="adj1" fmla="val 10924"/>
                <a:gd name="adj2" fmla="val 0"/>
              </a:avLst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1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80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988438" y="2552603"/>
              <a:ext cx="0" cy="198744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119320" y="2490890"/>
              <a:ext cx="0" cy="347802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50"/>
            <p:cNvSpPr txBox="1"/>
            <p:nvPr/>
          </p:nvSpPr>
          <p:spPr>
            <a:xfrm>
              <a:off x="2051367" y="2326563"/>
              <a:ext cx="3834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/>
                <a:t>+</a:t>
              </a:r>
            </a:p>
          </p:txBody>
        </p:sp>
        <p:sp>
          <p:nvSpPr>
            <p:cNvPr id="16" name="TextBox 51"/>
            <p:cNvSpPr txBox="1"/>
            <p:nvPr/>
          </p:nvSpPr>
          <p:spPr>
            <a:xfrm>
              <a:off x="1727495" y="2276872"/>
              <a:ext cx="3834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/>
                <a:t>_</a:t>
              </a:r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1343822" y="4691637"/>
              <a:ext cx="239623" cy="248430"/>
            </a:xfrm>
            <a:prstGeom prst="ellipse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2000" dirty="0"/>
                <a:t>+</a:t>
              </a: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160099" y="4516729"/>
              <a:ext cx="239623" cy="248430"/>
            </a:xfrm>
            <a:prstGeom prst="ellipse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 dirty="0"/>
                <a:t>-</a:t>
              </a: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2206609" y="5461543"/>
              <a:ext cx="239623" cy="248430"/>
            </a:xfrm>
            <a:prstGeom prst="ellipse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 dirty="0"/>
                <a:t>-</a:t>
              </a: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2261458" y="4883757"/>
              <a:ext cx="239623" cy="248430"/>
            </a:xfrm>
            <a:prstGeom prst="ellipse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 dirty="0"/>
                <a:t>-</a:t>
              </a: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2459832" y="4590980"/>
              <a:ext cx="239623" cy="248430"/>
            </a:xfrm>
            <a:prstGeom prst="ellipse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 dirty="0"/>
                <a:t>-</a:t>
              </a: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2499828" y="5176533"/>
              <a:ext cx="239623" cy="248430"/>
            </a:xfrm>
            <a:prstGeom prst="ellipse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 dirty="0"/>
                <a:t>-</a:t>
              </a: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1649417" y="5507961"/>
              <a:ext cx="239623" cy="248430"/>
            </a:xfrm>
            <a:prstGeom prst="ellipse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2000" dirty="0"/>
                <a:t>+</a:t>
              </a: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1343822" y="5300748"/>
              <a:ext cx="239623" cy="248430"/>
            </a:xfrm>
            <a:prstGeom prst="ellipse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2000" dirty="0"/>
                <a:t>+</a:t>
              </a: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1594400" y="4968983"/>
              <a:ext cx="239623" cy="248430"/>
            </a:xfrm>
            <a:prstGeom prst="ellipse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2000" dirty="0"/>
                <a:t>+</a:t>
              </a: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1660304" y="4515412"/>
              <a:ext cx="239623" cy="248430"/>
            </a:xfrm>
            <a:prstGeom prst="ellipse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2000" dirty="0"/>
                <a:t>+</a:t>
              </a:r>
            </a:p>
          </p:txBody>
        </p:sp>
        <p:sp>
          <p:nvSpPr>
            <p:cNvPr id="27" name="TextBox 9"/>
            <p:cNvSpPr txBox="1"/>
            <p:nvPr/>
          </p:nvSpPr>
          <p:spPr>
            <a:xfrm>
              <a:off x="1064148" y="2118106"/>
              <a:ext cx="2634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00" dirty="0"/>
                <a:t>Direct current (DC</a:t>
              </a:r>
              <a:r>
                <a:rPr lang="en-GB" sz="1600"/>
                <a:t>) supply</a:t>
              </a:r>
            </a:p>
          </p:txBody>
        </p:sp>
        <p:sp>
          <p:nvSpPr>
            <p:cNvPr id="28" name="TextBox 31"/>
            <p:cNvSpPr txBox="1"/>
            <p:nvPr/>
          </p:nvSpPr>
          <p:spPr>
            <a:xfrm>
              <a:off x="2958551" y="2653461"/>
              <a:ext cx="11636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/>
                <a:t>Positive electrode (anode)</a:t>
              </a:r>
              <a:endParaRPr lang="en-GB" sz="1600" dirty="0"/>
            </a:p>
          </p:txBody>
        </p:sp>
        <p:sp>
          <p:nvSpPr>
            <p:cNvPr id="29" name="TextBox 32"/>
            <p:cNvSpPr txBox="1"/>
            <p:nvPr/>
          </p:nvSpPr>
          <p:spPr>
            <a:xfrm>
              <a:off x="28848" y="2608574"/>
              <a:ext cx="11636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/>
                <a:t>Negative electrode (cathode)</a:t>
              </a:r>
            </a:p>
          </p:txBody>
        </p:sp>
        <p:cxnSp>
          <p:nvCxnSpPr>
            <p:cNvPr id="30" name="Straight Arrow Connector 29"/>
            <p:cNvCxnSpPr>
              <a:stCxn id="28" idx="1"/>
            </p:cNvCxnSpPr>
            <p:nvPr/>
          </p:nvCxnSpPr>
          <p:spPr>
            <a:xfrm flipH="1">
              <a:off x="2699455" y="3068960"/>
              <a:ext cx="259096" cy="57606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9" idx="3"/>
            </p:cNvCxnSpPr>
            <p:nvPr/>
          </p:nvCxnSpPr>
          <p:spPr>
            <a:xfrm>
              <a:off x="1192536" y="3024073"/>
              <a:ext cx="216251" cy="5965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2510" y="3466443"/>
              <a:ext cx="2151856" cy="2501844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/>
        </p:nvSpPr>
        <p:spPr>
          <a:xfrm>
            <a:off x="3514098" y="509795"/>
            <a:ext cx="741698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4584173" y="571860"/>
            <a:ext cx="1932043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7884368" y="548680"/>
            <a:ext cx="504056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263693" y="1135049"/>
            <a:ext cx="2127556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6656873" y="2516435"/>
            <a:ext cx="2127556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4860032" y="3706313"/>
            <a:ext cx="1656184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5677676" y="4949631"/>
            <a:ext cx="1054564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3157942" y="3282101"/>
            <a:ext cx="1054564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120923" y="3239920"/>
            <a:ext cx="1054564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47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" t="10701" r="8582" b="20009"/>
          <a:stretch/>
        </p:blipFill>
        <p:spPr bwMode="auto">
          <a:xfrm>
            <a:off x="354842" y="404664"/>
            <a:ext cx="863328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250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74702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1F497D">
                    <a:lumMod val="75000"/>
                  </a:srgbClr>
                </a:solidFill>
                <a:latin typeface="Comic Sans MS" pitchFamily="66" charset="0"/>
              </a:rPr>
              <a:t>In a ___________ energy is always ____________ (it is never _____ or _____).</a:t>
            </a:r>
          </a:p>
          <a:p>
            <a:endParaRPr lang="en-GB" sz="2800" dirty="0">
              <a:solidFill>
                <a:srgbClr val="1F497D">
                  <a:lumMod val="75000"/>
                </a:srgbClr>
              </a:solidFill>
              <a:latin typeface="Comic Sans MS" pitchFamily="66" charset="0"/>
            </a:endParaRPr>
          </a:p>
          <a:p>
            <a:r>
              <a:rPr lang="en-GB" sz="2800" dirty="0">
                <a:solidFill>
                  <a:srgbClr val="1F497D">
                    <a:lumMod val="75000"/>
                  </a:srgbClr>
                </a:solidFill>
                <a:latin typeface="Comic Sans MS" pitchFamily="66" charset="0"/>
              </a:rPr>
              <a:t>Some reactions give out energy making the surroundings _________. These are called ____________.</a:t>
            </a:r>
          </a:p>
          <a:p>
            <a:endParaRPr lang="en-GB" sz="2800" dirty="0">
              <a:solidFill>
                <a:srgbClr val="1F497D">
                  <a:lumMod val="75000"/>
                </a:srgbClr>
              </a:solidFill>
              <a:latin typeface="Comic Sans MS" pitchFamily="66" charset="0"/>
            </a:endParaRPr>
          </a:p>
          <a:p>
            <a:r>
              <a:rPr lang="en-GB" sz="2800" dirty="0">
                <a:solidFill>
                  <a:srgbClr val="1F497D">
                    <a:lumMod val="75000"/>
                  </a:srgbClr>
                </a:solidFill>
                <a:latin typeface="Comic Sans MS" pitchFamily="66" charset="0"/>
              </a:rPr>
              <a:t>Some reactions take in energy making the surroundings _________. These are called ____________.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9" y="5499245"/>
            <a:ext cx="734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1F497D">
                    <a:lumMod val="75000"/>
                  </a:srgbClr>
                </a:solidFill>
                <a:latin typeface="Comic Sans MS" pitchFamily="66" charset="0"/>
              </a:rPr>
              <a:t>Exothermic, endothermic, warmer, colder,, conserved, lost, gained</a:t>
            </a:r>
          </a:p>
        </p:txBody>
      </p:sp>
    </p:spTree>
    <p:extLst>
      <p:ext uri="{BB962C8B-B14F-4D97-AF65-F5344CB8AC3E}">
        <p14:creationId xmlns:p14="http://schemas.microsoft.com/office/powerpoint/2010/main" val="3622083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5580112" y="1410295"/>
            <a:ext cx="0" cy="2376264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5580112" y="3786559"/>
            <a:ext cx="3096344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5796136" y="3210495"/>
            <a:ext cx="108012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88247" y="2850455"/>
            <a:ext cx="1112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1F497D">
                    <a:lumMod val="75000"/>
                  </a:srgbClr>
                </a:solidFill>
                <a:latin typeface="Comic Sans MS" panose="030F0702030302020204" pitchFamily="66" charset="0"/>
              </a:rPr>
              <a:t>reactants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4776047" y="229036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F497D">
                    <a:lumMod val="75000"/>
                  </a:srgbClr>
                </a:solidFill>
                <a:latin typeface="Comic Sans MS" panose="030F0702030302020204" pitchFamily="66" charset="0"/>
              </a:rPr>
              <a:t>Energy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24128" y="3853038"/>
            <a:ext cx="3293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F497D">
                    <a:lumMod val="75000"/>
                  </a:srgbClr>
                </a:solidFill>
                <a:latin typeface="Comic Sans MS" panose="030F0702030302020204" pitchFamily="66" charset="0"/>
              </a:rPr>
              <a:t>Progress of reaction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71600" y="1415672"/>
            <a:ext cx="0" cy="2376264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971600" y="3786559"/>
            <a:ext cx="3096344" cy="5377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87623" y="1991736"/>
            <a:ext cx="108012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41629" y="1631696"/>
            <a:ext cx="997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1F497D">
                    <a:lumMod val="75000"/>
                  </a:srgbClr>
                </a:solidFill>
                <a:latin typeface="Comic Sans MS" panose="030F0702030302020204" pitchFamily="66" charset="0"/>
              </a:rPr>
              <a:t>reactants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167535" y="2295743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F497D">
                    <a:lumMod val="75000"/>
                  </a:srgbClr>
                </a:solidFill>
                <a:latin typeface="Comic Sans MS" panose="030F0702030302020204" pitchFamily="66" charset="0"/>
              </a:rPr>
              <a:t>Energy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5577" y="3863944"/>
            <a:ext cx="3182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F497D">
                    <a:lumMod val="75000"/>
                  </a:srgbClr>
                </a:solidFill>
                <a:latin typeface="Comic Sans MS" panose="030F0702030302020204" pitchFamily="66" charset="0"/>
              </a:rPr>
              <a:t>Progress of reaction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188640"/>
            <a:ext cx="9036496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1F497D">
                    <a:lumMod val="75000"/>
                  </a:srgbClr>
                </a:solidFill>
                <a:latin typeface="Comic Sans MS" pitchFamily="66" charset="0"/>
              </a:rPr>
              <a:t>Draw reaction profile and define the type of reaction</a:t>
            </a:r>
          </a:p>
        </p:txBody>
      </p:sp>
    </p:spTree>
    <p:extLst>
      <p:ext uri="{BB962C8B-B14F-4D97-AF65-F5344CB8AC3E}">
        <p14:creationId xmlns:p14="http://schemas.microsoft.com/office/powerpoint/2010/main" val="1900595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772816"/>
            <a:ext cx="70567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1193632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9" y="6"/>
            <a:ext cx="6789440" cy="790927"/>
          </a:xfrm>
        </p:spPr>
        <p:txBody>
          <a:bodyPr/>
          <a:lstStyle/>
          <a:p>
            <a:r>
              <a:rPr lang="en-GB" dirty="0"/>
              <a:t>Electronic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394" y="684858"/>
            <a:ext cx="8229600" cy="115212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maximum number of electrons in each shells are: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32" y="1177138"/>
            <a:ext cx="2468563" cy="202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59" y="2895817"/>
            <a:ext cx="8822506" cy="390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4417861"/>
            <a:ext cx="79208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2,1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4353305"/>
            <a:ext cx="79208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2,2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6016" y="4353305"/>
            <a:ext cx="79208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2,3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6176" y="4339428"/>
            <a:ext cx="79208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2,4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68344" y="4339427"/>
            <a:ext cx="79208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2,5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6" y="6343305"/>
            <a:ext cx="9361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2,8,1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63688" y="6343304"/>
            <a:ext cx="9361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2,8,2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4008" y="6297333"/>
            <a:ext cx="9361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2,8,3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02277" y="6318643"/>
            <a:ext cx="9361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2,8,4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96336" y="6297332"/>
            <a:ext cx="9361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2,8,5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04048" y="1268760"/>
            <a:ext cx="3792399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b="1" dirty="0"/>
              <a:t>How does group number relate to electronic structure?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5345302" y="1589004"/>
            <a:ext cx="310988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Group number is the same as the number of outer shell electron</a:t>
            </a:r>
          </a:p>
        </p:txBody>
      </p:sp>
    </p:spTree>
    <p:extLst>
      <p:ext uri="{BB962C8B-B14F-4D97-AF65-F5344CB8AC3E}">
        <p14:creationId xmlns:p14="http://schemas.microsoft.com/office/powerpoint/2010/main" val="238192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5661"/>
            <a:ext cx="8532440" cy="657041"/>
          </a:xfrm>
        </p:spPr>
        <p:txBody>
          <a:bodyPr>
            <a:noAutofit/>
          </a:bodyPr>
          <a:lstStyle/>
          <a:p>
            <a:pPr marL="342900" marR="0" lvl="1" algn="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schemeClr val="accent6"/>
                </a:solidFill>
              </a:rPr>
              <a:t>Atomic model - PART 1</a:t>
            </a:r>
            <a:endParaRPr lang="en-GB" sz="2400" b="1" dirty="0">
              <a:solidFill>
                <a:schemeClr val="accent6"/>
              </a:solidFill>
            </a:endParaRPr>
          </a:p>
        </p:txBody>
      </p:sp>
      <p:sp>
        <p:nvSpPr>
          <p:cNvPr id="4" name="AutoShape 2" descr="Image result for plum pudding model">
            <a:extLst>
              <a:ext uri="{FF2B5EF4-FFF2-40B4-BE49-F238E27FC236}">
                <a16:creationId xmlns:a16="http://schemas.microsoft.com/office/drawing/2014/main" id="{1F46EA24-D964-41A0-8AA7-65153FC742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Image result for rutherford atomic model">
            <a:extLst>
              <a:ext uri="{FF2B5EF4-FFF2-40B4-BE49-F238E27FC236}">
                <a16:creationId xmlns:a16="http://schemas.microsoft.com/office/drawing/2014/main" id="{3D0290F6-848B-4CDF-AD5A-CBB9FE0901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Image result for james chadwick model">
            <a:extLst>
              <a:ext uri="{FF2B5EF4-FFF2-40B4-BE49-F238E27FC236}">
                <a16:creationId xmlns:a16="http://schemas.microsoft.com/office/drawing/2014/main" id="{7790C294-F4E1-494B-B8D0-1EEDFFE4EB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28005566"/>
              </p:ext>
            </p:extLst>
          </p:nvPr>
        </p:nvGraphicFramePr>
        <p:xfrm>
          <a:off x="171417" y="756591"/>
          <a:ext cx="8784976" cy="3232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227654575"/>
              </p:ext>
            </p:extLst>
          </p:nvPr>
        </p:nvGraphicFramePr>
        <p:xfrm>
          <a:off x="155877" y="3835962"/>
          <a:ext cx="8784976" cy="2977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Rectangle 2"/>
          <p:cNvSpPr/>
          <p:nvPr/>
        </p:nvSpPr>
        <p:spPr>
          <a:xfrm>
            <a:off x="1331640" y="980728"/>
            <a:ext cx="1224136" cy="2880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259632" y="1844824"/>
            <a:ext cx="1296144" cy="2880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267829" y="3886200"/>
            <a:ext cx="1296144" cy="2880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195736" y="5157192"/>
            <a:ext cx="1296144" cy="2880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295636" y="5733256"/>
            <a:ext cx="1764196" cy="2880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73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552" y="188640"/>
            <a:ext cx="9138386" cy="6427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908720"/>
            <a:ext cx="108012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Non metal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93610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opposite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9752" y="1911753"/>
            <a:ext cx="93610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positive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924944"/>
            <a:ext cx="93610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negative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4005064"/>
            <a:ext cx="93610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lattices.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4437112"/>
            <a:ext cx="187220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200" b="1" dirty="0"/>
              <a:t>Melting and boiling points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5301208"/>
            <a:ext cx="936104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200" b="1" dirty="0"/>
              <a:t>dissolved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5589240"/>
            <a:ext cx="1342072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200" b="1" dirty="0"/>
              <a:t>Molten/melted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92280" y="684458"/>
            <a:ext cx="504056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200" b="1" dirty="0"/>
              <a:t>non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4008" y="939497"/>
            <a:ext cx="72008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200" b="1" dirty="0"/>
              <a:t>shared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96336" y="1135777"/>
            <a:ext cx="72008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200" b="1" dirty="0"/>
              <a:t>gas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91880" y="1412776"/>
            <a:ext cx="576064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200" b="1" dirty="0"/>
              <a:t>liquid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28384" y="1659659"/>
            <a:ext cx="576064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200" b="1" dirty="0"/>
              <a:t>weak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71640" y="2111807"/>
            <a:ext cx="124883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200" b="1" dirty="0"/>
              <a:t>Boiling/melting point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28184" y="3897342"/>
            <a:ext cx="180020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200" b="1" dirty="0"/>
              <a:t>Strong covalent bonds.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96136" y="4431754"/>
            <a:ext cx="239992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200" b="1" dirty="0"/>
              <a:t>Free/delocalised electrons.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77810" y="5096217"/>
            <a:ext cx="798446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200" b="1" dirty="0"/>
              <a:t>carbon.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05776" y="5517232"/>
            <a:ext cx="3314696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200" b="1" dirty="0"/>
              <a:t>Weak intermolecular forces between layers.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96376" y="6093296"/>
            <a:ext cx="239992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200" b="1" dirty="0"/>
              <a:t>Free/delocalised electrons.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44008" y="4122084"/>
            <a:ext cx="458032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200" b="1" dirty="0"/>
              <a:t>lose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11960" y="4412983"/>
            <a:ext cx="72664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200" b="1" dirty="0"/>
              <a:t>positive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39022" y="4869160"/>
            <a:ext cx="504986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200" b="1" dirty="0"/>
              <a:t>sea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69682" y="5964935"/>
            <a:ext cx="115212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200" b="1" dirty="0"/>
              <a:t>High </a:t>
            </a:r>
            <a:r>
              <a:rPr lang="en-GB" sz="1200" b="1" dirty="0" err="1"/>
              <a:t>mp</a:t>
            </a:r>
            <a:r>
              <a:rPr lang="en-GB" sz="1200" b="1" dirty="0"/>
              <a:t>/</a:t>
            </a:r>
            <a:r>
              <a:rPr lang="en-GB" sz="1200" b="1" dirty="0" err="1"/>
              <a:t>bp</a:t>
            </a:r>
            <a:endParaRPr lang="en-GB" sz="1200" b="1" dirty="0"/>
          </a:p>
          <a:p>
            <a:r>
              <a:rPr lang="en-GB" sz="1200" b="1" dirty="0"/>
              <a:t>Malleable</a:t>
            </a:r>
          </a:p>
          <a:p>
            <a:r>
              <a:rPr lang="en-GB" sz="1200" b="1" dirty="0"/>
              <a:t>Ductile</a:t>
            </a:r>
          </a:p>
          <a:p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95819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556792"/>
            <a:ext cx="57423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Carbon dioxide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 err="1">
                <a:solidFill>
                  <a:prstClr val="black"/>
                </a:solidFill>
              </a:rPr>
              <a:t>Sulphur</a:t>
            </a:r>
            <a:r>
              <a:rPr lang="en-US" sz="2800" dirty="0">
                <a:solidFill>
                  <a:prstClr val="black"/>
                </a:solidFill>
              </a:rPr>
              <a:t> dioxide SO</a:t>
            </a:r>
            <a:r>
              <a:rPr lang="en-US" sz="2800" baseline="-25000" dirty="0">
                <a:solidFill>
                  <a:prstClr val="black"/>
                </a:solidFill>
              </a:rPr>
              <a:t>2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Calcium carbonate CaCO</a:t>
            </a:r>
            <a:r>
              <a:rPr lang="en-US" sz="2800" baseline="-25000" dirty="0">
                <a:solidFill>
                  <a:prstClr val="black"/>
                </a:solidFill>
              </a:rPr>
              <a:t>3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Sodium hydroxide </a:t>
            </a:r>
            <a:r>
              <a:rPr lang="en-US" sz="2800" dirty="0" err="1">
                <a:solidFill>
                  <a:prstClr val="black"/>
                </a:solidFill>
              </a:rPr>
              <a:t>NaOH</a:t>
            </a:r>
            <a:endParaRPr lang="en-US" sz="2800" dirty="0">
              <a:solidFill>
                <a:prstClr val="black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dirty="0" err="1">
                <a:solidFill>
                  <a:prstClr val="black"/>
                </a:solidFill>
              </a:rPr>
              <a:t>Sulphuric</a:t>
            </a:r>
            <a:r>
              <a:rPr lang="en-US" sz="2800" dirty="0">
                <a:solidFill>
                  <a:prstClr val="black"/>
                </a:solidFill>
              </a:rPr>
              <a:t> acid H</a:t>
            </a:r>
            <a:r>
              <a:rPr lang="en-US" sz="2800" baseline="-25000" dirty="0">
                <a:solidFill>
                  <a:prstClr val="black"/>
                </a:solidFill>
              </a:rPr>
              <a:t>2</a:t>
            </a:r>
            <a:r>
              <a:rPr lang="en-US" sz="2800" dirty="0">
                <a:solidFill>
                  <a:prstClr val="black"/>
                </a:solidFill>
              </a:rPr>
              <a:t>SO</a:t>
            </a:r>
            <a:r>
              <a:rPr lang="en-US" sz="2800" baseline="-25000" dirty="0">
                <a:solidFill>
                  <a:prstClr val="black"/>
                </a:solidFill>
              </a:rPr>
              <a:t>4</a:t>
            </a:r>
            <a:endParaRPr lang="en-US" sz="2800" dirty="0">
              <a:solidFill>
                <a:prstClr val="black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Hydrochloric acid </a:t>
            </a:r>
            <a:r>
              <a:rPr lang="en-US" sz="2800" dirty="0" err="1">
                <a:solidFill>
                  <a:prstClr val="black"/>
                </a:solidFill>
              </a:rPr>
              <a:t>HCl</a:t>
            </a:r>
            <a:endParaRPr lang="en-US" sz="2800" dirty="0">
              <a:solidFill>
                <a:prstClr val="black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Copper </a:t>
            </a:r>
            <a:r>
              <a:rPr lang="en-US" sz="2800" dirty="0" err="1">
                <a:solidFill>
                  <a:prstClr val="black"/>
                </a:solidFill>
              </a:rPr>
              <a:t>sulphate</a:t>
            </a:r>
            <a:r>
              <a:rPr lang="en-US" sz="2800" dirty="0">
                <a:solidFill>
                  <a:prstClr val="black"/>
                </a:solidFill>
              </a:rPr>
              <a:t> CuSO</a:t>
            </a:r>
            <a:r>
              <a:rPr lang="en-US" sz="2800" baseline="-25000" dirty="0">
                <a:solidFill>
                  <a:prstClr val="black"/>
                </a:solidFill>
              </a:rPr>
              <a:t>4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Magnesium chloride MgCl</a:t>
            </a:r>
            <a:r>
              <a:rPr lang="en-US" sz="2800" baseline="-25000" dirty="0">
                <a:solidFill>
                  <a:prstClr val="black"/>
                </a:solidFill>
              </a:rPr>
              <a:t>2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Sodium carbonate Na</a:t>
            </a:r>
            <a:r>
              <a:rPr lang="en-US" sz="2800" baseline="-25000" dirty="0">
                <a:solidFill>
                  <a:prstClr val="black"/>
                </a:solidFill>
              </a:rPr>
              <a:t>2</a:t>
            </a:r>
            <a:r>
              <a:rPr lang="en-US" sz="2800" dirty="0">
                <a:solidFill>
                  <a:prstClr val="black"/>
                </a:solidFill>
              </a:rPr>
              <a:t>CO</a:t>
            </a:r>
            <a:r>
              <a:rPr lang="en-US" sz="2800" baseline="-25000" dirty="0">
                <a:solidFill>
                  <a:prstClr val="black"/>
                </a:solidFill>
              </a:rPr>
              <a:t>3</a:t>
            </a:r>
          </a:p>
          <a:p>
            <a:endParaRPr lang="en-US" sz="2800" dirty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7" y="260648"/>
            <a:ext cx="4469493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4000" dirty="0">
                <a:solidFill>
                  <a:prstClr val="black"/>
                </a:solidFill>
              </a:rPr>
              <a:t>Find the M</a:t>
            </a:r>
            <a:r>
              <a:rPr lang="en-GB" sz="4000" baseline="-25000" dirty="0">
                <a:solidFill>
                  <a:prstClr val="black"/>
                </a:solidFill>
              </a:rPr>
              <a:t>r </a:t>
            </a:r>
            <a:r>
              <a:rPr lang="en-GB" sz="4000" dirty="0">
                <a:solidFill>
                  <a:prstClr val="black"/>
                </a:solidFill>
              </a:rPr>
              <a:t>of these:</a:t>
            </a:r>
          </a:p>
        </p:txBody>
      </p:sp>
      <p:pic>
        <p:nvPicPr>
          <p:cNvPr id="6" name="Picture 5" descr="at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1783" y="46990"/>
            <a:ext cx="1024731" cy="9215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75856" y="1650286"/>
            <a:ext cx="43204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44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5936" y="2082334"/>
            <a:ext cx="43204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64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8024" y="2492896"/>
            <a:ext cx="57606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100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6016" y="2946430"/>
            <a:ext cx="504056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39952" y="3356992"/>
            <a:ext cx="504056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98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75956" y="3803561"/>
            <a:ext cx="79208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36.5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65000" y="4221088"/>
            <a:ext cx="504056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160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68044" y="4712042"/>
            <a:ext cx="504056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95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32040" y="5157192"/>
            <a:ext cx="504056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106</a:t>
            </a:r>
          </a:p>
        </p:txBody>
      </p:sp>
    </p:spTree>
    <p:extLst>
      <p:ext uri="{BB962C8B-B14F-4D97-AF65-F5344CB8AC3E}">
        <p14:creationId xmlns:p14="http://schemas.microsoft.com/office/powerpoint/2010/main" val="192887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4653136"/>
            <a:ext cx="8496944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Work out the concentration (in g/dm</a:t>
            </a:r>
            <a:r>
              <a:rPr lang="en-GB" sz="2400" baseline="30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3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) of these solutions: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68g of </a:t>
            </a:r>
            <a:r>
              <a:rPr lang="en-GB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NaCl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dissolved in 4dm</a:t>
            </a:r>
            <a:r>
              <a:rPr lang="en-GB" sz="2400" baseline="30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3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water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120g of CuSO</a:t>
            </a:r>
            <a:r>
              <a:rPr lang="en-GB" sz="2400" baseline="-25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4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dissolved in 6dm</a:t>
            </a:r>
            <a:r>
              <a:rPr lang="en-GB" sz="2400" baseline="30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3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water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4g of </a:t>
            </a:r>
            <a:r>
              <a:rPr lang="en-GB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KBr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dissolved in 0.5dm</a:t>
            </a:r>
            <a:r>
              <a:rPr lang="en-GB" sz="2400" baseline="30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3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water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18g of </a:t>
            </a:r>
            <a:r>
              <a:rPr lang="en-GB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LiF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dissolved in 250cm</a:t>
            </a:r>
            <a:r>
              <a:rPr lang="en-GB" sz="2400" baseline="30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3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water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5520"/>
            <a:ext cx="7407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692696"/>
            <a:ext cx="165618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0.57 </a:t>
            </a:r>
            <a:r>
              <a:rPr lang="en-GB" sz="2000" b="1" dirty="0" err="1"/>
              <a:t>mol</a:t>
            </a:r>
            <a:endParaRPr lang="en-GB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1164814"/>
            <a:ext cx="165618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1.08 </a:t>
            </a:r>
            <a:r>
              <a:rPr lang="en-GB" sz="2000" b="1" dirty="0" err="1"/>
              <a:t>mol</a:t>
            </a:r>
            <a:endParaRPr lang="en-GB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1642634"/>
            <a:ext cx="165618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1.08 </a:t>
            </a:r>
            <a:r>
              <a:rPr lang="en-GB" sz="2000" b="1" dirty="0" err="1"/>
              <a:t>mol</a:t>
            </a:r>
            <a:endParaRPr lang="en-GB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32432" y="2852936"/>
            <a:ext cx="56746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14g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16162" y="3356992"/>
            <a:ext cx="56746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42g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84832" y="3804052"/>
            <a:ext cx="124315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9.6g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32240" y="5013176"/>
            <a:ext cx="124315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17</a:t>
            </a:r>
            <a:r>
              <a:rPr lang="en-GB" sz="2000" dirty="0">
                <a:latin typeface="Comic Sans MS" pitchFamily="66" charset="0"/>
              </a:rPr>
              <a:t> g/dm</a:t>
            </a:r>
            <a:r>
              <a:rPr lang="en-GB" sz="2000" baseline="30000" dirty="0">
                <a:latin typeface="Comic Sans MS" pitchFamily="66" charset="0"/>
              </a:rPr>
              <a:t>3</a:t>
            </a:r>
            <a:endParaRPr lang="en-GB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109227" y="5397620"/>
            <a:ext cx="124315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20</a:t>
            </a:r>
            <a:r>
              <a:rPr lang="en-GB" sz="2000" dirty="0">
                <a:latin typeface="Comic Sans MS" pitchFamily="66" charset="0"/>
              </a:rPr>
              <a:t> g/dm</a:t>
            </a:r>
            <a:r>
              <a:rPr lang="en-GB" sz="2000" baseline="30000" dirty="0">
                <a:latin typeface="Comic Sans MS" pitchFamily="66" charset="0"/>
              </a:rPr>
              <a:t>3</a:t>
            </a:r>
            <a:endParaRPr lang="en-GB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487651" y="5820026"/>
            <a:ext cx="124315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8</a:t>
            </a:r>
            <a:r>
              <a:rPr lang="en-GB" sz="2000" dirty="0">
                <a:latin typeface="Comic Sans MS" pitchFamily="66" charset="0"/>
              </a:rPr>
              <a:t> g/dm</a:t>
            </a:r>
            <a:r>
              <a:rPr lang="en-GB" sz="2000" baseline="30000" dirty="0">
                <a:latin typeface="Comic Sans MS" pitchFamily="66" charset="0"/>
              </a:rPr>
              <a:t>3</a:t>
            </a:r>
            <a:endParaRPr lang="en-GB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732240" y="6239169"/>
            <a:ext cx="124315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72</a:t>
            </a:r>
            <a:r>
              <a:rPr lang="en-GB" sz="2000" dirty="0">
                <a:latin typeface="Comic Sans MS" pitchFamily="66" charset="0"/>
              </a:rPr>
              <a:t> g/dm</a:t>
            </a:r>
            <a:r>
              <a:rPr lang="en-GB" sz="2000" baseline="30000" dirty="0">
                <a:latin typeface="Comic Sans MS" pitchFamily="66" charset="0"/>
              </a:rPr>
              <a:t>3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251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9" y="6"/>
            <a:ext cx="6789440" cy="790927"/>
          </a:xfrm>
        </p:spPr>
        <p:txBody>
          <a:bodyPr/>
          <a:lstStyle/>
          <a:p>
            <a:r>
              <a:rPr lang="en-GB" dirty="0"/>
              <a:t>Electronic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394" y="684858"/>
            <a:ext cx="8229600" cy="115212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maximum number of electrons in each shells are: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32" y="1177138"/>
            <a:ext cx="2468563" cy="202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59" y="2924950"/>
            <a:ext cx="8822506" cy="390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1268760"/>
            <a:ext cx="3792399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How does group number relate to electronic structure?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54251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CA7A05-0EDF-457C-AA00-1121673B6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8" y="622703"/>
            <a:ext cx="1224136" cy="5852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5" y="11663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Explain how to make a salt from an insoluble base in these steps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60724D-6619-4ADA-8CFD-02507C240345}"/>
              </a:ext>
            </a:extLst>
          </p:cNvPr>
          <p:cNvSpPr/>
          <p:nvPr/>
        </p:nvSpPr>
        <p:spPr>
          <a:xfrm>
            <a:off x="2915816" y="4429220"/>
            <a:ext cx="551116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3728" y="908720"/>
            <a:ext cx="4572000" cy="92333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en-GB" dirty="0"/>
              <a:t>Measure the required volume of acid with a measuring cylinder and add the weighed solid in small portions with stirring.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123728" y="2204864"/>
            <a:ext cx="6624736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Safety goggles required - the mixture may be heated to speed up the reaction. When no more of the solid dissolves it means ALL the acid is neutralised and there should be a little excess solid.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123728" y="3451359"/>
            <a:ext cx="662473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Filter the solution to remove the excess solid.</a:t>
            </a:r>
          </a:p>
          <a:p>
            <a:r>
              <a:rPr lang="en-GB" dirty="0">
                <a:solidFill>
                  <a:srgbClr val="000000"/>
                </a:solidFill>
              </a:rPr>
              <a:t>On filtration, only a solution of the salt is left.</a:t>
            </a:r>
          </a:p>
        </p:txBody>
      </p:sp>
      <p:sp>
        <p:nvSpPr>
          <p:cNvPr id="9" name="Rectangle 8"/>
          <p:cNvSpPr/>
          <p:nvPr/>
        </p:nvSpPr>
        <p:spPr>
          <a:xfrm>
            <a:off x="2123728" y="4581128"/>
            <a:ext cx="6624736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Then hot concentrated solution is left to cool and crystallise. After </a:t>
            </a:r>
            <a:r>
              <a:rPr lang="en-GB" b="1" dirty="0">
                <a:solidFill>
                  <a:srgbClr val="000000"/>
                </a:solidFill>
              </a:rPr>
              <a:t>crystallisation</a:t>
            </a:r>
            <a:r>
              <a:rPr lang="en-GB" dirty="0">
                <a:solidFill>
                  <a:srgbClr val="000000"/>
                </a:solidFill>
              </a:rPr>
              <a:t>, you collect and dry the crystals with a filter paper. </a:t>
            </a:r>
          </a:p>
          <a:p>
            <a:r>
              <a:rPr lang="en-GB" dirty="0"/>
              <a:t>If the solution is heated, the solvent will evaporate faster. </a:t>
            </a:r>
          </a:p>
          <a:p>
            <a:r>
              <a:rPr lang="en-GB" dirty="0"/>
              <a:t>Heating a solution until all the solvent has evaporated is known as </a:t>
            </a:r>
            <a:r>
              <a:rPr lang="en-GB" b="1" dirty="0"/>
              <a:t>heating to dryness</a:t>
            </a:r>
            <a:r>
              <a:rPr lang="en-GB" dirty="0"/>
              <a:t>.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718690">
            <a:off x="6734369" y="99534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Required practical</a:t>
            </a:r>
          </a:p>
        </p:txBody>
      </p:sp>
    </p:spTree>
    <p:extLst>
      <p:ext uri="{BB962C8B-B14F-4D97-AF65-F5344CB8AC3E}">
        <p14:creationId xmlns:p14="http://schemas.microsoft.com/office/powerpoint/2010/main" val="14476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069D24D6-BF3E-48D1-A1E3-FB8C618604DE}"/>
              </a:ext>
            </a:extLst>
          </p:cNvPr>
          <p:cNvSpPr txBox="1"/>
          <p:nvPr/>
        </p:nvSpPr>
        <p:spPr>
          <a:xfrm>
            <a:off x="263693" y="476677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When an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ionic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compound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is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melted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or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dissolved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in water</a:t>
            </a:r>
            <a:r>
              <a:rPr lang="en-GB" sz="2000" dirty="0"/>
              <a:t>, the</a:t>
            </a:r>
            <a:r>
              <a:rPr lang="en-GB" sz="2000" b="1" dirty="0"/>
              <a:t>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ions</a:t>
            </a:r>
            <a:r>
              <a:rPr lang="en-GB" sz="2000" b="1" dirty="0"/>
              <a:t> </a:t>
            </a:r>
            <a:r>
              <a:rPr lang="en-GB" sz="2000" dirty="0"/>
              <a:t>are</a:t>
            </a:r>
            <a:r>
              <a:rPr lang="en-GB" sz="2000" b="1" dirty="0"/>
              <a:t>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free</a:t>
            </a:r>
            <a:r>
              <a:rPr lang="en-GB" sz="2000" b="1" dirty="0"/>
              <a:t> </a:t>
            </a:r>
            <a:r>
              <a:rPr lang="en-GB" sz="2000" dirty="0"/>
              <a:t>to</a:t>
            </a:r>
            <a:r>
              <a:rPr lang="en-GB" sz="2000" b="1" dirty="0"/>
              <a:t>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move</a:t>
            </a:r>
            <a:r>
              <a:rPr lang="en-GB" sz="2000" b="1" dirty="0"/>
              <a:t> </a:t>
            </a:r>
            <a:r>
              <a:rPr lang="en-GB" sz="2000" dirty="0"/>
              <a:t>about the liquid or solution.  These liquids and solutions are able to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conduct</a:t>
            </a:r>
            <a:r>
              <a:rPr lang="en-GB" sz="2000" b="1" dirty="0"/>
              <a:t>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electricity</a:t>
            </a:r>
            <a:r>
              <a:rPr lang="en-GB" sz="2000" b="1" dirty="0"/>
              <a:t> </a:t>
            </a:r>
            <a:r>
              <a:rPr lang="en-GB" sz="2000" dirty="0"/>
              <a:t>and are called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electrolytes</a:t>
            </a:r>
            <a:r>
              <a:rPr lang="en-GB" sz="2000" dirty="0"/>
              <a:t>. Passing an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electric current </a:t>
            </a:r>
            <a:r>
              <a:rPr lang="en-GB" sz="2000" dirty="0"/>
              <a:t>though electrolytes causes the ions to move to the electrodes.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D8894EC-F2F8-44ED-80C0-B088D25F0921}"/>
              </a:ext>
            </a:extLst>
          </p:cNvPr>
          <p:cNvSpPr txBox="1"/>
          <p:nvPr/>
        </p:nvSpPr>
        <p:spPr>
          <a:xfrm>
            <a:off x="4409091" y="2453684"/>
            <a:ext cx="4495564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/>
              <a:t>Positive</a:t>
            </a:r>
            <a:r>
              <a:rPr lang="en-GB" sz="2000" dirty="0"/>
              <a:t> ions go to </a:t>
            </a:r>
            <a:r>
              <a:rPr lang="en-GB" sz="2000" b="1" dirty="0"/>
              <a:t>negative</a:t>
            </a:r>
            <a:r>
              <a:rPr lang="en-GB" sz="2000" dirty="0"/>
              <a:t> electrode (cathode) and are </a:t>
            </a:r>
            <a:r>
              <a:rPr lang="en-GB" sz="2000" b="1" dirty="0"/>
              <a:t>reduced</a:t>
            </a:r>
            <a:r>
              <a:rPr lang="en-GB" sz="2000" dirty="0"/>
              <a:t> (gain of electrons).</a:t>
            </a:r>
          </a:p>
          <a:p>
            <a:pPr algn="ctr"/>
            <a:endParaRPr lang="en-GB" sz="2000" dirty="0"/>
          </a:p>
          <a:p>
            <a:pPr algn="ctr"/>
            <a:r>
              <a:rPr lang="en-GB" sz="2000" b="1" dirty="0"/>
              <a:t>Negative</a:t>
            </a:r>
            <a:r>
              <a:rPr lang="en-GB" sz="2000" dirty="0"/>
              <a:t> ions go to the </a:t>
            </a:r>
            <a:r>
              <a:rPr lang="en-GB" sz="2000" b="1" dirty="0"/>
              <a:t>positive</a:t>
            </a:r>
            <a:r>
              <a:rPr lang="en-GB" sz="2000" dirty="0"/>
              <a:t> electrode (anode) and are </a:t>
            </a:r>
            <a:r>
              <a:rPr lang="en-GB" sz="2000" b="1" dirty="0"/>
              <a:t>oxidised</a:t>
            </a:r>
            <a:r>
              <a:rPr lang="en-GB" sz="2000" dirty="0"/>
              <a:t> (loss of electrons).</a:t>
            </a:r>
          </a:p>
          <a:p>
            <a:pPr algn="ctr"/>
            <a:endParaRPr lang="en-GB" sz="2000" dirty="0"/>
          </a:p>
          <a:p>
            <a:pPr algn="ctr"/>
            <a:r>
              <a:rPr lang="en-GB" sz="2000" b="1" dirty="0"/>
              <a:t>Ions</a:t>
            </a:r>
            <a:r>
              <a:rPr lang="en-GB" sz="2000" dirty="0"/>
              <a:t> are </a:t>
            </a:r>
            <a:r>
              <a:rPr lang="en-GB" sz="2000" b="1" dirty="0"/>
              <a:t>discharged</a:t>
            </a:r>
            <a:r>
              <a:rPr lang="en-GB" sz="2000" dirty="0"/>
              <a:t> at the electrodes producing </a:t>
            </a:r>
            <a:r>
              <a:rPr lang="en-GB" sz="2000" b="1" dirty="0"/>
              <a:t>elements</a:t>
            </a:r>
            <a:r>
              <a:rPr lang="en-GB" sz="2000" dirty="0"/>
              <a:t>.  This is called </a:t>
            </a:r>
            <a:r>
              <a:rPr lang="en-GB" sz="2000" b="1" dirty="0"/>
              <a:t>electrolysis</a:t>
            </a:r>
            <a:r>
              <a:rPr lang="en-GB" sz="2000" dirty="0"/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6010" y="2203781"/>
            <a:ext cx="4093391" cy="3850181"/>
            <a:chOff x="28848" y="2118106"/>
            <a:chExt cx="4093391" cy="3850181"/>
          </a:xfrm>
        </p:grpSpPr>
        <p:sp>
          <p:nvSpPr>
            <p:cNvPr id="7" name="Rectangle 6"/>
            <p:cNvSpPr/>
            <p:nvPr/>
          </p:nvSpPr>
          <p:spPr>
            <a:xfrm>
              <a:off x="1616859" y="2651964"/>
              <a:ext cx="882969" cy="44241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05844" y="2891075"/>
              <a:ext cx="544733" cy="514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485978" y="2984264"/>
              <a:ext cx="318007" cy="264915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88439" y="2490890"/>
              <a:ext cx="130881" cy="260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41451" y="2984263"/>
              <a:ext cx="318007" cy="264915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Round Same Side Corner Rectangle 11"/>
            <p:cNvSpPr/>
            <p:nvPr/>
          </p:nvSpPr>
          <p:spPr>
            <a:xfrm rot="10800000">
              <a:off x="1170378" y="4470921"/>
              <a:ext cx="1869063" cy="1417618"/>
            </a:xfrm>
            <a:prstGeom prst="round2SameRect">
              <a:avLst>
                <a:gd name="adj1" fmla="val 10924"/>
                <a:gd name="adj2" fmla="val 0"/>
              </a:avLst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1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80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988438" y="2552603"/>
              <a:ext cx="0" cy="198744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119320" y="2490890"/>
              <a:ext cx="0" cy="347802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50"/>
            <p:cNvSpPr txBox="1"/>
            <p:nvPr/>
          </p:nvSpPr>
          <p:spPr>
            <a:xfrm>
              <a:off x="2051367" y="2326563"/>
              <a:ext cx="3834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/>
                <a:t>+</a:t>
              </a:r>
            </a:p>
          </p:txBody>
        </p:sp>
        <p:sp>
          <p:nvSpPr>
            <p:cNvPr id="16" name="TextBox 51"/>
            <p:cNvSpPr txBox="1"/>
            <p:nvPr/>
          </p:nvSpPr>
          <p:spPr>
            <a:xfrm>
              <a:off x="1727495" y="2276872"/>
              <a:ext cx="3834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/>
                <a:t>_</a:t>
              </a:r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1343822" y="4691637"/>
              <a:ext cx="239623" cy="248430"/>
            </a:xfrm>
            <a:prstGeom prst="ellipse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2000" dirty="0"/>
                <a:t>+</a:t>
              </a: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160099" y="4516729"/>
              <a:ext cx="239623" cy="248430"/>
            </a:xfrm>
            <a:prstGeom prst="ellipse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 dirty="0"/>
                <a:t>-</a:t>
              </a: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2206609" y="5461543"/>
              <a:ext cx="239623" cy="248430"/>
            </a:xfrm>
            <a:prstGeom prst="ellipse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 dirty="0"/>
                <a:t>-</a:t>
              </a: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2261458" y="4883757"/>
              <a:ext cx="239623" cy="248430"/>
            </a:xfrm>
            <a:prstGeom prst="ellipse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 dirty="0"/>
                <a:t>-</a:t>
              </a: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2459832" y="4590980"/>
              <a:ext cx="239623" cy="248430"/>
            </a:xfrm>
            <a:prstGeom prst="ellipse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 dirty="0"/>
                <a:t>-</a:t>
              </a: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2499828" y="5176533"/>
              <a:ext cx="239623" cy="248430"/>
            </a:xfrm>
            <a:prstGeom prst="ellipse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 dirty="0"/>
                <a:t>-</a:t>
              </a: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1649417" y="5507961"/>
              <a:ext cx="239623" cy="248430"/>
            </a:xfrm>
            <a:prstGeom prst="ellipse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2000" dirty="0"/>
                <a:t>+</a:t>
              </a: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1343822" y="5300748"/>
              <a:ext cx="239623" cy="248430"/>
            </a:xfrm>
            <a:prstGeom prst="ellipse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2000" dirty="0"/>
                <a:t>+</a:t>
              </a: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1594400" y="4968983"/>
              <a:ext cx="239623" cy="248430"/>
            </a:xfrm>
            <a:prstGeom prst="ellipse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2000" dirty="0"/>
                <a:t>+</a:t>
              </a: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1660304" y="4515412"/>
              <a:ext cx="239623" cy="248430"/>
            </a:xfrm>
            <a:prstGeom prst="ellipse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2000" dirty="0"/>
                <a:t>+</a:t>
              </a:r>
            </a:p>
          </p:txBody>
        </p:sp>
        <p:sp>
          <p:nvSpPr>
            <p:cNvPr id="27" name="TextBox 9"/>
            <p:cNvSpPr txBox="1"/>
            <p:nvPr/>
          </p:nvSpPr>
          <p:spPr>
            <a:xfrm>
              <a:off x="1064148" y="2118106"/>
              <a:ext cx="2634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00" dirty="0"/>
                <a:t>Direct current (DC</a:t>
              </a:r>
              <a:r>
                <a:rPr lang="en-GB" sz="1600"/>
                <a:t>) supply</a:t>
              </a:r>
            </a:p>
          </p:txBody>
        </p:sp>
        <p:sp>
          <p:nvSpPr>
            <p:cNvPr id="28" name="TextBox 31"/>
            <p:cNvSpPr txBox="1"/>
            <p:nvPr/>
          </p:nvSpPr>
          <p:spPr>
            <a:xfrm>
              <a:off x="2958551" y="2653461"/>
              <a:ext cx="11636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/>
                <a:t>Positive electrode (anode)</a:t>
              </a:r>
              <a:endParaRPr lang="en-GB" sz="1600" dirty="0"/>
            </a:p>
          </p:txBody>
        </p:sp>
        <p:sp>
          <p:nvSpPr>
            <p:cNvPr id="29" name="TextBox 32"/>
            <p:cNvSpPr txBox="1"/>
            <p:nvPr/>
          </p:nvSpPr>
          <p:spPr>
            <a:xfrm>
              <a:off x="28848" y="2608574"/>
              <a:ext cx="11636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/>
                <a:t>Negative electrode (cathode)</a:t>
              </a:r>
            </a:p>
          </p:txBody>
        </p:sp>
        <p:cxnSp>
          <p:nvCxnSpPr>
            <p:cNvPr id="30" name="Straight Arrow Connector 29"/>
            <p:cNvCxnSpPr>
              <a:stCxn id="28" idx="1"/>
            </p:cNvCxnSpPr>
            <p:nvPr/>
          </p:nvCxnSpPr>
          <p:spPr>
            <a:xfrm flipH="1">
              <a:off x="2699455" y="3068960"/>
              <a:ext cx="259096" cy="57606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9" idx="3"/>
            </p:cNvCxnSpPr>
            <p:nvPr/>
          </p:nvCxnSpPr>
          <p:spPr>
            <a:xfrm>
              <a:off x="1192536" y="3024073"/>
              <a:ext cx="216251" cy="5965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2510" y="3466443"/>
              <a:ext cx="2151856" cy="2501844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/>
        </p:nvSpPr>
        <p:spPr>
          <a:xfrm>
            <a:off x="3514098" y="509795"/>
            <a:ext cx="741698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4584173" y="571860"/>
            <a:ext cx="1932043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7884368" y="548680"/>
            <a:ext cx="504056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263693" y="1135049"/>
            <a:ext cx="2127556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6656873" y="2516435"/>
            <a:ext cx="2127556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4860032" y="3706313"/>
            <a:ext cx="1656184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5677676" y="4949631"/>
            <a:ext cx="1054564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3157942" y="3282101"/>
            <a:ext cx="1054564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120923" y="3239920"/>
            <a:ext cx="1054564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16010" y="5796"/>
            <a:ext cx="301059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Click to reveal missing words</a:t>
            </a:r>
          </a:p>
        </p:txBody>
      </p:sp>
      <p:sp>
        <p:nvSpPr>
          <p:cNvPr id="43" name="TextBox 42"/>
          <p:cNvSpPr txBox="1"/>
          <p:nvPr/>
        </p:nvSpPr>
        <p:spPr>
          <a:xfrm rot="21378071">
            <a:off x="6214246" y="2643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Required practical</a:t>
            </a:r>
          </a:p>
        </p:txBody>
      </p:sp>
    </p:spTree>
    <p:extLst>
      <p:ext uri="{BB962C8B-B14F-4D97-AF65-F5344CB8AC3E}">
        <p14:creationId xmlns:p14="http://schemas.microsoft.com/office/powerpoint/2010/main" val="265682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t="27612" r="52705" b="28145"/>
          <a:stretch/>
        </p:blipFill>
        <p:spPr bwMode="auto">
          <a:xfrm>
            <a:off x="827584" y="612656"/>
            <a:ext cx="7329549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619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74702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1F497D">
                    <a:lumMod val="75000"/>
                  </a:srgbClr>
                </a:solidFill>
                <a:latin typeface="Comic Sans MS" pitchFamily="66" charset="0"/>
              </a:rPr>
              <a:t>In a ___________ energy is always ____________ (it is never _____ or _____).</a:t>
            </a:r>
          </a:p>
          <a:p>
            <a:endParaRPr lang="en-GB" sz="2800" dirty="0">
              <a:solidFill>
                <a:srgbClr val="1F497D">
                  <a:lumMod val="75000"/>
                </a:srgbClr>
              </a:solidFill>
              <a:latin typeface="Comic Sans MS" pitchFamily="66" charset="0"/>
            </a:endParaRPr>
          </a:p>
          <a:p>
            <a:r>
              <a:rPr lang="en-GB" sz="2800" dirty="0">
                <a:solidFill>
                  <a:srgbClr val="1F497D">
                    <a:lumMod val="75000"/>
                  </a:srgbClr>
                </a:solidFill>
                <a:latin typeface="Comic Sans MS" pitchFamily="66" charset="0"/>
              </a:rPr>
              <a:t>Some reactions give out energy making the surroundings _________. These are called ____________.</a:t>
            </a:r>
          </a:p>
          <a:p>
            <a:endParaRPr lang="en-GB" sz="2800" dirty="0">
              <a:solidFill>
                <a:srgbClr val="1F497D">
                  <a:lumMod val="75000"/>
                </a:srgbClr>
              </a:solidFill>
              <a:latin typeface="Comic Sans MS" pitchFamily="66" charset="0"/>
            </a:endParaRPr>
          </a:p>
          <a:p>
            <a:r>
              <a:rPr lang="en-GB" sz="2800" dirty="0">
                <a:solidFill>
                  <a:srgbClr val="1F497D">
                    <a:lumMod val="75000"/>
                  </a:srgbClr>
                </a:solidFill>
                <a:latin typeface="Comic Sans MS" pitchFamily="66" charset="0"/>
              </a:rPr>
              <a:t>Some reactions take in energy making the surroundings _________. These are called ____________.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1720" y="490036"/>
            <a:ext cx="1239185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sz="2400" b="1" dirty="0"/>
              <a:t>reaction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06540" y="1196752"/>
            <a:ext cx="1495859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sz="2400" b="1" dirty="0"/>
              <a:t>conserved</a:t>
            </a:r>
          </a:p>
        </p:txBody>
      </p:sp>
      <p:sp>
        <p:nvSpPr>
          <p:cNvPr id="6" name="Rectangle 5"/>
          <p:cNvSpPr/>
          <p:nvPr/>
        </p:nvSpPr>
        <p:spPr>
          <a:xfrm>
            <a:off x="5652120" y="1196751"/>
            <a:ext cx="636456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sz="2400" dirty="0"/>
              <a:t>lost</a:t>
            </a:r>
          </a:p>
        </p:txBody>
      </p:sp>
      <p:sp>
        <p:nvSpPr>
          <p:cNvPr id="7" name="Rectangle 6"/>
          <p:cNvSpPr/>
          <p:nvPr/>
        </p:nvSpPr>
        <p:spPr>
          <a:xfrm>
            <a:off x="7153132" y="1196750"/>
            <a:ext cx="1038618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sz="2400" b="1" dirty="0"/>
              <a:t>gained</a:t>
            </a:r>
          </a:p>
        </p:txBody>
      </p:sp>
      <p:sp>
        <p:nvSpPr>
          <p:cNvPr id="8" name="Rectangle 7"/>
          <p:cNvSpPr/>
          <p:nvPr/>
        </p:nvSpPr>
        <p:spPr>
          <a:xfrm>
            <a:off x="3290905" y="2413639"/>
            <a:ext cx="1186415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sz="2400" b="1" dirty="0"/>
              <a:t>warmer</a:t>
            </a:r>
          </a:p>
        </p:txBody>
      </p:sp>
      <p:sp>
        <p:nvSpPr>
          <p:cNvPr id="9" name="Rectangle 8"/>
          <p:cNvSpPr/>
          <p:nvPr/>
        </p:nvSpPr>
        <p:spPr>
          <a:xfrm>
            <a:off x="1239157" y="2875304"/>
            <a:ext cx="1625125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sz="2400" b="1" dirty="0"/>
              <a:t>Exothermic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75853" y="4064915"/>
            <a:ext cx="981487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sz="2400" b="1" dirty="0"/>
              <a:t>colder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51639" y="4614242"/>
            <a:ext cx="1826141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sz="2400" b="1" dirty="0"/>
              <a:t>endothermic</a:t>
            </a:r>
          </a:p>
        </p:txBody>
      </p:sp>
    </p:spTree>
    <p:extLst>
      <p:ext uri="{BB962C8B-B14F-4D97-AF65-F5344CB8AC3E}">
        <p14:creationId xmlns:p14="http://schemas.microsoft.com/office/powerpoint/2010/main" val="71483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07504" y="188640"/>
            <a:ext cx="9036496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Draw reaction profile and define the type of reaction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488832" cy="460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461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5661"/>
            <a:ext cx="8532440" cy="657041"/>
          </a:xfrm>
        </p:spPr>
        <p:txBody>
          <a:bodyPr>
            <a:noAutofit/>
          </a:bodyPr>
          <a:lstStyle/>
          <a:p>
            <a:pPr marL="342900" marR="0" lvl="1" algn="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schemeClr val="accent6"/>
                </a:solidFill>
              </a:rPr>
              <a:t>Atomic model - PART 1</a:t>
            </a:r>
            <a:endParaRPr lang="en-GB" sz="2400" b="1" dirty="0">
              <a:solidFill>
                <a:schemeClr val="accent6"/>
              </a:solidFill>
            </a:endParaRPr>
          </a:p>
        </p:txBody>
      </p:sp>
      <p:sp>
        <p:nvSpPr>
          <p:cNvPr id="4" name="AutoShape 2" descr="Image result for plum pudding model">
            <a:extLst>
              <a:ext uri="{FF2B5EF4-FFF2-40B4-BE49-F238E27FC236}">
                <a16:creationId xmlns:a16="http://schemas.microsoft.com/office/drawing/2014/main" id="{1F46EA24-D964-41A0-8AA7-65153FC742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Image result for rutherford atomic model">
            <a:extLst>
              <a:ext uri="{FF2B5EF4-FFF2-40B4-BE49-F238E27FC236}">
                <a16:creationId xmlns:a16="http://schemas.microsoft.com/office/drawing/2014/main" id="{3D0290F6-848B-4CDF-AD5A-CBB9FE0901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Image result for james chadwick model">
            <a:extLst>
              <a:ext uri="{FF2B5EF4-FFF2-40B4-BE49-F238E27FC236}">
                <a16:creationId xmlns:a16="http://schemas.microsoft.com/office/drawing/2014/main" id="{7790C294-F4E1-494B-B8D0-1EEDFFE4EB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35950435"/>
              </p:ext>
            </p:extLst>
          </p:nvPr>
        </p:nvGraphicFramePr>
        <p:xfrm>
          <a:off x="171417" y="756591"/>
          <a:ext cx="8784976" cy="3232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163078597"/>
              </p:ext>
            </p:extLst>
          </p:nvPr>
        </p:nvGraphicFramePr>
        <p:xfrm>
          <a:off x="155877" y="3835962"/>
          <a:ext cx="8784976" cy="2977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Rectangle 2"/>
          <p:cNvSpPr/>
          <p:nvPr/>
        </p:nvSpPr>
        <p:spPr>
          <a:xfrm>
            <a:off x="1331640" y="836712"/>
            <a:ext cx="1224136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331640" y="1628800"/>
            <a:ext cx="1224136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331640" y="3733800"/>
            <a:ext cx="1224136" cy="4404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267744" y="5157192"/>
            <a:ext cx="1224136" cy="2880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331640" y="5805264"/>
            <a:ext cx="1728192" cy="2880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25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" y="188640"/>
            <a:ext cx="9138386" cy="6427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986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556792"/>
            <a:ext cx="57423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Carbon dioxide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 err="1">
                <a:solidFill>
                  <a:prstClr val="black"/>
                </a:solidFill>
              </a:rPr>
              <a:t>Sulphur</a:t>
            </a:r>
            <a:r>
              <a:rPr lang="en-US" sz="2800" dirty="0">
                <a:solidFill>
                  <a:prstClr val="black"/>
                </a:solidFill>
              </a:rPr>
              <a:t> dioxide SO</a:t>
            </a:r>
            <a:r>
              <a:rPr lang="en-US" sz="2800" baseline="-25000" dirty="0">
                <a:solidFill>
                  <a:prstClr val="black"/>
                </a:solidFill>
              </a:rPr>
              <a:t>2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Calcium carbonate CaCO</a:t>
            </a:r>
            <a:r>
              <a:rPr lang="en-US" sz="2800" baseline="-25000" dirty="0">
                <a:solidFill>
                  <a:prstClr val="black"/>
                </a:solidFill>
              </a:rPr>
              <a:t>3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Sodium hydroxide </a:t>
            </a:r>
            <a:r>
              <a:rPr lang="en-US" sz="2800" dirty="0" err="1">
                <a:solidFill>
                  <a:prstClr val="black"/>
                </a:solidFill>
              </a:rPr>
              <a:t>NaOH</a:t>
            </a:r>
            <a:endParaRPr lang="en-US" sz="2800" dirty="0">
              <a:solidFill>
                <a:prstClr val="black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dirty="0" err="1">
                <a:solidFill>
                  <a:prstClr val="black"/>
                </a:solidFill>
              </a:rPr>
              <a:t>Sulphuric</a:t>
            </a:r>
            <a:r>
              <a:rPr lang="en-US" sz="2800" dirty="0">
                <a:solidFill>
                  <a:prstClr val="black"/>
                </a:solidFill>
              </a:rPr>
              <a:t> acid H</a:t>
            </a:r>
            <a:r>
              <a:rPr lang="en-US" sz="2800" baseline="-25000" dirty="0">
                <a:solidFill>
                  <a:prstClr val="black"/>
                </a:solidFill>
              </a:rPr>
              <a:t>2</a:t>
            </a:r>
            <a:r>
              <a:rPr lang="en-US" sz="2800" dirty="0">
                <a:solidFill>
                  <a:prstClr val="black"/>
                </a:solidFill>
              </a:rPr>
              <a:t>SO</a:t>
            </a:r>
            <a:r>
              <a:rPr lang="en-US" sz="2800" baseline="-25000" dirty="0">
                <a:solidFill>
                  <a:prstClr val="black"/>
                </a:solidFill>
              </a:rPr>
              <a:t>4</a:t>
            </a:r>
            <a:endParaRPr lang="en-US" sz="2800" dirty="0">
              <a:solidFill>
                <a:prstClr val="black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Hydrochloric acid </a:t>
            </a:r>
            <a:r>
              <a:rPr lang="en-US" sz="2800" dirty="0" err="1">
                <a:solidFill>
                  <a:prstClr val="black"/>
                </a:solidFill>
              </a:rPr>
              <a:t>HCl</a:t>
            </a:r>
            <a:endParaRPr lang="en-US" sz="2800" dirty="0">
              <a:solidFill>
                <a:prstClr val="black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Copper </a:t>
            </a:r>
            <a:r>
              <a:rPr lang="en-US" sz="2800" dirty="0" err="1">
                <a:solidFill>
                  <a:prstClr val="black"/>
                </a:solidFill>
              </a:rPr>
              <a:t>sulphate</a:t>
            </a:r>
            <a:r>
              <a:rPr lang="en-US" sz="2800" dirty="0">
                <a:solidFill>
                  <a:prstClr val="black"/>
                </a:solidFill>
              </a:rPr>
              <a:t> CuSO</a:t>
            </a:r>
            <a:r>
              <a:rPr lang="en-US" sz="2800" baseline="-25000" dirty="0">
                <a:solidFill>
                  <a:prstClr val="black"/>
                </a:solidFill>
              </a:rPr>
              <a:t>4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Magnesium chloride MgCl</a:t>
            </a:r>
            <a:r>
              <a:rPr lang="en-US" sz="2800" baseline="-25000" dirty="0">
                <a:solidFill>
                  <a:prstClr val="black"/>
                </a:solidFill>
              </a:rPr>
              <a:t>2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Sodium carbonate Na</a:t>
            </a:r>
            <a:r>
              <a:rPr lang="en-US" sz="2800" baseline="-25000" dirty="0">
                <a:solidFill>
                  <a:prstClr val="black"/>
                </a:solidFill>
              </a:rPr>
              <a:t>2</a:t>
            </a:r>
            <a:r>
              <a:rPr lang="en-US" sz="2800" dirty="0">
                <a:solidFill>
                  <a:prstClr val="black"/>
                </a:solidFill>
              </a:rPr>
              <a:t>CO</a:t>
            </a:r>
            <a:r>
              <a:rPr lang="en-US" sz="2800" baseline="-25000" dirty="0">
                <a:solidFill>
                  <a:prstClr val="black"/>
                </a:solidFill>
              </a:rPr>
              <a:t>3</a:t>
            </a:r>
          </a:p>
          <a:p>
            <a:endParaRPr lang="en-US" sz="2800" dirty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7" y="260648"/>
            <a:ext cx="4469493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4000" dirty="0">
                <a:solidFill>
                  <a:prstClr val="black"/>
                </a:solidFill>
              </a:rPr>
              <a:t>Find the M</a:t>
            </a:r>
            <a:r>
              <a:rPr lang="en-GB" sz="4000" baseline="-25000" dirty="0">
                <a:solidFill>
                  <a:prstClr val="black"/>
                </a:solidFill>
              </a:rPr>
              <a:t>r </a:t>
            </a:r>
            <a:r>
              <a:rPr lang="en-GB" sz="4000" dirty="0">
                <a:solidFill>
                  <a:prstClr val="black"/>
                </a:solidFill>
              </a:rPr>
              <a:t>of these:</a:t>
            </a:r>
          </a:p>
        </p:txBody>
      </p:sp>
      <p:pic>
        <p:nvPicPr>
          <p:cNvPr id="6" name="Picture 5" descr="at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1783" y="46990"/>
            <a:ext cx="1024731" cy="921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4715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72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/>
              <a:t>Remember these equations (TRILOGY)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5539" y="1052742"/>
            <a:ext cx="4905671" cy="2804809"/>
            <a:chOff x="0" y="0"/>
            <a:chExt cx="5686425" cy="3632505"/>
          </a:xfrm>
        </p:grpSpPr>
        <p:pic>
          <p:nvPicPr>
            <p:cNvPr id="5" name="Picture 4" descr="Image result for moles calculation triangl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400425" cy="1666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3400425" y="95251"/>
              <a:ext cx="2286000" cy="18784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 b="1" u="sng" dirty="0">
                  <a:effectLst/>
                  <a:latin typeface="Comic Sans MS"/>
                  <a:ea typeface="Calibri"/>
                  <a:cs typeface="Times New Roman"/>
                </a:rPr>
                <a:t>Units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 dirty="0">
                  <a:effectLst/>
                  <a:latin typeface="Comic Sans MS"/>
                  <a:ea typeface="Calibri"/>
                  <a:cs typeface="Times New Roman"/>
                </a:rPr>
                <a:t>Mass = g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 dirty="0">
                  <a:effectLst/>
                  <a:latin typeface="Comic Sans MS"/>
                  <a:ea typeface="Calibri"/>
                  <a:cs typeface="Times New Roman"/>
                </a:rPr>
                <a:t>Moles = </a:t>
              </a:r>
              <a:r>
                <a:rPr lang="en-GB" sz="1100" dirty="0" err="1">
                  <a:effectLst/>
                  <a:latin typeface="Comic Sans MS"/>
                  <a:ea typeface="Calibri"/>
                  <a:cs typeface="Times New Roman"/>
                </a:rPr>
                <a:t>mol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 dirty="0">
                  <a:effectLst/>
                  <a:latin typeface="Comic Sans MS"/>
                  <a:ea typeface="Calibri"/>
                  <a:cs typeface="Times New Roman"/>
                </a:rPr>
                <a:t>Relative formula mass = g </a:t>
              </a:r>
              <a:r>
                <a:rPr lang="en-GB" sz="1100" dirty="0" err="1">
                  <a:effectLst/>
                  <a:latin typeface="Comic Sans MS"/>
                  <a:ea typeface="Calibri"/>
                  <a:cs typeface="Times New Roman"/>
                </a:rPr>
                <a:t>mol</a:t>
              </a:r>
              <a:r>
                <a:rPr lang="en-GB" sz="1100" dirty="0">
                  <a:effectLst/>
                  <a:latin typeface="Comic Sans MS"/>
                  <a:ea typeface="Calibri"/>
                  <a:cs typeface="Times New Roman"/>
                </a:rPr>
                <a:t> </a:t>
              </a:r>
              <a:r>
                <a:rPr lang="en-GB" sz="1100" baseline="30000" dirty="0">
                  <a:effectLst/>
                  <a:latin typeface="Comic Sans MS"/>
                  <a:ea typeface="Calibri"/>
                  <a:cs typeface="Times New Roman"/>
                </a:rPr>
                <a:t>-1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66675" y="1943100"/>
              <a:ext cx="5610225" cy="16894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800" dirty="0">
                  <a:solidFill>
                    <a:srgbClr val="FF0000"/>
                  </a:solidFill>
                  <a:effectLst/>
                  <a:latin typeface="Comic Sans MS"/>
                  <a:ea typeface="Calibri"/>
                  <a:cs typeface="Times New Roman"/>
                </a:rPr>
                <a:t>Moles = Mass ÷ Relative formula mass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800" dirty="0">
                  <a:effectLst/>
                  <a:latin typeface="Comic Sans MS"/>
                  <a:ea typeface="Calibri"/>
                  <a:cs typeface="Times New Roman"/>
                </a:rPr>
                <a:t>Mass = Moles x Relative formula mass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800" dirty="0">
                  <a:effectLst/>
                  <a:latin typeface="Comic Sans MS"/>
                  <a:ea typeface="Calibri"/>
                  <a:cs typeface="Times New Roman"/>
                </a:rPr>
                <a:t>Relative formula mass = Mass ÷ Moles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067944" y="3943928"/>
            <a:ext cx="314325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>
                <a:effectLst/>
                <a:latin typeface="Comic Sans MS"/>
                <a:ea typeface="Calibri"/>
                <a:cs typeface="Times New Roman"/>
              </a:rPr>
              <a:t>1dm</a:t>
            </a:r>
            <a:r>
              <a:rPr lang="en-GB" sz="2400" baseline="30000">
                <a:effectLst/>
                <a:latin typeface="Comic Sans MS"/>
                <a:ea typeface="Calibri"/>
                <a:cs typeface="Times New Roman"/>
              </a:rPr>
              <a:t>3</a:t>
            </a:r>
            <a:r>
              <a:rPr lang="en-GB" sz="2400">
                <a:effectLst/>
                <a:latin typeface="Comic Sans MS"/>
                <a:ea typeface="Calibri"/>
                <a:cs typeface="Times New Roman"/>
              </a:rPr>
              <a:t> </a:t>
            </a:r>
            <a:r>
              <a:rPr lang="en-GB" sz="2400" dirty="0">
                <a:effectLst/>
                <a:latin typeface="Comic Sans MS"/>
                <a:ea typeface="Calibri"/>
                <a:cs typeface="Times New Roman"/>
              </a:rPr>
              <a:t>= 1000cm</a:t>
            </a:r>
            <a:r>
              <a:rPr lang="en-GB" sz="2400" baseline="30000" dirty="0">
                <a:effectLst/>
                <a:latin typeface="Comic Sans MS"/>
                <a:ea typeface="Calibri"/>
                <a:cs typeface="Times New Roman"/>
              </a:rPr>
              <a:t>3</a:t>
            </a:r>
            <a:endParaRPr lang="en-GB" sz="1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94" y="4509120"/>
            <a:ext cx="340424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xplosion 2 9"/>
          <p:cNvSpPr/>
          <p:nvPr/>
        </p:nvSpPr>
        <p:spPr>
          <a:xfrm>
            <a:off x="248617" y="3803281"/>
            <a:ext cx="2780928" cy="1638711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Make sure you always convert cm</a:t>
            </a:r>
            <a:r>
              <a:rPr lang="en-GB" sz="1400" b="1" baseline="30000" dirty="0"/>
              <a:t>3</a:t>
            </a:r>
            <a:r>
              <a:rPr lang="en-GB" sz="1400" b="1" dirty="0"/>
              <a:t> into dm</a:t>
            </a:r>
            <a:r>
              <a:rPr lang="en-GB" sz="1400" b="1" baseline="30000" dirty="0"/>
              <a:t>3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7135858" y="2996952"/>
            <a:ext cx="2029250" cy="1175576"/>
          </a:xfrm>
          <a:prstGeom prst="cloudCallout">
            <a:avLst>
              <a:gd name="adj1" fmla="val -30281"/>
              <a:gd name="adj2" fmla="val 6603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You will need to calculate number of moles first</a:t>
            </a:r>
          </a:p>
        </p:txBody>
      </p:sp>
    </p:spTree>
    <p:extLst>
      <p:ext uri="{BB962C8B-B14F-4D97-AF65-F5344CB8AC3E}">
        <p14:creationId xmlns:p14="http://schemas.microsoft.com/office/powerpoint/2010/main" val="1953958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626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/>
              <a:t>Remember these equations (SEPARATES)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556792"/>
            <a:ext cx="3209925" cy="1991360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9" t="42900" r="30936"/>
          <a:stretch/>
        </p:blipFill>
        <p:spPr bwMode="auto">
          <a:xfrm>
            <a:off x="3887906" y="1633315"/>
            <a:ext cx="2247900" cy="1838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717038"/>
            <a:ext cx="3441065" cy="2581275"/>
          </a:xfrm>
          <a:prstGeom prst="rect">
            <a:avLst/>
          </a:prstGeom>
          <a:noFill/>
        </p:spPr>
      </p:pic>
      <p:pic>
        <p:nvPicPr>
          <p:cNvPr id="7" name="Picture 6" descr="Image result for atom economy calculatio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384" y="4797158"/>
            <a:ext cx="4275993" cy="16966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7" descr="Image result for concentration moles triangl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449" y="3109272"/>
            <a:ext cx="2844800" cy="16478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992556" y="3704579"/>
            <a:ext cx="314325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effectLst/>
                <a:latin typeface="Comic Sans MS"/>
                <a:ea typeface="Calibri"/>
                <a:cs typeface="Times New Roman"/>
              </a:rPr>
              <a:t>1dm</a:t>
            </a:r>
            <a:r>
              <a:rPr lang="en-GB" sz="2000" baseline="30000" dirty="0">
                <a:effectLst/>
                <a:latin typeface="Comic Sans MS"/>
                <a:ea typeface="Calibri"/>
                <a:cs typeface="Times New Roman"/>
              </a:rPr>
              <a:t>3</a:t>
            </a:r>
            <a:r>
              <a:rPr lang="en-GB" sz="2000" dirty="0">
                <a:effectLst/>
                <a:latin typeface="Comic Sans MS"/>
                <a:ea typeface="Calibri"/>
                <a:cs typeface="Times New Roman"/>
              </a:rPr>
              <a:t> = 1000cm</a:t>
            </a:r>
            <a:r>
              <a:rPr lang="en-GB" sz="2000" baseline="30000" dirty="0">
                <a:effectLst/>
                <a:latin typeface="Comic Sans MS"/>
                <a:ea typeface="Calibri"/>
                <a:cs typeface="Times New Roman"/>
              </a:rPr>
              <a:t>3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338" y="1356737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Gas volumes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947" y="2909211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Concentration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458" y="1091425"/>
            <a:ext cx="2845792" cy="186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15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4653136"/>
            <a:ext cx="8496944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Work out the concentration (in g/dm</a:t>
            </a:r>
            <a:r>
              <a:rPr lang="en-GB" sz="2400" baseline="30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3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) of these solutions: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68g of </a:t>
            </a:r>
            <a:r>
              <a:rPr lang="en-GB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NaCl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dissolved in 4dm</a:t>
            </a:r>
            <a:r>
              <a:rPr lang="en-GB" sz="2400" baseline="30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3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water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120g of CuSO</a:t>
            </a:r>
            <a:r>
              <a:rPr lang="en-GB" sz="2400" baseline="-25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4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dissolved in 6dm</a:t>
            </a:r>
            <a:r>
              <a:rPr lang="en-GB" sz="2400" baseline="30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3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water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4g of </a:t>
            </a:r>
            <a:r>
              <a:rPr lang="en-GB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KBr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dissolved in 0.5dm</a:t>
            </a:r>
            <a:r>
              <a:rPr lang="en-GB" sz="2400" baseline="30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3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water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18g of </a:t>
            </a:r>
            <a:r>
              <a:rPr lang="en-GB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LiF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dissolved in 250cm</a:t>
            </a:r>
            <a:r>
              <a:rPr lang="en-GB" sz="2400" baseline="30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3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water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7407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430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CA7A05-0EDF-457C-AA00-1121673B6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8" y="622703"/>
            <a:ext cx="1224136" cy="5852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5" y="11663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</a:rPr>
              <a:t>Explain how to make a salt from an insoluble base in these steps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60724D-6619-4ADA-8CFD-02507C240345}"/>
              </a:ext>
            </a:extLst>
          </p:cNvPr>
          <p:cNvSpPr/>
          <p:nvPr/>
        </p:nvSpPr>
        <p:spPr>
          <a:xfrm>
            <a:off x="2915816" y="4429220"/>
            <a:ext cx="551116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7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7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2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tx2">
                <a:lumMod val="75000"/>
              </a:schemeClr>
            </a:solidFill>
            <a:latin typeface="Comic Sans MS" pitchFamily="66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F0E80F59BB104798E222572B3D5FDE" ma:contentTypeVersion="12" ma:contentTypeDescription="Create a new document." ma:contentTypeScope="" ma:versionID="6d3ace640bf360eaecbf916c3d376203">
  <xsd:schema xmlns:xsd="http://www.w3.org/2001/XMLSchema" xmlns:xs="http://www.w3.org/2001/XMLSchema" xmlns:p="http://schemas.microsoft.com/office/2006/metadata/properties" xmlns:ns2="3cde8ce8-497b-4d58-ad3b-77e996642cc8" xmlns:ns3="1c2ace7b-0193-49d6-b28f-a6c5f1daf0a8" targetNamespace="http://schemas.microsoft.com/office/2006/metadata/properties" ma:root="true" ma:fieldsID="68de4921ee568875b070f02223174350" ns2:_="" ns3:_="">
    <xsd:import namespace="3cde8ce8-497b-4d58-ad3b-77e996642cc8"/>
    <xsd:import namespace="1c2ace7b-0193-49d6-b28f-a6c5f1daf0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de8ce8-497b-4d58-ad3b-77e996642cc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ace7b-0193-49d6-b28f-a6c5f1daf0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BEFD84-2F36-4941-9D99-8115F173E4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de8ce8-497b-4d58-ad3b-77e996642cc8"/>
    <ds:schemaRef ds:uri="1c2ace7b-0193-49d6-b28f-a6c5f1daf0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CFBFDE-CEA8-4909-8CEE-65469C04CF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24CD8A-7A8F-4224-B778-CFADBB4E6FFD}">
  <ds:schemaRefs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3cde8ce8-497b-4d58-ad3b-77e996642cc8"/>
    <ds:schemaRef ds:uri="http://schemas.microsoft.com/office/2006/documentManagement/types"/>
    <ds:schemaRef ds:uri="http://schemas.microsoft.com/office/infopath/2007/PartnerControls"/>
    <ds:schemaRef ds:uri="1c2ace7b-0193-49d6-b28f-a6c5f1daf0a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1195</Words>
  <Application>Microsoft Office PowerPoint</Application>
  <PresentationFormat>On-screen Show (4:3)</PresentationFormat>
  <Paragraphs>226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Comic Sans MS</vt:lpstr>
      <vt:lpstr>Office Theme</vt:lpstr>
      <vt:lpstr>1_Office Theme</vt:lpstr>
      <vt:lpstr>2_Office Theme</vt:lpstr>
      <vt:lpstr>Chemistry Paper 1</vt:lpstr>
      <vt:lpstr>Electronic structure</vt:lpstr>
      <vt:lpstr>Atomic model - PART 1</vt:lpstr>
      <vt:lpstr>PowerPoint Presentation</vt:lpstr>
      <vt:lpstr>PowerPoint Presentation</vt:lpstr>
      <vt:lpstr>Remember these equations (TRILOGY)</vt:lpstr>
      <vt:lpstr>Remember these equations (SEPARATES)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Electronic structure</vt:lpstr>
      <vt:lpstr>Atomic model - PART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Marches School &amp; Technology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Paper 1</dc:title>
  <dc:creator>Lauren Mates</dc:creator>
  <cp:lastModifiedBy>Morgan4, Julie</cp:lastModifiedBy>
  <cp:revision>18</cp:revision>
  <cp:lastPrinted>2018-05-11T11:16:13Z</cp:lastPrinted>
  <dcterms:created xsi:type="dcterms:W3CDTF">2018-05-11T07:10:06Z</dcterms:created>
  <dcterms:modified xsi:type="dcterms:W3CDTF">2020-10-18T10:42:25Z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0x0101005BF0E80F59BB104798E222572B3D5FDE</vt:lpwstr>
  </property>
</Properties>
</file>