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wmf" ContentType="image/x-wmf"/>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76" r:id="rId3"/>
    <p:sldId id="277" r:id="rId4"/>
    <p:sldId id="345" r:id="rId5"/>
    <p:sldId id="346" r:id="rId6"/>
    <p:sldId id="347" r:id="rId7"/>
    <p:sldId id="348" r:id="rId8"/>
    <p:sldId id="281" r:id="rId9"/>
    <p:sldId id="349" r:id="rId10"/>
    <p:sldId id="351" r:id="rId11"/>
    <p:sldId id="352" r:id="rId12"/>
    <p:sldId id="279" r:id="rId13"/>
    <p:sldId id="353" r:id="rId14"/>
    <p:sldId id="282" r:id="rId15"/>
    <p:sldId id="283" r:id="rId16"/>
    <p:sldId id="354" r:id="rId17"/>
    <p:sldId id="355" r:id="rId18"/>
    <p:sldId id="356" r:id="rId19"/>
    <p:sldId id="357" r:id="rId20"/>
    <p:sldId id="285" r:id="rId21"/>
    <p:sldId id="358" r:id="rId22"/>
    <p:sldId id="359" r:id="rId23"/>
    <p:sldId id="360" r:id="rId24"/>
    <p:sldId id="361" r:id="rId25"/>
    <p:sldId id="362" r:id="rId26"/>
    <p:sldId id="363" r:id="rId27"/>
    <p:sldId id="366" r:id="rId28"/>
    <p:sldId id="288" r:id="rId29"/>
    <p:sldId id="364" r:id="rId30"/>
    <p:sldId id="365" r:id="rId31"/>
    <p:sldId id="367" r:id="rId32"/>
    <p:sldId id="2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181"/>
    <a:srgbClr val="F48070"/>
    <a:srgbClr val="9E299C"/>
    <a:srgbClr val="8536AA"/>
    <a:srgbClr val="B42E9D"/>
    <a:srgbClr val="8D32A5"/>
    <a:srgbClr val="C81484"/>
    <a:srgbClr val="F9BCD9"/>
    <a:srgbClr val="D85AA2"/>
    <a:srgbClr val="B91B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4660"/>
  </p:normalViewPr>
  <p:slideViewPr>
    <p:cSldViewPr snapToGrid="0">
      <p:cViewPr varScale="1">
        <p:scale>
          <a:sx n="67" d="100"/>
          <a:sy n="67" d="100"/>
        </p:scale>
        <p:origin x="5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Geomanist" panose="02000503000000020004" pitchFamily="50" charset="0"/>
                <a:ea typeface="+mn-ea"/>
                <a:cs typeface="+mn-cs"/>
              </a:defRPr>
            </a:pPr>
            <a:r>
              <a:rPr lang="en-GB"/>
              <a:t>Average Predicted versus Achieved Attainment 8 by Category of GCSEPod User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eomanist" panose="02000503000000020004" pitchFamily="50" charset="0"/>
              <a:ea typeface="+mn-ea"/>
              <a:cs typeface="+mn-cs"/>
            </a:defRPr>
          </a:pPr>
          <a:endParaRPr lang="en-US"/>
        </a:p>
      </c:txPr>
    </c:title>
    <c:autoTitleDeleted val="0"/>
    <c:plotArea>
      <c:layout/>
      <c:barChart>
        <c:barDir val="col"/>
        <c:grouping val="clustered"/>
        <c:varyColors val="0"/>
        <c:ser>
          <c:idx val="0"/>
          <c:order val="0"/>
          <c:tx>
            <c:v>Academic Year</c:v>
          </c:tx>
          <c:spPr>
            <a:solidFill>
              <a:srgbClr val="6CAEDF"/>
            </a:solidFill>
            <a:ln>
              <a:noFill/>
            </a:ln>
            <a:effectLst/>
          </c:spPr>
          <c:invertIfNegative val="0"/>
          <c:cat>
            <c:strRef>
              <c:f>[1]Graphs!$C$3:$C$6</c:f>
              <c:strCache>
                <c:ptCount val="4"/>
                <c:pt idx="0">
                  <c:v>High Users</c:v>
                </c:pt>
                <c:pt idx="1">
                  <c:v>Medium Users</c:v>
                </c:pt>
                <c:pt idx="2">
                  <c:v>Low Users</c:v>
                </c:pt>
                <c:pt idx="3">
                  <c:v>Non-Users</c:v>
                </c:pt>
              </c:strCache>
            </c:strRef>
          </c:cat>
          <c:val>
            <c:numRef>
              <c:f>[1]Graphs!$F$3:$F$6</c:f>
              <c:numCache>
                <c:formatCode>General</c:formatCode>
                <c:ptCount val="4"/>
                <c:pt idx="0">
                  <c:v>3.1133842794759867</c:v>
                </c:pt>
                <c:pt idx="1">
                  <c:v>2.9784950495049549</c:v>
                </c:pt>
                <c:pt idx="2">
                  <c:v>1.2883815028901762</c:v>
                </c:pt>
                <c:pt idx="3">
                  <c:v>-0.23524528301887082</c:v>
                </c:pt>
              </c:numCache>
            </c:numRef>
          </c:val>
          <c:extLst>
            <c:ext xmlns:c16="http://schemas.microsoft.com/office/drawing/2014/chart" uri="{C3380CC4-5D6E-409C-BE32-E72D297353CC}">
              <c16:uniqueId val="{00000000-150E-4698-A03A-05068C4B8191}"/>
            </c:ext>
          </c:extLst>
        </c:ser>
        <c:ser>
          <c:idx val="1"/>
          <c:order val="1"/>
          <c:tx>
            <c:v>Exam Period</c:v>
          </c:tx>
          <c:spPr>
            <a:solidFill>
              <a:srgbClr val="D85AA2"/>
            </a:solidFill>
            <a:ln>
              <a:noFill/>
            </a:ln>
            <a:effectLst/>
          </c:spPr>
          <c:invertIfNegative val="0"/>
          <c:val>
            <c:numRef>
              <c:f>[1]Graphs!$F$12:$F$15</c:f>
              <c:numCache>
                <c:formatCode>General</c:formatCode>
                <c:ptCount val="4"/>
                <c:pt idx="0">
                  <c:v>1.9157588936410577</c:v>
                </c:pt>
                <c:pt idx="1">
                  <c:v>1.3383223783929883</c:v>
                </c:pt>
                <c:pt idx="2">
                  <c:v>0.17228262390984003</c:v>
                </c:pt>
                <c:pt idx="3">
                  <c:v>3.9971290993940506E-2</c:v>
                </c:pt>
              </c:numCache>
              <c:extLst xmlns:c15="http://schemas.microsoft.com/office/drawing/2012/chart"/>
            </c:numRef>
          </c:val>
          <c:extLst xmlns:c15="http://schemas.microsoft.com/office/drawing/2012/chart">
            <c:ext xmlns:c16="http://schemas.microsoft.com/office/drawing/2014/chart" uri="{C3380CC4-5D6E-409C-BE32-E72D297353CC}">
              <c16:uniqueId val="{00000001-150E-4698-A03A-05068C4B8191}"/>
            </c:ext>
          </c:extLst>
        </c:ser>
        <c:dLbls>
          <c:showLegendKey val="0"/>
          <c:showVal val="0"/>
          <c:showCatName val="0"/>
          <c:showSerName val="0"/>
          <c:showPercent val="0"/>
          <c:showBubbleSize val="0"/>
        </c:dLbls>
        <c:gapWidth val="219"/>
        <c:overlap val="-27"/>
        <c:axId val="1116240160"/>
        <c:axId val="1116243112"/>
        <c:extLst/>
      </c:barChart>
      <c:catAx>
        <c:axId val="1116240160"/>
        <c:scaling>
          <c:orientation val="maxMin"/>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Geomanist" panose="02000503000000020004" pitchFamily="50" charset="0"/>
                    <a:ea typeface="+mn-ea"/>
                    <a:cs typeface="+mn-cs"/>
                  </a:defRPr>
                </a:pPr>
                <a:r>
                  <a:rPr lang="en-GB"/>
                  <a:t>GCSEPod Usage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Geomanist" panose="02000503000000020004" pitchFamily="50" charset="0"/>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eomanist" panose="02000503000000020004" pitchFamily="50" charset="0"/>
                <a:ea typeface="+mn-ea"/>
                <a:cs typeface="+mn-cs"/>
              </a:defRPr>
            </a:pPr>
            <a:endParaRPr lang="en-US"/>
          </a:p>
        </c:txPr>
        <c:crossAx val="1116243112"/>
        <c:crosses val="autoZero"/>
        <c:auto val="1"/>
        <c:lblAlgn val="ctr"/>
        <c:lblOffset val="100"/>
        <c:noMultiLvlLbl val="0"/>
      </c:catAx>
      <c:valAx>
        <c:axId val="1116243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Geomanist" panose="02000503000000020004" pitchFamily="50" charset="0"/>
                    <a:ea typeface="+mn-ea"/>
                    <a:cs typeface="+mn-cs"/>
                  </a:defRPr>
                </a:pPr>
                <a:r>
                  <a:rPr lang="en-GB"/>
                  <a:t>Difference Between Predicted and Acheived Grades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Geomanist" panose="02000503000000020004" pitchFamily="50"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eomanist" panose="02000503000000020004" pitchFamily="50" charset="0"/>
                <a:ea typeface="+mn-ea"/>
                <a:cs typeface="+mn-cs"/>
              </a:defRPr>
            </a:pPr>
            <a:endParaRPr lang="en-US"/>
          </a:p>
        </c:txPr>
        <c:crossAx val="1116240160"/>
        <c:crosses val="max"/>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Geomanist" panose="02000503000000020004" pitchFamily="50" charset="0"/>
              <a:ea typeface="+mn-ea"/>
              <a:cs typeface="+mn-cs"/>
            </a:defRPr>
          </a:pPr>
          <a:endParaRPr lang="en-US"/>
        </a:p>
      </c:txPr>
    </c:legend>
    <c:plotVisOnly val="1"/>
    <c:dispBlanksAs val="gap"/>
    <c:showDLblsOverMax val="0"/>
  </c:chart>
  <c:spPr>
    <a:noFill/>
    <a:ln>
      <a:noFill/>
    </a:ln>
    <a:effectLst/>
  </c:spPr>
  <c:txPr>
    <a:bodyPr/>
    <a:lstStyle/>
    <a:p>
      <a:pPr>
        <a:defRPr>
          <a:latin typeface="Geomanist" panose="02000503000000020004" pitchFamily="50"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80EFB-F27E-4E15-91DF-E394C7FF5A91}" type="datetimeFigureOut">
              <a:rPr lang="en-GB" smtClean="0"/>
              <a:t>17/10/2020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1C16C-920C-4457-AC2C-8D8B72A2A923}" type="slidenum">
              <a:rPr lang="en-GB" smtClean="0"/>
              <a:t>‹#›</a:t>
            </a:fld>
            <a:endParaRPr lang="en-GB"/>
          </a:p>
        </p:txBody>
      </p:sp>
    </p:spTree>
    <p:extLst>
      <p:ext uri="{BB962C8B-B14F-4D97-AF65-F5344CB8AC3E}">
        <p14:creationId xmlns:p14="http://schemas.microsoft.com/office/powerpoint/2010/main" val="829599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CD9C-E6F1-4578-B006-F27729CE9D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AE3057-43C7-478F-931C-238726F16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9DB82C-5D0B-4E21-AA0C-5FA5B975B03E}"/>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5" name="Footer Placeholder 4">
            <a:extLst>
              <a:ext uri="{FF2B5EF4-FFF2-40B4-BE49-F238E27FC236}">
                <a16:creationId xmlns:a16="http://schemas.microsoft.com/office/drawing/2014/main" id="{5F5F1C57-200C-4BD0-88BE-FAC0E441C9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586847-2278-4165-B99B-B986333388C9}"/>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369408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7630-45B1-46EE-B3C9-915F3A2ED04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C59B0E-E4C8-4268-A005-45328B1C8B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07714C-8D15-489D-BBCA-56DBC55DF657}"/>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5" name="Footer Placeholder 4">
            <a:extLst>
              <a:ext uri="{FF2B5EF4-FFF2-40B4-BE49-F238E27FC236}">
                <a16:creationId xmlns:a16="http://schemas.microsoft.com/office/drawing/2014/main" id="{0E393684-851C-422C-8DFA-4FB90284B3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8E4290-C219-4346-B2BC-B44BEF7DA50E}"/>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1675465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5AAE99-3423-4C99-B19E-A28F487FC9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DDF385-9795-4170-9170-544F90D43F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745AFF-ED0E-43EE-A4CD-568EB223FAFC}"/>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5" name="Footer Placeholder 4">
            <a:extLst>
              <a:ext uri="{FF2B5EF4-FFF2-40B4-BE49-F238E27FC236}">
                <a16:creationId xmlns:a16="http://schemas.microsoft.com/office/drawing/2014/main" id="{62A42E07-37E3-4553-A8B1-69761A91C5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16FD13-DC6D-4938-A961-5DA9E7448155}"/>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44370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3D5-2DCA-4DCA-A6E3-DDA138AA44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EF0A01-2724-42A1-B2F5-97817C44F8E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E0ADB7-9E0C-4BDB-9A2F-3CCC9B1B66FD}"/>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5" name="Footer Placeholder 4">
            <a:extLst>
              <a:ext uri="{FF2B5EF4-FFF2-40B4-BE49-F238E27FC236}">
                <a16:creationId xmlns:a16="http://schemas.microsoft.com/office/drawing/2014/main" id="{43D7400F-9DB9-4DB5-88FB-B6B93FCF74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99A0E6-BE0A-4A02-AEB7-388725FC19B0}"/>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48446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4C58-39FF-426B-8B19-6251852F6B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ED841AC-9490-4DA6-945E-D1F601212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035F7B-FCDB-406D-AC53-E493B4A9EA31}"/>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5" name="Footer Placeholder 4">
            <a:extLst>
              <a:ext uri="{FF2B5EF4-FFF2-40B4-BE49-F238E27FC236}">
                <a16:creationId xmlns:a16="http://schemas.microsoft.com/office/drawing/2014/main" id="{17AAA3AE-BD6B-4317-B70E-604494AD0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A2C538-18E1-42C3-A7A0-AF92076E36E4}"/>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106929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CB5A-5183-47F8-9121-89E4B665FD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D2079E-B6E8-4E60-8A30-2F05289060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A915D8-521A-48D1-BD5C-C15287D77C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65F981-CE74-41C4-AE52-FB92574BC51F}"/>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6" name="Footer Placeholder 5">
            <a:extLst>
              <a:ext uri="{FF2B5EF4-FFF2-40B4-BE49-F238E27FC236}">
                <a16:creationId xmlns:a16="http://schemas.microsoft.com/office/drawing/2014/main" id="{0F1719D7-1A4C-4F9A-9790-8372A2F73D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0779A9-061D-405B-B1F1-E5F6AF06D5D2}"/>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02161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7D53-A764-4209-8269-835E3E8929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A53F70-9BC2-4081-AD29-F54251DBAC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24FF32-F0CA-4238-8054-02DF99142F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835BFD-EAA0-4E13-86EF-DFBCFC6A1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423F7D0-1171-43F7-A409-7B3BBC57C4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6F5BB09-2F74-45C5-A0D2-CAAFECC0402E}"/>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8" name="Footer Placeholder 7">
            <a:extLst>
              <a:ext uri="{FF2B5EF4-FFF2-40B4-BE49-F238E27FC236}">
                <a16:creationId xmlns:a16="http://schemas.microsoft.com/office/drawing/2014/main" id="{13A5B7C7-A6DD-4E12-A4DB-E4FDBFC7A8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2368A0B-C1D4-4146-98C2-3519E94CAAFD}"/>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344647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D71BE-E460-44F0-9D62-51EE2A60EC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5FC53A-92E5-48FE-A62F-1383C99B95B1}"/>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4" name="Footer Placeholder 3">
            <a:extLst>
              <a:ext uri="{FF2B5EF4-FFF2-40B4-BE49-F238E27FC236}">
                <a16:creationId xmlns:a16="http://schemas.microsoft.com/office/drawing/2014/main" id="{2A35C965-DD3F-4601-8815-CA4E88C431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E73775D-1824-4A41-B0FE-8514F0845092}"/>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4120512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1AFE5-3089-4FA6-BBB0-1493A188E669}"/>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3" name="Footer Placeholder 2">
            <a:extLst>
              <a:ext uri="{FF2B5EF4-FFF2-40B4-BE49-F238E27FC236}">
                <a16:creationId xmlns:a16="http://schemas.microsoft.com/office/drawing/2014/main" id="{A6D55C7A-5763-4CFD-B4F2-5117CA5271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95051D-02BA-4487-BC13-2A80396B6BE3}"/>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2433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FA7A-50D3-4639-B4DE-B6AB3B8CC9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4F2A57-DD42-43E8-8972-8A1716909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61F9B2-561E-495F-8F6F-D7668780D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4DB1C8-4330-4A63-9608-556DC99D3ECF}"/>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6" name="Footer Placeholder 5">
            <a:extLst>
              <a:ext uri="{FF2B5EF4-FFF2-40B4-BE49-F238E27FC236}">
                <a16:creationId xmlns:a16="http://schemas.microsoft.com/office/drawing/2014/main" id="{5C44A66D-01C9-4468-B2ED-F00C31F796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24EC8E-9C98-449A-A759-959292867DE7}"/>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1711841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7C62-6489-4C00-AAD6-2702358BF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5884C8-B588-4823-A34C-DA57DD78B7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D38748B-4C82-479C-A9F7-62873A108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BE0357-6F81-49FF-B394-2D4B9ACF8285}"/>
              </a:ext>
            </a:extLst>
          </p:cNvPr>
          <p:cNvSpPr>
            <a:spLocks noGrp="1"/>
          </p:cNvSpPr>
          <p:nvPr>
            <p:ph type="dt" sz="half" idx="10"/>
          </p:nvPr>
        </p:nvSpPr>
        <p:spPr/>
        <p:txBody>
          <a:bodyPr/>
          <a:lstStyle/>
          <a:p>
            <a:fld id="{1A0C4105-4843-4C0F-B112-AF236166E674}" type="datetimeFigureOut">
              <a:rPr lang="en-GB" smtClean="0"/>
              <a:t>17/10/2020</a:t>
            </a:fld>
            <a:endParaRPr lang="en-GB"/>
          </a:p>
        </p:txBody>
      </p:sp>
      <p:sp>
        <p:nvSpPr>
          <p:cNvPr id="6" name="Footer Placeholder 5">
            <a:extLst>
              <a:ext uri="{FF2B5EF4-FFF2-40B4-BE49-F238E27FC236}">
                <a16:creationId xmlns:a16="http://schemas.microsoft.com/office/drawing/2014/main" id="{79C55657-C6AD-4396-9BF5-F8463F26B8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06A8E9-51BF-4254-9898-F6BA66DE3D77}"/>
              </a:ext>
            </a:extLst>
          </p:cNvPr>
          <p:cNvSpPr>
            <a:spLocks noGrp="1"/>
          </p:cNvSpPr>
          <p:nvPr>
            <p:ph type="sldNum" sz="quarter" idx="12"/>
          </p:nvPr>
        </p:nvSpPr>
        <p:spPr/>
        <p:txBody>
          <a:bodyPr/>
          <a:lstStyle/>
          <a:p>
            <a:fld id="{7FE0341D-C70A-4159-B596-6E5A97309FD9}" type="slidenum">
              <a:rPr lang="en-GB" smtClean="0"/>
              <a:t>‹#›</a:t>
            </a:fld>
            <a:endParaRPr lang="en-GB"/>
          </a:p>
        </p:txBody>
      </p:sp>
    </p:spTree>
    <p:extLst>
      <p:ext uri="{BB962C8B-B14F-4D97-AF65-F5344CB8AC3E}">
        <p14:creationId xmlns:p14="http://schemas.microsoft.com/office/powerpoint/2010/main" val="210594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B3ED13-D163-4751-9C23-6DFBC22CD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340607-22F4-4049-A678-D8FD4B45E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797EAE-DF5F-4A65-A984-3AB055929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C4105-4843-4C0F-B112-AF236166E674}" type="datetimeFigureOut">
              <a:rPr lang="en-GB" smtClean="0"/>
              <a:t>17/10/2020</a:t>
            </a:fld>
            <a:endParaRPr lang="en-GB"/>
          </a:p>
        </p:txBody>
      </p:sp>
      <p:sp>
        <p:nvSpPr>
          <p:cNvPr id="5" name="Footer Placeholder 4">
            <a:extLst>
              <a:ext uri="{FF2B5EF4-FFF2-40B4-BE49-F238E27FC236}">
                <a16:creationId xmlns:a16="http://schemas.microsoft.com/office/drawing/2014/main" id="{6BD85841-38AA-499C-9F3C-0ED8BA197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6EF429-9A34-4900-B3EA-C3C2965D2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0341D-C70A-4159-B596-6E5A97309FD9}" type="slidenum">
              <a:rPr lang="en-GB" smtClean="0"/>
              <a:t>‹#›</a:t>
            </a:fld>
            <a:endParaRPr lang="en-GB"/>
          </a:p>
        </p:txBody>
      </p:sp>
    </p:spTree>
    <p:extLst>
      <p:ext uri="{BB962C8B-B14F-4D97-AF65-F5344CB8AC3E}">
        <p14:creationId xmlns:p14="http://schemas.microsoft.com/office/powerpoint/2010/main" val="3502254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gif"/><Relationship Id="rId5" Type="http://schemas.openxmlformats.org/officeDocument/2006/relationships/image" Target="../media/image3.jp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e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members.gcsepod.com/shared/studysmart"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members.gcsepod.com/" TargetMode="External"/><Relationship Id="rId7"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3.bin"/><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gif"/><Relationship Id="rId5" Type="http://schemas.openxmlformats.org/officeDocument/2006/relationships/image" Target="../media/image3.jpg"/><Relationship Id="rId4" Type="http://schemas.openxmlformats.org/officeDocument/2006/relationships/image" Target="../media/image1.wmf"/><Relationship Id="rId9"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F5114355-EAF8-4F8B-B17F-78FA1AAADDDB}"/>
              </a:ext>
            </a:extLst>
          </p:cNvPr>
          <p:cNvGraphicFramePr>
            <a:graphicFrameLocks noChangeAspect="1"/>
          </p:cNvGraphicFramePr>
          <p:nvPr/>
        </p:nvGraphicFramePr>
        <p:xfrm>
          <a:off x="-1" y="497150"/>
          <a:ext cx="3742502" cy="4125898"/>
        </p:xfrm>
        <a:graphic>
          <a:graphicData uri="http://schemas.openxmlformats.org/presentationml/2006/ole">
            <mc:AlternateContent xmlns:mc="http://schemas.openxmlformats.org/markup-compatibility/2006">
              <mc:Choice xmlns:v="urn:schemas-microsoft-com:vml" Requires="v">
                <p:oleObj spid="_x0000_s1032" r:id="rId3" imgW="5066640" imgH="5587200" progId="">
                  <p:embed/>
                </p:oleObj>
              </mc:Choice>
              <mc:Fallback>
                <p:oleObj r:id="rId3" imgW="5066640" imgH="5587200" progId="">
                  <p:embed/>
                  <p:pic>
                    <p:nvPicPr>
                      <p:cNvPr id="5" name="Object 4">
                        <a:extLst>
                          <a:ext uri="{FF2B5EF4-FFF2-40B4-BE49-F238E27FC236}">
                            <a16:creationId xmlns:a16="http://schemas.microsoft.com/office/drawing/2014/main" id="{F5114355-EAF8-4F8B-B17F-78FA1AAADDDB}"/>
                          </a:ext>
                        </a:extLst>
                      </p:cNvPr>
                      <p:cNvPicPr/>
                      <p:nvPr/>
                    </p:nvPicPr>
                    <p:blipFill>
                      <a:blip r:embed="rId4"/>
                      <a:stretch>
                        <a:fillRect/>
                      </a:stretch>
                    </p:blipFill>
                    <p:spPr>
                      <a:xfrm>
                        <a:off x="-1" y="497150"/>
                        <a:ext cx="3742502" cy="4125898"/>
                      </a:xfrm>
                      <a:prstGeom prst="rect">
                        <a:avLst/>
                      </a:prstGeom>
                    </p:spPr>
                  </p:pic>
                </p:oleObj>
              </mc:Fallback>
            </mc:AlternateContent>
          </a:graphicData>
        </a:graphic>
      </p:graphicFrame>
      <p:pic>
        <p:nvPicPr>
          <p:cNvPr id="12" name="Picture 11" descr="A close up of a logo&#10;&#10;Description automatically generated">
            <a:extLst>
              <a:ext uri="{FF2B5EF4-FFF2-40B4-BE49-F238E27FC236}">
                <a16:creationId xmlns:a16="http://schemas.microsoft.com/office/drawing/2014/main" id="{A8939F2A-DC02-4558-A4D4-06EAE8630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976"/>
            <a:ext cx="12192000" cy="876024"/>
          </a:xfrm>
          <a:prstGeom prst="rect">
            <a:avLst/>
          </a:prstGeom>
        </p:spPr>
      </p:pic>
      <p:sp>
        <p:nvSpPr>
          <p:cNvPr id="13" name="Rectangle 12">
            <a:extLst>
              <a:ext uri="{FF2B5EF4-FFF2-40B4-BE49-F238E27FC236}">
                <a16:creationId xmlns:a16="http://schemas.microsoft.com/office/drawing/2014/main" id="{002094C4-3056-4CC2-96F6-4DF3B1384133}"/>
              </a:ext>
            </a:extLst>
          </p:cNvPr>
          <p:cNvSpPr/>
          <p:nvPr/>
        </p:nvSpPr>
        <p:spPr>
          <a:xfrm>
            <a:off x="0" y="5981976"/>
            <a:ext cx="2631688" cy="876024"/>
          </a:xfrm>
          <a:prstGeom prst="rect">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close up of a logo&#10;&#10;Description automatically generated">
            <a:extLst>
              <a:ext uri="{FF2B5EF4-FFF2-40B4-BE49-F238E27FC236}">
                <a16:creationId xmlns:a16="http://schemas.microsoft.com/office/drawing/2014/main" id="{26E51E79-D5DC-47C3-AA68-0A10FF473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10" y="6070673"/>
            <a:ext cx="2304748" cy="765535"/>
          </a:xfrm>
          <a:prstGeom prst="rect">
            <a:avLst/>
          </a:prstGeom>
        </p:spPr>
      </p:pic>
      <p:graphicFrame>
        <p:nvGraphicFramePr>
          <p:cNvPr id="14" name="Object 13">
            <a:extLst>
              <a:ext uri="{FF2B5EF4-FFF2-40B4-BE49-F238E27FC236}">
                <a16:creationId xmlns:a16="http://schemas.microsoft.com/office/drawing/2014/main" id="{F9FCC80F-6242-45AC-9401-B6952454E999}"/>
              </a:ext>
            </a:extLst>
          </p:cNvPr>
          <p:cNvGraphicFramePr>
            <a:graphicFrameLocks noChangeAspect="1"/>
          </p:cNvGraphicFramePr>
          <p:nvPr/>
        </p:nvGraphicFramePr>
        <p:xfrm>
          <a:off x="-1" y="-106532"/>
          <a:ext cx="12191999" cy="603682"/>
        </p:xfrm>
        <a:graphic>
          <a:graphicData uri="http://schemas.openxmlformats.org/presentationml/2006/ole">
            <mc:AlternateContent xmlns:mc="http://schemas.openxmlformats.org/markup-compatibility/2006">
              <mc:Choice xmlns:v="urn:schemas-microsoft-com:vml" Requires="v">
                <p:oleObj spid="_x0000_s1033" r:id="rId7" imgW="16253640" imgH="622080" progId="">
                  <p:embed/>
                </p:oleObj>
              </mc:Choice>
              <mc:Fallback>
                <p:oleObj r:id="rId7" imgW="16253640" imgH="622080" progId="">
                  <p:embed/>
                  <p:pic>
                    <p:nvPicPr>
                      <p:cNvPr id="14" name="Object 13">
                        <a:extLst>
                          <a:ext uri="{FF2B5EF4-FFF2-40B4-BE49-F238E27FC236}">
                            <a16:creationId xmlns:a16="http://schemas.microsoft.com/office/drawing/2014/main" id="{F9FCC80F-6242-45AC-9401-B6952454E999}"/>
                          </a:ext>
                        </a:extLst>
                      </p:cNvPr>
                      <p:cNvPicPr/>
                      <p:nvPr/>
                    </p:nvPicPr>
                    <p:blipFill>
                      <a:blip r:embed="rId8"/>
                      <a:stretch>
                        <a:fillRect/>
                      </a:stretch>
                    </p:blipFill>
                    <p:spPr>
                      <a:xfrm>
                        <a:off x="-1" y="-106532"/>
                        <a:ext cx="12191999" cy="603682"/>
                      </a:xfrm>
                      <a:prstGeom prst="rect">
                        <a:avLst/>
                      </a:prstGeom>
                    </p:spPr>
                  </p:pic>
                </p:oleObj>
              </mc:Fallback>
            </mc:AlternateContent>
          </a:graphicData>
        </a:graphic>
      </p:graphicFrame>
      <p:sp>
        <p:nvSpPr>
          <p:cNvPr id="8" name="TextBox 4">
            <a:extLst>
              <a:ext uri="{FF2B5EF4-FFF2-40B4-BE49-F238E27FC236}">
                <a16:creationId xmlns:a16="http://schemas.microsoft.com/office/drawing/2014/main" id="{420513C9-B3DB-4D00-A1BE-76B035209669}"/>
              </a:ext>
            </a:extLst>
          </p:cNvPr>
          <p:cNvSpPr txBox="1"/>
          <p:nvPr/>
        </p:nvSpPr>
        <p:spPr>
          <a:xfrm>
            <a:off x="2910142" y="1610448"/>
            <a:ext cx="9281858"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200" dirty="0">
                <a:solidFill>
                  <a:srgbClr val="CE1181"/>
                </a:solidFill>
                <a:latin typeface="Geomanist Light" panose="02000503000000020004" pitchFamily="2" charset="0"/>
              </a:rPr>
              <a:t>Using GCSEPod to Revise</a:t>
            </a:r>
            <a:endParaRPr lang="en-US" sz="7200" dirty="0">
              <a:solidFill>
                <a:srgbClr val="CE1181"/>
              </a:solidFill>
            </a:endParaRPr>
          </a:p>
        </p:txBody>
      </p:sp>
    </p:spTree>
    <p:extLst>
      <p:ext uri="{BB962C8B-B14F-4D97-AF65-F5344CB8AC3E}">
        <p14:creationId xmlns:p14="http://schemas.microsoft.com/office/powerpoint/2010/main" val="150436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0" y="-138583"/>
            <a:ext cx="7805801" cy="1325563"/>
          </a:xfrm>
        </p:spPr>
        <p:txBody>
          <a:bodyPr/>
          <a:lstStyle/>
          <a:p>
            <a:pPr algn="ctr"/>
            <a:r>
              <a:rPr lang="en-GB" b="1" dirty="0">
                <a:solidFill>
                  <a:srgbClr val="CE1181"/>
                </a:solidFill>
                <a:latin typeface="+mn-lt"/>
              </a:rPr>
              <a:t>A reminder: What is GCSEPod?</a:t>
            </a:r>
          </a:p>
        </p:txBody>
      </p:sp>
      <p:sp>
        <p:nvSpPr>
          <p:cNvPr id="8" name="TextBox 7">
            <a:extLst>
              <a:ext uri="{FF2B5EF4-FFF2-40B4-BE49-F238E27FC236}">
                <a16:creationId xmlns:a16="http://schemas.microsoft.com/office/drawing/2014/main" id="{2BA1D8BF-7CEE-4223-88ED-2D3659AEE3B2}"/>
              </a:ext>
            </a:extLst>
          </p:cNvPr>
          <p:cNvSpPr txBox="1"/>
          <p:nvPr/>
        </p:nvSpPr>
        <p:spPr>
          <a:xfrm>
            <a:off x="304400" y="823326"/>
            <a:ext cx="6564633" cy="594008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sz="2000" dirty="0">
                <a:solidFill>
                  <a:srgbClr val="1C1C1C"/>
                </a:solidFill>
                <a:latin typeface="Arial" panose="020B0604020202020204" pitchFamily="34" charset="0"/>
                <a:cs typeface="Arial" panose="020B0604020202020204" pitchFamily="34" charset="0"/>
              </a:rPr>
              <a:t>27 GCSE/IGCSE subjects.</a:t>
            </a:r>
          </a:p>
          <a:p>
            <a:pPr marL="285750" indent="-285750">
              <a:lnSpc>
                <a:spcPct val="200000"/>
              </a:lnSpc>
              <a:buFont typeface="Arial" panose="020B0604020202020204" pitchFamily="34" charset="0"/>
              <a:buChar char="•"/>
            </a:pPr>
            <a:r>
              <a:rPr lang="en-GB" sz="2000" dirty="0">
                <a:solidFill>
                  <a:srgbClr val="1C1C1C"/>
                </a:solidFill>
                <a:latin typeface="Arial" panose="020B0604020202020204" pitchFamily="34" charset="0"/>
                <a:cs typeface="Arial" panose="020B0604020202020204" pitchFamily="34" charset="0"/>
              </a:rPr>
              <a:t>Over 6,500 audio-visual Pods.</a:t>
            </a:r>
          </a:p>
          <a:p>
            <a:pPr marL="285750" indent="-285750">
              <a:lnSpc>
                <a:spcPct val="200000"/>
              </a:lnSpc>
              <a:buFont typeface="Arial" panose="020B0604020202020204" pitchFamily="34" charset="0"/>
              <a:buChar char="•"/>
            </a:pPr>
            <a:r>
              <a:rPr lang="en-GB" sz="2000" dirty="0">
                <a:solidFill>
                  <a:srgbClr val="1C1C1C"/>
                </a:solidFill>
                <a:latin typeface="Arial" panose="020B0604020202020204" pitchFamily="34" charset="0"/>
                <a:cs typeface="Arial" panose="020B0604020202020204" pitchFamily="34" charset="0"/>
              </a:rPr>
              <a:t>Covering every exam board.</a:t>
            </a:r>
          </a:p>
          <a:p>
            <a:pPr marL="285750" indent="-285750">
              <a:lnSpc>
                <a:spcPct val="200000"/>
              </a:lnSpc>
              <a:buFont typeface="Arial" panose="020B0604020202020204" pitchFamily="34" charset="0"/>
              <a:buChar char="•"/>
            </a:pPr>
            <a:r>
              <a:rPr lang="en-GB" sz="2000" dirty="0">
                <a:solidFill>
                  <a:srgbClr val="1C1C1C"/>
                </a:solidFill>
                <a:latin typeface="Arial" panose="020B0604020202020204" pitchFamily="34" charset="0"/>
                <a:cs typeface="Arial" panose="020B0604020202020204" pitchFamily="34" charset="0"/>
              </a:rPr>
              <a:t>Correlation between usage and progress.</a:t>
            </a:r>
          </a:p>
          <a:p>
            <a:pPr marL="285750" indent="-285750">
              <a:lnSpc>
                <a:spcPct val="200000"/>
              </a:lnSpc>
              <a:buFont typeface="Arial" panose="020B0604020202020204" pitchFamily="34" charset="0"/>
              <a:buChar char="•"/>
            </a:pPr>
            <a:r>
              <a:rPr lang="en-GB" sz="2000" dirty="0">
                <a:solidFill>
                  <a:srgbClr val="1C1C1C"/>
                </a:solidFill>
                <a:latin typeface="Arial" panose="020B0604020202020204" pitchFamily="34" charset="0"/>
                <a:cs typeface="Arial" panose="020B0604020202020204" pitchFamily="34" charset="0"/>
              </a:rPr>
              <a:t>One website, three apps.</a:t>
            </a:r>
          </a:p>
          <a:p>
            <a:pPr marL="285750" indent="-285750">
              <a:lnSpc>
                <a:spcPct val="200000"/>
              </a:lnSpc>
              <a:buFont typeface="Arial" panose="020B0604020202020204" pitchFamily="34" charset="0"/>
              <a:buChar char="•"/>
            </a:pPr>
            <a:r>
              <a:rPr lang="en-GB" sz="2000" dirty="0">
                <a:solidFill>
                  <a:srgbClr val="1C1C1C"/>
                </a:solidFill>
                <a:latin typeface="Arial" panose="020B0604020202020204" pitchFamily="34" charset="0"/>
                <a:cs typeface="Arial" panose="020B0604020202020204" pitchFamily="34" charset="0"/>
              </a:rPr>
              <a:t>Available online or offline.</a:t>
            </a:r>
          </a:p>
          <a:p>
            <a:pPr marL="285750" indent="-285750">
              <a:lnSpc>
                <a:spcPct val="200000"/>
              </a:lnSpc>
              <a:buFont typeface="Arial" panose="020B0604020202020204" pitchFamily="34" charset="0"/>
              <a:buChar char="•"/>
            </a:pPr>
            <a:r>
              <a:rPr lang="en-GB" sz="2000" dirty="0">
                <a:solidFill>
                  <a:srgbClr val="1C1C1C"/>
                </a:solidFill>
                <a:latin typeface="Arial" panose="020B0604020202020204" pitchFamily="34" charset="0"/>
                <a:cs typeface="Arial" panose="020B0604020202020204" pitchFamily="34" charset="0"/>
              </a:rPr>
              <a:t>Ability to favourite any Pod (topic) you find difficult.</a:t>
            </a:r>
          </a:p>
          <a:p>
            <a:pPr marL="285750" indent="-285750">
              <a:lnSpc>
                <a:spcPct val="200000"/>
              </a:lnSpc>
              <a:buFont typeface="Arial" panose="020B0604020202020204" pitchFamily="34" charset="0"/>
              <a:buChar char="•"/>
            </a:pPr>
            <a:r>
              <a:rPr lang="en-GB" sz="2000" dirty="0">
                <a:solidFill>
                  <a:srgbClr val="1C1C1C"/>
                </a:solidFill>
                <a:latin typeface="Arial" panose="020B0604020202020204" pitchFamily="34" charset="0"/>
                <a:cs typeface="Arial" panose="020B0604020202020204" pitchFamily="34" charset="0"/>
              </a:rPr>
              <a:t>Pre-made exam playlists, helping to organise revision.</a:t>
            </a:r>
          </a:p>
          <a:p>
            <a:pPr marL="285750" indent="-285750">
              <a:lnSpc>
                <a:spcPct val="200000"/>
              </a:lnSpc>
              <a:buFont typeface="Arial" panose="020B0604020202020204" pitchFamily="34" charset="0"/>
              <a:buChar char="•"/>
            </a:pPr>
            <a:endParaRPr lang="en-GB" sz="2000" dirty="0">
              <a:solidFill>
                <a:srgbClr val="1C1C1C"/>
              </a:solidFill>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D93ED53-0D6B-4FD5-9E2E-F4148B0DFF9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4116" y="4251216"/>
            <a:ext cx="1170968" cy="946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DB582B91-4308-45FB-98E9-1D267630E27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5747" y="3128211"/>
            <a:ext cx="1066399" cy="10173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805CA3B5-9E1A-4B09-8F31-521D34E927E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524148" y="2165684"/>
            <a:ext cx="1150620" cy="9717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235D1C3B-2E4C-4295-B7A2-4DFAD833B51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9380" y="3982453"/>
            <a:ext cx="1162652" cy="106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A picture containing object&#10;&#10;Description automatically generated">
            <a:extLst>
              <a:ext uri="{FF2B5EF4-FFF2-40B4-BE49-F238E27FC236}">
                <a16:creationId xmlns:a16="http://schemas.microsoft.com/office/drawing/2014/main" id="{F52A56AD-DB28-4B9E-B1AC-FA34E62A9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4974" y="3164305"/>
            <a:ext cx="1534026" cy="1022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Placeholder 7" descr="A close up of a sign&#10;&#10;Description automatically generated">
            <a:extLst>
              <a:ext uri="{FF2B5EF4-FFF2-40B4-BE49-F238E27FC236}">
                <a16:creationId xmlns:a16="http://schemas.microsoft.com/office/drawing/2014/main" id="{676FE4C7-2573-4A82-B1F1-61395D1D3FF0}"/>
              </a:ext>
            </a:extLst>
          </p:cNvPr>
          <p:cNvPicPr>
            <a:picLocks noChangeAspect="1"/>
          </p:cNvPicPr>
          <p:nvPr/>
        </p:nvPicPr>
        <p:blipFill rotWithShape="1">
          <a:blip r:embed="rId7">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4" name="Picture 3">
            <a:extLst>
              <a:ext uri="{FF2B5EF4-FFF2-40B4-BE49-F238E27FC236}">
                <a16:creationId xmlns:a16="http://schemas.microsoft.com/office/drawing/2014/main" id="{F2E6E704-0D08-455D-93C0-026CE01B7EA1}"/>
              </a:ext>
            </a:extLst>
          </p:cNvPr>
          <p:cNvPicPr>
            <a:picLocks noChangeAspect="1"/>
          </p:cNvPicPr>
          <p:nvPr/>
        </p:nvPicPr>
        <p:blipFill>
          <a:blip r:embed="rId8"/>
          <a:stretch>
            <a:fillRect/>
          </a:stretch>
        </p:blipFill>
        <p:spPr>
          <a:xfrm>
            <a:off x="0" y="6006735"/>
            <a:ext cx="12192000" cy="851265"/>
          </a:xfrm>
          <a:prstGeom prst="rect">
            <a:avLst/>
          </a:prstGeom>
        </p:spPr>
      </p:pic>
    </p:spTree>
    <p:extLst>
      <p:ext uri="{BB962C8B-B14F-4D97-AF65-F5344CB8AC3E}">
        <p14:creationId xmlns:p14="http://schemas.microsoft.com/office/powerpoint/2010/main" val="586529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3F985-4C6B-430B-9441-DAF9DF8B7ADC}"/>
              </a:ext>
            </a:extLst>
          </p:cNvPr>
          <p:cNvPicPr>
            <a:picLocks noChangeAspect="1"/>
          </p:cNvPicPr>
          <p:nvPr/>
        </p:nvPicPr>
        <p:blipFill>
          <a:blip r:embed="rId2"/>
          <a:stretch>
            <a:fillRect/>
          </a:stretch>
        </p:blipFill>
        <p:spPr>
          <a:xfrm>
            <a:off x="441223" y="1730615"/>
            <a:ext cx="11178231" cy="3676708"/>
          </a:xfrm>
          <a:prstGeom prst="rect">
            <a:avLst/>
          </a:prstGeom>
        </p:spPr>
      </p:pic>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795669" y="0"/>
            <a:ext cx="9312479" cy="1325563"/>
          </a:xfrm>
        </p:spPr>
        <p:txBody>
          <a:bodyPr>
            <a:normAutofit fontScale="90000"/>
          </a:bodyPr>
          <a:lstStyle/>
          <a:p>
            <a:pPr algn="ctr"/>
            <a:br>
              <a:rPr lang="en-GB" dirty="0"/>
            </a:br>
            <a:r>
              <a:rPr lang="en-GB" dirty="0"/>
              <a:t>When used effectively, GCSEPod can have a BIG impact on final grades</a:t>
            </a:r>
          </a:p>
        </p:txBody>
      </p:sp>
      <p:sp>
        <p:nvSpPr>
          <p:cNvPr id="8" name="TextBox 7">
            <a:extLst>
              <a:ext uri="{FF2B5EF4-FFF2-40B4-BE49-F238E27FC236}">
                <a16:creationId xmlns:a16="http://schemas.microsoft.com/office/drawing/2014/main" id="{D6F78FD7-1B4A-4A59-A687-AFE920A9C428}"/>
              </a:ext>
            </a:extLst>
          </p:cNvPr>
          <p:cNvSpPr txBox="1"/>
          <p:nvPr/>
        </p:nvSpPr>
        <p:spPr>
          <a:xfrm>
            <a:off x="441223" y="1982924"/>
            <a:ext cx="4240928" cy="3780313"/>
          </a:xfrm>
          <a:prstGeom prst="rect">
            <a:avLst/>
          </a:prstGeom>
        </p:spPr>
        <p:txBody>
          <a:bodyPr vert="horz" lIns="91440" tIns="45720" rIns="91440" bIns="45720" rtlCol="0">
            <a:normAutofit/>
          </a:bodyPr>
          <a:lstStyle/>
          <a:p>
            <a:pPr marL="114300">
              <a:lnSpc>
                <a:spcPct val="90000"/>
              </a:lnSpc>
              <a:spcAft>
                <a:spcPts val="600"/>
              </a:spcAft>
            </a:pPr>
            <a:r>
              <a:rPr lang="en-GB" dirty="0">
                <a:latin typeface="Arial" panose="020B0604020202020204" pitchFamily="34" charset="0"/>
                <a:cs typeface="Arial" panose="020B0604020202020204" pitchFamily="34" charset="0"/>
              </a:rPr>
              <a:t>Data from over 2,200 students shows that higher </a:t>
            </a:r>
            <a:r>
              <a:rPr lang="en-GB" dirty="0">
                <a:highlight>
                  <a:srgbClr val="FFFF00"/>
                </a:highlight>
                <a:latin typeface="Arial" panose="020B0604020202020204" pitchFamily="34" charset="0"/>
                <a:cs typeface="Arial" panose="020B0604020202020204" pitchFamily="34" charset="0"/>
              </a:rPr>
              <a:t>GCSEPod users are more likely to exceed their predicted grades </a:t>
            </a:r>
            <a:r>
              <a:rPr lang="en-GB" dirty="0">
                <a:latin typeface="Arial" panose="020B0604020202020204" pitchFamily="34" charset="0"/>
                <a:cs typeface="Arial" panose="020B0604020202020204" pitchFamily="34" charset="0"/>
              </a:rPr>
              <a:t>by a larger margin than those who don’t use GCSEPod. </a:t>
            </a:r>
          </a:p>
          <a:p>
            <a:pPr marL="114300">
              <a:lnSpc>
                <a:spcPct val="90000"/>
              </a:lnSpc>
              <a:spcAft>
                <a:spcPts val="600"/>
              </a:spcAft>
            </a:pPr>
            <a:endParaRPr lang="en-GB" dirty="0">
              <a:latin typeface="Arial" panose="020B0604020202020204" pitchFamily="34" charset="0"/>
              <a:cs typeface="Arial" panose="020B0604020202020204" pitchFamily="34" charset="0"/>
            </a:endParaRPr>
          </a:p>
          <a:p>
            <a:pPr marL="114300">
              <a:lnSpc>
                <a:spcPct val="90000"/>
              </a:lnSpc>
              <a:spcAft>
                <a:spcPts val="600"/>
              </a:spcAft>
            </a:pPr>
            <a:r>
              <a:rPr lang="en-GB" dirty="0">
                <a:latin typeface="Arial" panose="020B0604020202020204" pitchFamily="34" charset="0"/>
                <a:cs typeface="Arial" panose="020B0604020202020204" pitchFamily="34" charset="0"/>
              </a:rPr>
              <a:t>High academic year usage yielded a greater impact than high usage in just the exam period.</a:t>
            </a:r>
          </a:p>
          <a:p>
            <a:pPr marL="114300">
              <a:lnSpc>
                <a:spcPct val="90000"/>
              </a:lnSpc>
              <a:spcAft>
                <a:spcPts val="600"/>
              </a:spcAft>
            </a:pPr>
            <a:endParaRPr lang="en-GB" dirty="0">
              <a:latin typeface="Arial" panose="020B0604020202020204" pitchFamily="34" charset="0"/>
              <a:cs typeface="Arial" panose="020B0604020202020204" pitchFamily="34" charset="0"/>
            </a:endParaRPr>
          </a:p>
          <a:p>
            <a:pPr marL="114300">
              <a:lnSpc>
                <a:spcPct val="90000"/>
              </a:lnSpc>
              <a:spcAft>
                <a:spcPts val="600"/>
              </a:spcAft>
            </a:pPr>
            <a:r>
              <a:rPr lang="en-GB" dirty="0">
                <a:highlight>
                  <a:srgbClr val="FFFF00"/>
                </a:highlight>
                <a:latin typeface="Arial" panose="020B0604020202020204" pitchFamily="34" charset="0"/>
                <a:cs typeface="Arial" panose="020B0604020202020204" pitchFamily="34" charset="0"/>
              </a:rPr>
              <a:t>On average, highest users received 3 grades higher across their subjects than predicted.</a:t>
            </a:r>
          </a:p>
          <a:p>
            <a:pPr>
              <a:lnSpc>
                <a:spcPct val="90000"/>
              </a:lnSpc>
              <a:spcAft>
                <a:spcPts val="600"/>
              </a:spcAft>
            </a:pPr>
            <a:endParaRPr lang="en-US" sz="1600" dirty="0">
              <a:latin typeface="Arial" panose="020B0604020202020204" pitchFamily="34" charset="0"/>
              <a:cs typeface="Arial" panose="020B0604020202020204" pitchFamily="34" charset="0"/>
            </a:endParaRPr>
          </a:p>
        </p:txBody>
      </p:sp>
      <p:graphicFrame>
        <p:nvGraphicFramePr>
          <p:cNvPr id="9" name="Chart 8">
            <a:extLst>
              <a:ext uri="{FF2B5EF4-FFF2-40B4-BE49-F238E27FC236}">
                <a16:creationId xmlns:a16="http://schemas.microsoft.com/office/drawing/2014/main" id="{BD8AE9F9-60B8-4F31-8767-B2A70757E0BA}"/>
              </a:ext>
            </a:extLst>
          </p:cNvPr>
          <p:cNvGraphicFramePr>
            <a:graphicFrameLocks/>
          </p:cNvGraphicFramePr>
          <p:nvPr>
            <p:extLst>
              <p:ext uri="{D42A27DB-BD31-4B8C-83A1-F6EECF244321}">
                <p14:modId xmlns:p14="http://schemas.microsoft.com/office/powerpoint/2010/main" val="381213219"/>
              </p:ext>
            </p:extLst>
          </p:nvPr>
        </p:nvGraphicFramePr>
        <p:xfrm>
          <a:off x="5001627" y="1982924"/>
          <a:ext cx="5918790" cy="39009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557D204E-C28E-42DF-ACFC-A1A4BB9BCD57}"/>
              </a:ext>
            </a:extLst>
          </p:cNvPr>
          <p:cNvSpPr txBox="1"/>
          <p:nvPr/>
        </p:nvSpPr>
        <p:spPr>
          <a:xfrm>
            <a:off x="9793673" y="2429073"/>
            <a:ext cx="2457522" cy="1446550"/>
          </a:xfrm>
          <a:prstGeom prst="rect">
            <a:avLst/>
          </a:prstGeom>
          <a:noFill/>
        </p:spPr>
        <p:txBody>
          <a:bodyPr wrap="square" rtlCol="0">
            <a:spAutoFit/>
          </a:bodyPr>
          <a:lstStyle/>
          <a:p>
            <a:r>
              <a:rPr lang="en-GB" sz="1100" dirty="0">
                <a:solidFill>
                  <a:schemeClr val="bg2">
                    <a:lumMod val="50000"/>
                  </a:schemeClr>
                </a:solidFill>
                <a:latin typeface="Arial" panose="020B0604020202020204" pitchFamily="34" charset="0"/>
                <a:cs typeface="Arial" panose="020B0604020202020204" pitchFamily="34" charset="0"/>
              </a:rPr>
              <a:t>High Users = average 122 Pods watched in academic year</a:t>
            </a:r>
          </a:p>
          <a:p>
            <a:r>
              <a:rPr lang="en-GB" sz="1100" dirty="0">
                <a:solidFill>
                  <a:schemeClr val="bg2">
                    <a:lumMod val="50000"/>
                  </a:schemeClr>
                </a:solidFill>
                <a:latin typeface="Arial" panose="020B0604020202020204" pitchFamily="34" charset="0"/>
                <a:cs typeface="Arial" panose="020B0604020202020204" pitchFamily="34" charset="0"/>
              </a:rPr>
              <a:t>Medium = average 34 Pods watched in academic year </a:t>
            </a:r>
          </a:p>
          <a:p>
            <a:r>
              <a:rPr lang="en-GB" sz="1100" dirty="0">
                <a:solidFill>
                  <a:schemeClr val="bg2">
                    <a:lumMod val="50000"/>
                  </a:schemeClr>
                </a:solidFill>
                <a:latin typeface="Arial" panose="020B0604020202020204" pitchFamily="34" charset="0"/>
                <a:cs typeface="Arial" panose="020B0604020202020204" pitchFamily="34" charset="0"/>
              </a:rPr>
              <a:t>Low = average 6 Pods watched in academic year </a:t>
            </a:r>
          </a:p>
          <a:p>
            <a:r>
              <a:rPr lang="en-GB" sz="1100" dirty="0">
                <a:solidFill>
                  <a:schemeClr val="bg2">
                    <a:lumMod val="50000"/>
                  </a:schemeClr>
                </a:solidFill>
                <a:latin typeface="Arial" panose="020B0604020202020204" pitchFamily="34" charset="0"/>
                <a:cs typeface="Arial" panose="020B0604020202020204" pitchFamily="34" charset="0"/>
              </a:rPr>
              <a:t>Non Users = 0 Pods watched in academic year</a:t>
            </a:r>
          </a:p>
        </p:txBody>
      </p:sp>
      <p:pic>
        <p:nvPicPr>
          <p:cNvPr id="2" name="Picture Placeholder 7" descr="A close up of a sign&#10;&#10;Description automatically generated">
            <a:extLst>
              <a:ext uri="{FF2B5EF4-FFF2-40B4-BE49-F238E27FC236}">
                <a16:creationId xmlns:a16="http://schemas.microsoft.com/office/drawing/2014/main" id="{6FA1C4BE-600E-4308-A735-FF9A43E9F41B}"/>
              </a:ext>
            </a:extLst>
          </p:cNvPr>
          <p:cNvPicPr>
            <a:picLocks noChangeAspect="1"/>
          </p:cNvPicPr>
          <p:nvPr/>
        </p:nvPicPr>
        <p:blipFill rotWithShape="1">
          <a:blip r:embed="rId4">
            <a:extLst>
              <a:ext uri="{28A0092B-C50C-407E-A947-70E740481C1C}">
                <a14:useLocalDpi xmlns:a14="http://schemas.microsoft.com/office/drawing/2010/main" val="0"/>
              </a:ext>
            </a:extLst>
          </a:blip>
          <a:srcRect r="468" b="-3"/>
          <a:stretch/>
        </p:blipFill>
        <p:spPr>
          <a:xfrm>
            <a:off x="10545001" y="103270"/>
            <a:ext cx="1449870" cy="1879654"/>
          </a:xfrm>
          <a:prstGeom prst="rect">
            <a:avLst/>
          </a:prstGeom>
        </p:spPr>
      </p:pic>
      <p:pic>
        <p:nvPicPr>
          <p:cNvPr id="3" name="Picture 2">
            <a:extLst>
              <a:ext uri="{FF2B5EF4-FFF2-40B4-BE49-F238E27FC236}">
                <a16:creationId xmlns:a16="http://schemas.microsoft.com/office/drawing/2014/main" id="{736A3799-1243-40E1-B322-F7DD9C468308}"/>
              </a:ext>
            </a:extLst>
          </p:cNvPr>
          <p:cNvPicPr>
            <a:picLocks noChangeAspect="1"/>
          </p:cNvPicPr>
          <p:nvPr/>
        </p:nvPicPr>
        <p:blipFill>
          <a:blip r:embed="rId5"/>
          <a:stretch>
            <a:fillRect/>
          </a:stretch>
        </p:blipFill>
        <p:spPr>
          <a:xfrm>
            <a:off x="0" y="6006735"/>
            <a:ext cx="12192000" cy="851265"/>
          </a:xfrm>
          <a:prstGeom prst="rect">
            <a:avLst/>
          </a:prstGeom>
        </p:spPr>
      </p:pic>
    </p:spTree>
    <p:extLst>
      <p:ext uri="{BB962C8B-B14F-4D97-AF65-F5344CB8AC3E}">
        <p14:creationId xmlns:p14="http://schemas.microsoft.com/office/powerpoint/2010/main" val="153654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674540" y="-106151"/>
            <a:ext cx="10515600" cy="1325563"/>
          </a:xfrm>
        </p:spPr>
        <p:txBody>
          <a:bodyPr/>
          <a:lstStyle/>
          <a:p>
            <a:pPr algn="ctr"/>
            <a:r>
              <a:rPr lang="en-GB" b="1" dirty="0">
                <a:solidFill>
                  <a:srgbClr val="CE1181"/>
                </a:solidFill>
                <a:latin typeface="+mn-lt"/>
              </a:rPr>
              <a:t>GCSEPod can be used on ANY device</a:t>
            </a:r>
          </a:p>
        </p:txBody>
      </p:sp>
      <p:pic>
        <p:nvPicPr>
          <p:cNvPr id="7" name="Picture 6">
            <a:extLst>
              <a:ext uri="{FF2B5EF4-FFF2-40B4-BE49-F238E27FC236}">
                <a16:creationId xmlns:a16="http://schemas.microsoft.com/office/drawing/2014/main" id="{DAB3652C-0705-4017-8553-326B93306190}"/>
              </a:ext>
            </a:extLst>
          </p:cNvPr>
          <p:cNvPicPr/>
          <p:nvPr/>
        </p:nvPicPr>
        <p:blipFill>
          <a:blip r:embed="rId2">
            <a:extLst>
              <a:ext uri="{28A0092B-C50C-407E-A947-70E740481C1C}">
                <a14:useLocalDpi xmlns:a14="http://schemas.microsoft.com/office/drawing/2010/main" val="0"/>
              </a:ext>
            </a:extLst>
          </a:blip>
          <a:stretch>
            <a:fillRect/>
          </a:stretch>
        </p:blipFill>
        <p:spPr>
          <a:xfrm>
            <a:off x="2788921" y="1695718"/>
            <a:ext cx="6703996" cy="3538020"/>
          </a:xfrm>
          <a:prstGeom prst="rect">
            <a:avLst/>
          </a:prstGeom>
        </p:spPr>
      </p:pic>
      <p:pic>
        <p:nvPicPr>
          <p:cNvPr id="2" name="Picture Placeholder 7" descr="A close up of a sign&#10;&#10;Description automatically generated">
            <a:extLst>
              <a:ext uri="{FF2B5EF4-FFF2-40B4-BE49-F238E27FC236}">
                <a16:creationId xmlns:a16="http://schemas.microsoft.com/office/drawing/2014/main" id="{62585113-B928-40EA-9A80-C650B881C158}"/>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3" name="Picture 2">
            <a:extLst>
              <a:ext uri="{FF2B5EF4-FFF2-40B4-BE49-F238E27FC236}">
                <a16:creationId xmlns:a16="http://schemas.microsoft.com/office/drawing/2014/main" id="{73F6594B-0467-4A9E-8874-385E7FC74F21}"/>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3280698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D4CB64-3D1D-481C-9353-CDBDEF4139B4}"/>
              </a:ext>
            </a:extLst>
          </p:cNvPr>
          <p:cNvPicPr>
            <a:picLocks noChangeAspect="1"/>
          </p:cNvPicPr>
          <p:nvPr/>
        </p:nvPicPr>
        <p:blipFill>
          <a:blip r:embed="rId2"/>
          <a:stretch>
            <a:fillRect/>
          </a:stretch>
        </p:blipFill>
        <p:spPr>
          <a:xfrm>
            <a:off x="233916" y="502808"/>
            <a:ext cx="10377376" cy="5243011"/>
          </a:xfrm>
          <a:prstGeom prst="rect">
            <a:avLst/>
          </a:prstGeom>
        </p:spPr>
      </p:pic>
      <p:sp>
        <p:nvSpPr>
          <p:cNvPr id="2" name="Rectangle 1">
            <a:extLst>
              <a:ext uri="{FF2B5EF4-FFF2-40B4-BE49-F238E27FC236}">
                <a16:creationId xmlns:a16="http://schemas.microsoft.com/office/drawing/2014/main" id="{B1DD868C-8911-4577-9D59-B1D6F2E135C6}"/>
              </a:ext>
            </a:extLst>
          </p:cNvPr>
          <p:cNvSpPr/>
          <p:nvPr/>
        </p:nvSpPr>
        <p:spPr>
          <a:xfrm>
            <a:off x="2394284" y="2141621"/>
            <a:ext cx="5814051"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8844A3C-0E59-4269-861C-38156D77557B}"/>
              </a:ext>
            </a:extLst>
          </p:cNvPr>
          <p:cNvSpPr txBox="1"/>
          <p:nvPr/>
        </p:nvSpPr>
        <p:spPr>
          <a:xfrm>
            <a:off x="2183096" y="1339976"/>
            <a:ext cx="6450541" cy="3323987"/>
          </a:xfrm>
          <a:prstGeom prst="rect">
            <a:avLst/>
          </a:prstGeom>
          <a:noFill/>
        </p:spPr>
        <p:txBody>
          <a:bodyPr wrap="square" rtlCol="0">
            <a:spAutoFit/>
          </a:bodyPr>
          <a:lstStyle/>
          <a:p>
            <a:pPr algn="ctr"/>
            <a:r>
              <a:rPr lang="en-GB" sz="2200" dirty="0">
                <a:latin typeface="Arial" panose="020B0604020202020204" pitchFamily="34" charset="0"/>
                <a:cs typeface="Arial" panose="020B0604020202020204" pitchFamily="34" charset="0"/>
              </a:rPr>
              <a:t>I just wanted to say thank you and tell you how much I benefitted from GCSEPod. It was so helpful for getting through GCSEs, an easy, effective way to revise. I worked my way through all the sections making mind maps from the videos. I was really pleased with my results and am sure GCSEPod helped me get there.</a:t>
            </a:r>
          </a:p>
          <a:p>
            <a:pPr algn="ctr"/>
            <a:endParaRPr lang="en-GB" sz="2000" b="1" i="1" dirty="0">
              <a:latin typeface="Arial" panose="020B0604020202020204" pitchFamily="34" charset="0"/>
              <a:cs typeface="Arial" panose="020B0604020202020204" pitchFamily="34" charset="0"/>
            </a:endParaRPr>
          </a:p>
          <a:p>
            <a:pPr algn="ctr"/>
            <a:r>
              <a:rPr lang="en-GB" b="1" dirty="0">
                <a:latin typeface="Arial" panose="020B0604020202020204" pitchFamily="34" charset="0"/>
                <a:cs typeface="Arial" panose="020B0604020202020204" pitchFamily="34" charset="0"/>
              </a:rPr>
              <a:t>GCSE Student</a:t>
            </a:r>
          </a:p>
          <a:p>
            <a:pPr algn="ctr"/>
            <a:endParaRPr lang="en-GB" b="1" i="1" dirty="0">
              <a:solidFill>
                <a:prstClr val="black"/>
              </a:solidFill>
              <a:latin typeface="Arial" panose="020B0604020202020204" pitchFamily="34" charset="0"/>
              <a:cs typeface="Arial" panose="020B0604020202020204" pitchFamily="34" charset="0"/>
            </a:endParaRPr>
          </a:p>
        </p:txBody>
      </p:sp>
      <p:pic>
        <p:nvPicPr>
          <p:cNvPr id="3" name="Picture Placeholder 7" descr="A close up of a sign&#10;&#10;Description automatically generated">
            <a:extLst>
              <a:ext uri="{FF2B5EF4-FFF2-40B4-BE49-F238E27FC236}">
                <a16:creationId xmlns:a16="http://schemas.microsoft.com/office/drawing/2014/main" id="{27DEB333-9B32-4355-9CCE-E4F5B1306256}"/>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508214" y="172354"/>
            <a:ext cx="1449870" cy="1879654"/>
          </a:xfrm>
          <a:prstGeom prst="rect">
            <a:avLst/>
          </a:prstGeom>
        </p:spPr>
      </p:pic>
      <p:pic>
        <p:nvPicPr>
          <p:cNvPr id="4" name="Picture 3">
            <a:extLst>
              <a:ext uri="{FF2B5EF4-FFF2-40B4-BE49-F238E27FC236}">
                <a16:creationId xmlns:a16="http://schemas.microsoft.com/office/drawing/2014/main" id="{1C12CFDD-9685-4DFE-8DC8-7E8027943D89}"/>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3277972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1571624" y="120316"/>
            <a:ext cx="9064291" cy="1325563"/>
          </a:xfrm>
        </p:spPr>
        <p:txBody>
          <a:bodyPr/>
          <a:lstStyle/>
          <a:p>
            <a:pPr algn="ctr"/>
            <a:r>
              <a:rPr lang="en-GB" b="1" dirty="0">
                <a:solidFill>
                  <a:srgbClr val="CE1181"/>
                </a:solidFill>
              </a:rPr>
              <a:t>How to find Pods to watch</a:t>
            </a:r>
          </a:p>
        </p:txBody>
      </p:sp>
      <p:pic>
        <p:nvPicPr>
          <p:cNvPr id="3" name="Picture 2">
            <a:extLst>
              <a:ext uri="{FF2B5EF4-FFF2-40B4-BE49-F238E27FC236}">
                <a16:creationId xmlns:a16="http://schemas.microsoft.com/office/drawing/2014/main" id="{F8E03110-D0F6-49A8-ADCA-9A2249C04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2366" y="1055991"/>
            <a:ext cx="4624137" cy="4624137"/>
          </a:xfrm>
          <a:prstGeom prst="rect">
            <a:avLst/>
          </a:prstGeom>
        </p:spPr>
      </p:pic>
      <p:pic>
        <p:nvPicPr>
          <p:cNvPr id="2" name="Picture 1">
            <a:extLst>
              <a:ext uri="{FF2B5EF4-FFF2-40B4-BE49-F238E27FC236}">
                <a16:creationId xmlns:a16="http://schemas.microsoft.com/office/drawing/2014/main" id="{359ADE00-C9D9-47EF-9DD6-7582D4F06D32}"/>
              </a:ext>
            </a:extLst>
          </p:cNvPr>
          <p:cNvPicPr>
            <a:picLocks noChangeAspect="1"/>
          </p:cNvPicPr>
          <p:nvPr/>
        </p:nvPicPr>
        <p:blipFill>
          <a:blip r:embed="rId3"/>
          <a:stretch>
            <a:fillRect/>
          </a:stretch>
        </p:blipFill>
        <p:spPr>
          <a:xfrm>
            <a:off x="0" y="6006735"/>
            <a:ext cx="12192000" cy="851265"/>
          </a:xfrm>
          <a:prstGeom prst="rect">
            <a:avLst/>
          </a:prstGeom>
        </p:spPr>
      </p:pic>
    </p:spTree>
    <p:extLst>
      <p:ext uri="{BB962C8B-B14F-4D97-AF65-F5344CB8AC3E}">
        <p14:creationId xmlns:p14="http://schemas.microsoft.com/office/powerpoint/2010/main" val="3771486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574008-2FE5-41E2-B4D9-00FC762108EA}"/>
              </a:ext>
            </a:extLst>
          </p:cNvPr>
          <p:cNvPicPr>
            <a:picLocks noChangeAspect="1"/>
          </p:cNvPicPr>
          <p:nvPr/>
        </p:nvPicPr>
        <p:blipFill>
          <a:blip r:embed="rId2"/>
          <a:stretch>
            <a:fillRect/>
          </a:stretch>
        </p:blipFill>
        <p:spPr>
          <a:xfrm>
            <a:off x="9428224" y="1713208"/>
            <a:ext cx="1371600" cy="1447800"/>
          </a:xfrm>
          <a:prstGeom prst="rect">
            <a:avLst/>
          </a:prstGeom>
        </p:spPr>
      </p:pic>
      <p:pic>
        <p:nvPicPr>
          <p:cNvPr id="4" name="Picture 3">
            <a:extLst>
              <a:ext uri="{FF2B5EF4-FFF2-40B4-BE49-F238E27FC236}">
                <a16:creationId xmlns:a16="http://schemas.microsoft.com/office/drawing/2014/main" id="{3B6120E3-CEAD-410B-AFCF-DF344F563762}"/>
              </a:ext>
            </a:extLst>
          </p:cNvPr>
          <p:cNvPicPr>
            <a:picLocks noChangeAspect="1"/>
          </p:cNvPicPr>
          <p:nvPr/>
        </p:nvPicPr>
        <p:blipFill>
          <a:blip r:embed="rId3"/>
          <a:stretch>
            <a:fillRect/>
          </a:stretch>
        </p:blipFill>
        <p:spPr>
          <a:xfrm>
            <a:off x="5533057" y="1628613"/>
            <a:ext cx="1466850" cy="1524000"/>
          </a:xfrm>
          <a:prstGeom prst="rect">
            <a:avLst/>
          </a:prstGeom>
        </p:spPr>
      </p:pic>
      <p:pic>
        <p:nvPicPr>
          <p:cNvPr id="3" name="Picture 2">
            <a:extLst>
              <a:ext uri="{FF2B5EF4-FFF2-40B4-BE49-F238E27FC236}">
                <a16:creationId xmlns:a16="http://schemas.microsoft.com/office/drawing/2014/main" id="{C2C42209-7CE4-4BB6-96B8-D4DA01C71632}"/>
              </a:ext>
            </a:extLst>
          </p:cNvPr>
          <p:cNvPicPr>
            <a:picLocks noChangeAspect="1"/>
          </p:cNvPicPr>
          <p:nvPr/>
        </p:nvPicPr>
        <p:blipFill>
          <a:blip r:embed="rId4"/>
          <a:stretch>
            <a:fillRect/>
          </a:stretch>
        </p:blipFill>
        <p:spPr>
          <a:xfrm>
            <a:off x="1269811" y="1757282"/>
            <a:ext cx="1438275" cy="1390650"/>
          </a:xfrm>
          <a:prstGeom prst="rect">
            <a:avLst/>
          </a:prstGeom>
        </p:spPr>
      </p:pic>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593651" y="0"/>
            <a:ext cx="10515600" cy="1325563"/>
          </a:xfrm>
        </p:spPr>
        <p:txBody>
          <a:bodyPr/>
          <a:lstStyle/>
          <a:p>
            <a:pPr algn="ctr"/>
            <a:r>
              <a:rPr lang="en-GB" b="1" dirty="0">
                <a:solidFill>
                  <a:srgbClr val="CE1181"/>
                </a:solidFill>
              </a:rPr>
              <a:t>Search for a Topic</a:t>
            </a:r>
          </a:p>
        </p:txBody>
      </p:sp>
      <p:sp>
        <p:nvSpPr>
          <p:cNvPr id="13" name="TextBox 12">
            <a:extLst>
              <a:ext uri="{FF2B5EF4-FFF2-40B4-BE49-F238E27FC236}">
                <a16:creationId xmlns:a16="http://schemas.microsoft.com/office/drawing/2014/main" id="{4907E410-F319-4409-A352-AF1904637564}"/>
              </a:ext>
            </a:extLst>
          </p:cNvPr>
          <p:cNvSpPr txBox="1"/>
          <p:nvPr/>
        </p:nvSpPr>
        <p:spPr>
          <a:xfrm>
            <a:off x="1805940" y="2091690"/>
            <a:ext cx="333746" cy="646331"/>
          </a:xfrm>
          <a:prstGeom prst="rect">
            <a:avLst/>
          </a:prstGeom>
          <a:noFill/>
        </p:spPr>
        <p:txBody>
          <a:bodyPr wrap="none" rtlCol="0">
            <a:spAutoFit/>
          </a:bodyPr>
          <a:lstStyle/>
          <a:p>
            <a:r>
              <a:rPr lang="en-GB" sz="3600" b="1" dirty="0">
                <a:latin typeface="Geomanist" panose="02000503000000020004" pitchFamily="50" charset="0"/>
              </a:rPr>
              <a:t>1</a:t>
            </a:r>
          </a:p>
        </p:txBody>
      </p:sp>
      <p:sp>
        <p:nvSpPr>
          <p:cNvPr id="14" name="TextBox 13">
            <a:extLst>
              <a:ext uri="{FF2B5EF4-FFF2-40B4-BE49-F238E27FC236}">
                <a16:creationId xmlns:a16="http://schemas.microsoft.com/office/drawing/2014/main" id="{3A937CDC-098A-4D2E-8440-937F476A7FC4}"/>
              </a:ext>
            </a:extLst>
          </p:cNvPr>
          <p:cNvSpPr txBox="1"/>
          <p:nvPr/>
        </p:nvSpPr>
        <p:spPr>
          <a:xfrm>
            <a:off x="6084570" y="2061210"/>
            <a:ext cx="425116" cy="646331"/>
          </a:xfrm>
          <a:prstGeom prst="rect">
            <a:avLst/>
          </a:prstGeom>
          <a:noFill/>
        </p:spPr>
        <p:txBody>
          <a:bodyPr wrap="none" rtlCol="0">
            <a:spAutoFit/>
          </a:bodyPr>
          <a:lstStyle/>
          <a:p>
            <a:r>
              <a:rPr lang="en-GB" sz="3600" b="1" dirty="0">
                <a:latin typeface="Geomanist" panose="02000503000000020004" pitchFamily="50" charset="0"/>
              </a:rPr>
              <a:t>2</a:t>
            </a:r>
          </a:p>
        </p:txBody>
      </p:sp>
      <p:sp>
        <p:nvSpPr>
          <p:cNvPr id="15" name="TextBox 14">
            <a:extLst>
              <a:ext uri="{FF2B5EF4-FFF2-40B4-BE49-F238E27FC236}">
                <a16:creationId xmlns:a16="http://schemas.microsoft.com/office/drawing/2014/main" id="{E97CBD0E-F023-48BF-A414-5C12B198A013}"/>
              </a:ext>
            </a:extLst>
          </p:cNvPr>
          <p:cNvSpPr txBox="1"/>
          <p:nvPr/>
        </p:nvSpPr>
        <p:spPr>
          <a:xfrm>
            <a:off x="9894570" y="2076450"/>
            <a:ext cx="436338" cy="646331"/>
          </a:xfrm>
          <a:prstGeom prst="rect">
            <a:avLst/>
          </a:prstGeom>
          <a:noFill/>
        </p:spPr>
        <p:txBody>
          <a:bodyPr wrap="none" rtlCol="0">
            <a:spAutoFit/>
          </a:bodyPr>
          <a:lstStyle/>
          <a:p>
            <a:r>
              <a:rPr lang="en-GB" sz="3600" b="1" dirty="0">
                <a:latin typeface="Geomanist" panose="02000503000000020004" pitchFamily="50" charset="0"/>
              </a:rPr>
              <a:t>3</a:t>
            </a:r>
          </a:p>
        </p:txBody>
      </p:sp>
      <p:sp>
        <p:nvSpPr>
          <p:cNvPr id="16" name="Title 1">
            <a:extLst>
              <a:ext uri="{FF2B5EF4-FFF2-40B4-BE49-F238E27FC236}">
                <a16:creationId xmlns:a16="http://schemas.microsoft.com/office/drawing/2014/main" id="{D66CC00C-6894-4AEB-B5D1-8C9FED5364C6}"/>
              </a:ext>
            </a:extLst>
          </p:cNvPr>
          <p:cNvSpPr txBox="1">
            <a:spLocks/>
          </p:cNvSpPr>
          <p:nvPr/>
        </p:nvSpPr>
        <p:spPr>
          <a:xfrm rot="10800000" flipV="1">
            <a:off x="548640" y="3223260"/>
            <a:ext cx="3040380" cy="640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Pick your subject</a:t>
            </a:r>
          </a:p>
        </p:txBody>
      </p:sp>
      <p:sp>
        <p:nvSpPr>
          <p:cNvPr id="18" name="Title 1">
            <a:extLst>
              <a:ext uri="{FF2B5EF4-FFF2-40B4-BE49-F238E27FC236}">
                <a16:creationId xmlns:a16="http://schemas.microsoft.com/office/drawing/2014/main" id="{F0B7631F-F510-4A4A-84D3-119D832B205E}"/>
              </a:ext>
            </a:extLst>
          </p:cNvPr>
          <p:cNvSpPr txBox="1">
            <a:spLocks/>
          </p:cNvSpPr>
          <p:nvPr/>
        </p:nvSpPr>
        <p:spPr>
          <a:xfrm rot="10800000" flipV="1">
            <a:off x="4776938" y="3189922"/>
            <a:ext cx="3040380" cy="640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Choose a topic</a:t>
            </a:r>
          </a:p>
        </p:txBody>
      </p:sp>
      <p:sp>
        <p:nvSpPr>
          <p:cNvPr id="19" name="Title 1">
            <a:extLst>
              <a:ext uri="{FF2B5EF4-FFF2-40B4-BE49-F238E27FC236}">
                <a16:creationId xmlns:a16="http://schemas.microsoft.com/office/drawing/2014/main" id="{2B72989D-3B92-4878-873E-1A2F62F21760}"/>
              </a:ext>
            </a:extLst>
          </p:cNvPr>
          <p:cNvSpPr txBox="1">
            <a:spLocks/>
          </p:cNvSpPr>
          <p:nvPr/>
        </p:nvSpPr>
        <p:spPr>
          <a:xfrm rot="10800000" flipV="1">
            <a:off x="8563999" y="3189922"/>
            <a:ext cx="3040380" cy="640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Start revising</a:t>
            </a:r>
          </a:p>
        </p:txBody>
      </p:sp>
      <p:pic>
        <p:nvPicPr>
          <p:cNvPr id="20" name="Picture 19">
            <a:extLst>
              <a:ext uri="{FF2B5EF4-FFF2-40B4-BE49-F238E27FC236}">
                <a16:creationId xmlns:a16="http://schemas.microsoft.com/office/drawing/2014/main" id="{E189ECCB-0619-42CF-8FD5-1E1775BD844E}"/>
              </a:ext>
            </a:extLst>
          </p:cNvPr>
          <p:cNvPicPr>
            <a:picLocks noChangeAspect="1"/>
          </p:cNvPicPr>
          <p:nvPr/>
        </p:nvPicPr>
        <p:blipFill>
          <a:blip r:embed="rId5"/>
          <a:stretch>
            <a:fillRect/>
          </a:stretch>
        </p:blipFill>
        <p:spPr>
          <a:xfrm>
            <a:off x="8816193" y="3841807"/>
            <a:ext cx="2593091" cy="1843173"/>
          </a:xfrm>
          <a:prstGeom prst="rect">
            <a:avLst/>
          </a:prstGeom>
        </p:spPr>
      </p:pic>
      <p:pic>
        <p:nvPicPr>
          <p:cNvPr id="9" name="Picture Placeholder 7" descr="A close up of a sign&#10;&#10;Description automatically generated">
            <a:extLst>
              <a:ext uri="{FF2B5EF4-FFF2-40B4-BE49-F238E27FC236}">
                <a16:creationId xmlns:a16="http://schemas.microsoft.com/office/drawing/2014/main" id="{C65E6A28-381E-48EB-954B-116CE44DA001}"/>
              </a:ext>
            </a:extLst>
          </p:cNvPr>
          <p:cNvPicPr>
            <a:picLocks noChangeAspect="1"/>
          </p:cNvPicPr>
          <p:nvPr/>
        </p:nvPicPr>
        <p:blipFill rotWithShape="1">
          <a:blip r:embed="rId6">
            <a:extLst>
              <a:ext uri="{28A0092B-C50C-407E-A947-70E740481C1C}">
                <a14:useLocalDpi xmlns:a14="http://schemas.microsoft.com/office/drawing/2010/main" val="0"/>
              </a:ext>
            </a:extLst>
          </a:blip>
          <a:srcRect r="468" b="-3"/>
          <a:stretch/>
        </p:blipFill>
        <p:spPr>
          <a:xfrm>
            <a:off x="10604029" y="94947"/>
            <a:ext cx="1449870" cy="1879654"/>
          </a:xfrm>
          <a:prstGeom prst="rect">
            <a:avLst/>
          </a:prstGeom>
        </p:spPr>
      </p:pic>
      <p:pic>
        <p:nvPicPr>
          <p:cNvPr id="11" name="Picture 10">
            <a:extLst>
              <a:ext uri="{FF2B5EF4-FFF2-40B4-BE49-F238E27FC236}">
                <a16:creationId xmlns:a16="http://schemas.microsoft.com/office/drawing/2014/main" id="{8C7AD9F3-EA3A-4395-8573-EE4D3CD084C1}"/>
              </a:ext>
            </a:extLst>
          </p:cNvPr>
          <p:cNvPicPr>
            <a:picLocks noChangeAspect="1"/>
          </p:cNvPicPr>
          <p:nvPr/>
        </p:nvPicPr>
        <p:blipFill>
          <a:blip r:embed="rId7"/>
          <a:stretch>
            <a:fillRect/>
          </a:stretch>
        </p:blipFill>
        <p:spPr>
          <a:xfrm>
            <a:off x="0" y="6006735"/>
            <a:ext cx="12192000" cy="851265"/>
          </a:xfrm>
          <a:prstGeom prst="rect">
            <a:avLst/>
          </a:prstGeom>
        </p:spPr>
      </p:pic>
      <p:pic>
        <p:nvPicPr>
          <p:cNvPr id="12" name="Picture 11">
            <a:extLst>
              <a:ext uri="{FF2B5EF4-FFF2-40B4-BE49-F238E27FC236}">
                <a16:creationId xmlns:a16="http://schemas.microsoft.com/office/drawing/2014/main" id="{2A8C38F6-9A94-4AB3-A684-C89C65E5729A}"/>
              </a:ext>
            </a:extLst>
          </p:cNvPr>
          <p:cNvPicPr>
            <a:picLocks noChangeAspect="1"/>
          </p:cNvPicPr>
          <p:nvPr/>
        </p:nvPicPr>
        <p:blipFill>
          <a:blip r:embed="rId8"/>
          <a:stretch>
            <a:fillRect/>
          </a:stretch>
        </p:blipFill>
        <p:spPr>
          <a:xfrm>
            <a:off x="131885" y="3848295"/>
            <a:ext cx="3871441" cy="1484237"/>
          </a:xfrm>
          <a:prstGeom prst="rect">
            <a:avLst/>
          </a:prstGeom>
        </p:spPr>
      </p:pic>
      <p:pic>
        <p:nvPicPr>
          <p:cNvPr id="22" name="Picture 21">
            <a:extLst>
              <a:ext uri="{FF2B5EF4-FFF2-40B4-BE49-F238E27FC236}">
                <a16:creationId xmlns:a16="http://schemas.microsoft.com/office/drawing/2014/main" id="{B36362ED-5302-4887-9A09-15F03ED2F77B}"/>
              </a:ext>
            </a:extLst>
          </p:cNvPr>
          <p:cNvPicPr>
            <a:picLocks noChangeAspect="1"/>
          </p:cNvPicPr>
          <p:nvPr/>
        </p:nvPicPr>
        <p:blipFill>
          <a:blip r:embed="rId9"/>
          <a:stretch>
            <a:fillRect/>
          </a:stretch>
        </p:blipFill>
        <p:spPr>
          <a:xfrm>
            <a:off x="4165853" y="4318838"/>
            <a:ext cx="4073508" cy="910549"/>
          </a:xfrm>
          <a:prstGeom prst="rect">
            <a:avLst/>
          </a:prstGeom>
        </p:spPr>
      </p:pic>
    </p:spTree>
    <p:extLst>
      <p:ext uri="{BB962C8B-B14F-4D97-AF65-F5344CB8AC3E}">
        <p14:creationId xmlns:p14="http://schemas.microsoft.com/office/powerpoint/2010/main" val="1767105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F8A6096-55A4-4FDB-A8A5-DFB0FBB47BA6}"/>
              </a:ext>
            </a:extLst>
          </p:cNvPr>
          <p:cNvPicPr>
            <a:picLocks noChangeAspect="1"/>
          </p:cNvPicPr>
          <p:nvPr/>
        </p:nvPicPr>
        <p:blipFill>
          <a:blip r:embed="rId2"/>
          <a:stretch>
            <a:fillRect/>
          </a:stretch>
        </p:blipFill>
        <p:spPr>
          <a:xfrm>
            <a:off x="9406959" y="1766372"/>
            <a:ext cx="1371600" cy="1447800"/>
          </a:xfrm>
          <a:prstGeom prst="rect">
            <a:avLst/>
          </a:prstGeom>
        </p:spPr>
      </p:pic>
      <p:pic>
        <p:nvPicPr>
          <p:cNvPr id="20" name="Picture 19">
            <a:extLst>
              <a:ext uri="{FF2B5EF4-FFF2-40B4-BE49-F238E27FC236}">
                <a16:creationId xmlns:a16="http://schemas.microsoft.com/office/drawing/2014/main" id="{8DA91B25-E607-4ABE-A4B7-F0AAA7B50F95}"/>
              </a:ext>
            </a:extLst>
          </p:cNvPr>
          <p:cNvPicPr>
            <a:picLocks noChangeAspect="1"/>
          </p:cNvPicPr>
          <p:nvPr/>
        </p:nvPicPr>
        <p:blipFill>
          <a:blip r:embed="rId3"/>
          <a:stretch>
            <a:fillRect/>
          </a:stretch>
        </p:blipFill>
        <p:spPr>
          <a:xfrm>
            <a:off x="5533057" y="1660511"/>
            <a:ext cx="1466850" cy="1524000"/>
          </a:xfrm>
          <a:prstGeom prst="rect">
            <a:avLst/>
          </a:prstGeom>
        </p:spPr>
      </p:pic>
      <p:pic>
        <p:nvPicPr>
          <p:cNvPr id="21" name="Picture 20">
            <a:extLst>
              <a:ext uri="{FF2B5EF4-FFF2-40B4-BE49-F238E27FC236}">
                <a16:creationId xmlns:a16="http://schemas.microsoft.com/office/drawing/2014/main" id="{B0B120DF-B3D2-43BC-9B95-D54C94B7C283}"/>
              </a:ext>
            </a:extLst>
          </p:cNvPr>
          <p:cNvPicPr>
            <a:picLocks noChangeAspect="1"/>
          </p:cNvPicPr>
          <p:nvPr/>
        </p:nvPicPr>
        <p:blipFill>
          <a:blip r:embed="rId4"/>
          <a:stretch>
            <a:fillRect/>
          </a:stretch>
        </p:blipFill>
        <p:spPr>
          <a:xfrm>
            <a:off x="1269811" y="1810445"/>
            <a:ext cx="1438275" cy="1390650"/>
          </a:xfrm>
          <a:prstGeom prst="rect">
            <a:avLst/>
          </a:prstGeom>
        </p:spPr>
      </p:pic>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636182" y="-113340"/>
            <a:ext cx="10515600" cy="1325563"/>
          </a:xfrm>
        </p:spPr>
        <p:txBody>
          <a:bodyPr/>
          <a:lstStyle/>
          <a:p>
            <a:pPr algn="ctr"/>
            <a:r>
              <a:rPr lang="en-GB" b="1" dirty="0">
                <a:solidFill>
                  <a:srgbClr val="CE1181"/>
                </a:solidFill>
              </a:rPr>
              <a:t>Search for an Exam</a:t>
            </a:r>
          </a:p>
        </p:txBody>
      </p:sp>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13" name="TextBox 12">
            <a:extLst>
              <a:ext uri="{FF2B5EF4-FFF2-40B4-BE49-F238E27FC236}">
                <a16:creationId xmlns:a16="http://schemas.microsoft.com/office/drawing/2014/main" id="{4907E410-F319-4409-A352-AF1904637564}"/>
              </a:ext>
            </a:extLst>
          </p:cNvPr>
          <p:cNvSpPr txBox="1"/>
          <p:nvPr/>
        </p:nvSpPr>
        <p:spPr>
          <a:xfrm>
            <a:off x="1805940" y="2091690"/>
            <a:ext cx="333746" cy="646331"/>
          </a:xfrm>
          <a:prstGeom prst="rect">
            <a:avLst/>
          </a:prstGeom>
          <a:noFill/>
        </p:spPr>
        <p:txBody>
          <a:bodyPr wrap="none" rtlCol="0">
            <a:spAutoFit/>
          </a:bodyPr>
          <a:lstStyle/>
          <a:p>
            <a:r>
              <a:rPr lang="en-GB" sz="3600" b="1" dirty="0">
                <a:latin typeface="Geomanist" panose="02000503000000020004" pitchFamily="50" charset="0"/>
              </a:rPr>
              <a:t>1</a:t>
            </a:r>
          </a:p>
        </p:txBody>
      </p:sp>
      <p:sp>
        <p:nvSpPr>
          <p:cNvPr id="14" name="TextBox 13">
            <a:extLst>
              <a:ext uri="{FF2B5EF4-FFF2-40B4-BE49-F238E27FC236}">
                <a16:creationId xmlns:a16="http://schemas.microsoft.com/office/drawing/2014/main" id="{3A937CDC-098A-4D2E-8440-937F476A7FC4}"/>
              </a:ext>
            </a:extLst>
          </p:cNvPr>
          <p:cNvSpPr txBox="1"/>
          <p:nvPr/>
        </p:nvSpPr>
        <p:spPr>
          <a:xfrm>
            <a:off x="6084570" y="2061210"/>
            <a:ext cx="425116" cy="646331"/>
          </a:xfrm>
          <a:prstGeom prst="rect">
            <a:avLst/>
          </a:prstGeom>
          <a:noFill/>
        </p:spPr>
        <p:txBody>
          <a:bodyPr wrap="none" rtlCol="0">
            <a:spAutoFit/>
          </a:bodyPr>
          <a:lstStyle/>
          <a:p>
            <a:r>
              <a:rPr lang="en-GB" sz="3600" b="1" dirty="0">
                <a:latin typeface="Geomanist" panose="02000503000000020004" pitchFamily="50" charset="0"/>
              </a:rPr>
              <a:t>2</a:t>
            </a:r>
          </a:p>
        </p:txBody>
      </p:sp>
      <p:sp>
        <p:nvSpPr>
          <p:cNvPr id="15" name="TextBox 14">
            <a:extLst>
              <a:ext uri="{FF2B5EF4-FFF2-40B4-BE49-F238E27FC236}">
                <a16:creationId xmlns:a16="http://schemas.microsoft.com/office/drawing/2014/main" id="{E97CBD0E-F023-48BF-A414-5C12B198A013}"/>
              </a:ext>
            </a:extLst>
          </p:cNvPr>
          <p:cNvSpPr txBox="1"/>
          <p:nvPr/>
        </p:nvSpPr>
        <p:spPr>
          <a:xfrm>
            <a:off x="9894570" y="2076450"/>
            <a:ext cx="436338" cy="646331"/>
          </a:xfrm>
          <a:prstGeom prst="rect">
            <a:avLst/>
          </a:prstGeom>
          <a:noFill/>
        </p:spPr>
        <p:txBody>
          <a:bodyPr wrap="none" rtlCol="0">
            <a:spAutoFit/>
          </a:bodyPr>
          <a:lstStyle/>
          <a:p>
            <a:r>
              <a:rPr lang="en-GB" sz="3600" b="1" dirty="0">
                <a:latin typeface="Geomanist" panose="02000503000000020004" pitchFamily="50" charset="0"/>
              </a:rPr>
              <a:t>3</a:t>
            </a:r>
          </a:p>
        </p:txBody>
      </p:sp>
      <p:sp>
        <p:nvSpPr>
          <p:cNvPr id="16" name="Title 1">
            <a:extLst>
              <a:ext uri="{FF2B5EF4-FFF2-40B4-BE49-F238E27FC236}">
                <a16:creationId xmlns:a16="http://schemas.microsoft.com/office/drawing/2014/main" id="{D66CC00C-6894-4AEB-B5D1-8C9FED5364C6}"/>
              </a:ext>
            </a:extLst>
          </p:cNvPr>
          <p:cNvSpPr txBox="1">
            <a:spLocks/>
          </p:cNvSpPr>
          <p:nvPr/>
        </p:nvSpPr>
        <p:spPr>
          <a:xfrm rot="10800000" flipV="1">
            <a:off x="548640" y="3223260"/>
            <a:ext cx="3040380" cy="64007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Go to My Courses</a:t>
            </a:r>
          </a:p>
        </p:txBody>
      </p:sp>
      <p:sp>
        <p:nvSpPr>
          <p:cNvPr id="18" name="Title 1">
            <a:extLst>
              <a:ext uri="{FF2B5EF4-FFF2-40B4-BE49-F238E27FC236}">
                <a16:creationId xmlns:a16="http://schemas.microsoft.com/office/drawing/2014/main" id="{F0B7631F-F510-4A4A-84D3-119D832B205E}"/>
              </a:ext>
            </a:extLst>
          </p:cNvPr>
          <p:cNvSpPr txBox="1">
            <a:spLocks/>
          </p:cNvSpPr>
          <p:nvPr/>
        </p:nvSpPr>
        <p:spPr>
          <a:xfrm rot="10800000" flipV="1">
            <a:off x="4776938" y="3189922"/>
            <a:ext cx="3040380" cy="640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Choose an exam</a:t>
            </a:r>
          </a:p>
        </p:txBody>
      </p:sp>
      <p:sp>
        <p:nvSpPr>
          <p:cNvPr id="19" name="Title 1">
            <a:extLst>
              <a:ext uri="{FF2B5EF4-FFF2-40B4-BE49-F238E27FC236}">
                <a16:creationId xmlns:a16="http://schemas.microsoft.com/office/drawing/2014/main" id="{2B72989D-3B92-4878-873E-1A2F62F21760}"/>
              </a:ext>
            </a:extLst>
          </p:cNvPr>
          <p:cNvSpPr txBox="1">
            <a:spLocks/>
          </p:cNvSpPr>
          <p:nvPr/>
        </p:nvSpPr>
        <p:spPr>
          <a:xfrm rot="10800000" flipV="1">
            <a:off x="8563999" y="3189922"/>
            <a:ext cx="3040380" cy="640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Start revising</a:t>
            </a:r>
          </a:p>
        </p:txBody>
      </p:sp>
      <p:pic>
        <p:nvPicPr>
          <p:cNvPr id="3" name="Picture 2">
            <a:extLst>
              <a:ext uri="{FF2B5EF4-FFF2-40B4-BE49-F238E27FC236}">
                <a16:creationId xmlns:a16="http://schemas.microsoft.com/office/drawing/2014/main" id="{886D6592-64D6-4BE6-825E-7F188E8C7B0B}"/>
              </a:ext>
            </a:extLst>
          </p:cNvPr>
          <p:cNvPicPr>
            <a:picLocks noChangeAspect="1"/>
          </p:cNvPicPr>
          <p:nvPr/>
        </p:nvPicPr>
        <p:blipFill>
          <a:blip r:embed="rId6"/>
          <a:stretch>
            <a:fillRect/>
          </a:stretch>
        </p:blipFill>
        <p:spPr>
          <a:xfrm>
            <a:off x="200468" y="3771951"/>
            <a:ext cx="3976676" cy="1239259"/>
          </a:xfrm>
          <a:prstGeom prst="rect">
            <a:avLst/>
          </a:prstGeom>
        </p:spPr>
      </p:pic>
      <p:pic>
        <p:nvPicPr>
          <p:cNvPr id="4" name="Picture 3">
            <a:extLst>
              <a:ext uri="{FF2B5EF4-FFF2-40B4-BE49-F238E27FC236}">
                <a16:creationId xmlns:a16="http://schemas.microsoft.com/office/drawing/2014/main" id="{89AEF1A0-F93E-4EE4-AE2E-B1227F74EB63}"/>
              </a:ext>
            </a:extLst>
          </p:cNvPr>
          <p:cNvPicPr>
            <a:picLocks noChangeAspect="1"/>
          </p:cNvPicPr>
          <p:nvPr/>
        </p:nvPicPr>
        <p:blipFill>
          <a:blip r:embed="rId7"/>
          <a:stretch>
            <a:fillRect/>
          </a:stretch>
        </p:blipFill>
        <p:spPr>
          <a:xfrm>
            <a:off x="5367510" y="3706457"/>
            <a:ext cx="1859234" cy="2096981"/>
          </a:xfrm>
          <a:prstGeom prst="rect">
            <a:avLst/>
          </a:prstGeom>
        </p:spPr>
      </p:pic>
      <p:pic>
        <p:nvPicPr>
          <p:cNvPr id="8" name="Picture 7">
            <a:extLst>
              <a:ext uri="{FF2B5EF4-FFF2-40B4-BE49-F238E27FC236}">
                <a16:creationId xmlns:a16="http://schemas.microsoft.com/office/drawing/2014/main" id="{A1D86F8E-F888-48FF-89C7-B7411D4669C9}"/>
              </a:ext>
            </a:extLst>
          </p:cNvPr>
          <p:cNvPicPr>
            <a:picLocks noChangeAspect="1"/>
          </p:cNvPicPr>
          <p:nvPr/>
        </p:nvPicPr>
        <p:blipFill>
          <a:blip r:embed="rId8"/>
          <a:stretch>
            <a:fillRect/>
          </a:stretch>
        </p:blipFill>
        <p:spPr>
          <a:xfrm>
            <a:off x="8828338" y="3727410"/>
            <a:ext cx="2568802" cy="2096981"/>
          </a:xfrm>
          <a:prstGeom prst="rect">
            <a:avLst/>
          </a:prstGeom>
        </p:spPr>
      </p:pic>
      <p:pic>
        <p:nvPicPr>
          <p:cNvPr id="2" name="Picture Placeholder 7" descr="A close up of a sign&#10;&#10;Description automatically generated">
            <a:extLst>
              <a:ext uri="{FF2B5EF4-FFF2-40B4-BE49-F238E27FC236}">
                <a16:creationId xmlns:a16="http://schemas.microsoft.com/office/drawing/2014/main" id="{B52F9567-B316-4409-8F15-335BBB4B9A40}"/>
              </a:ext>
            </a:extLst>
          </p:cNvPr>
          <p:cNvPicPr>
            <a:picLocks noChangeAspect="1"/>
          </p:cNvPicPr>
          <p:nvPr/>
        </p:nvPicPr>
        <p:blipFill rotWithShape="1">
          <a:blip r:embed="rId9">
            <a:extLst>
              <a:ext uri="{28A0092B-C50C-407E-A947-70E740481C1C}">
                <a14:useLocalDpi xmlns:a14="http://schemas.microsoft.com/office/drawing/2010/main" val="0"/>
              </a:ext>
            </a:extLst>
          </a:blip>
          <a:srcRect r="468" b="-3"/>
          <a:stretch/>
        </p:blipFill>
        <p:spPr>
          <a:xfrm>
            <a:off x="10672205" y="93366"/>
            <a:ext cx="1449870" cy="1879654"/>
          </a:xfrm>
          <a:prstGeom prst="rect">
            <a:avLst/>
          </a:prstGeom>
        </p:spPr>
      </p:pic>
    </p:spTree>
    <p:extLst>
      <p:ext uri="{BB962C8B-B14F-4D97-AF65-F5344CB8AC3E}">
        <p14:creationId xmlns:p14="http://schemas.microsoft.com/office/powerpoint/2010/main" val="1099261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C34FAF0-9B9A-4E4D-B6FA-D8B1DB5819CA}"/>
              </a:ext>
            </a:extLst>
          </p:cNvPr>
          <p:cNvPicPr>
            <a:picLocks noChangeAspect="1"/>
          </p:cNvPicPr>
          <p:nvPr/>
        </p:nvPicPr>
        <p:blipFill>
          <a:blip r:embed="rId2"/>
          <a:stretch>
            <a:fillRect/>
          </a:stretch>
        </p:blipFill>
        <p:spPr>
          <a:xfrm>
            <a:off x="9438855" y="1734474"/>
            <a:ext cx="1371600" cy="1447800"/>
          </a:xfrm>
          <a:prstGeom prst="rect">
            <a:avLst/>
          </a:prstGeom>
        </p:spPr>
      </p:pic>
      <p:pic>
        <p:nvPicPr>
          <p:cNvPr id="22" name="Picture 21">
            <a:extLst>
              <a:ext uri="{FF2B5EF4-FFF2-40B4-BE49-F238E27FC236}">
                <a16:creationId xmlns:a16="http://schemas.microsoft.com/office/drawing/2014/main" id="{B3189009-522C-4D4A-AAA6-037765E3B42A}"/>
              </a:ext>
            </a:extLst>
          </p:cNvPr>
          <p:cNvPicPr>
            <a:picLocks noChangeAspect="1"/>
          </p:cNvPicPr>
          <p:nvPr/>
        </p:nvPicPr>
        <p:blipFill>
          <a:blip r:embed="rId3"/>
          <a:stretch>
            <a:fillRect/>
          </a:stretch>
        </p:blipFill>
        <p:spPr>
          <a:xfrm>
            <a:off x="5533056" y="1660510"/>
            <a:ext cx="1466850" cy="1524000"/>
          </a:xfrm>
          <a:prstGeom prst="rect">
            <a:avLst/>
          </a:prstGeom>
        </p:spPr>
      </p:pic>
      <p:pic>
        <p:nvPicPr>
          <p:cNvPr id="23" name="Picture 22">
            <a:extLst>
              <a:ext uri="{FF2B5EF4-FFF2-40B4-BE49-F238E27FC236}">
                <a16:creationId xmlns:a16="http://schemas.microsoft.com/office/drawing/2014/main" id="{52353791-D03A-42F8-801B-9499C25E36FF}"/>
              </a:ext>
            </a:extLst>
          </p:cNvPr>
          <p:cNvPicPr>
            <a:picLocks noChangeAspect="1"/>
          </p:cNvPicPr>
          <p:nvPr/>
        </p:nvPicPr>
        <p:blipFill>
          <a:blip r:embed="rId4"/>
          <a:stretch>
            <a:fillRect/>
          </a:stretch>
        </p:blipFill>
        <p:spPr>
          <a:xfrm>
            <a:off x="1269811" y="1757282"/>
            <a:ext cx="1438275" cy="1390650"/>
          </a:xfrm>
          <a:prstGeom prst="rect">
            <a:avLst/>
          </a:prstGeom>
        </p:spPr>
      </p:pic>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838200" y="0"/>
            <a:ext cx="10515600" cy="1325563"/>
          </a:xfrm>
        </p:spPr>
        <p:txBody>
          <a:bodyPr/>
          <a:lstStyle/>
          <a:p>
            <a:pPr algn="ctr"/>
            <a:r>
              <a:rPr lang="en-GB" b="1" dirty="0">
                <a:solidFill>
                  <a:srgbClr val="CE1181"/>
                </a:solidFill>
              </a:rPr>
              <a:t>Create a Playlist</a:t>
            </a:r>
          </a:p>
        </p:txBody>
      </p:sp>
      <p:sp>
        <p:nvSpPr>
          <p:cNvPr id="13" name="TextBox 12">
            <a:extLst>
              <a:ext uri="{FF2B5EF4-FFF2-40B4-BE49-F238E27FC236}">
                <a16:creationId xmlns:a16="http://schemas.microsoft.com/office/drawing/2014/main" id="{4907E410-F319-4409-A352-AF1904637564}"/>
              </a:ext>
            </a:extLst>
          </p:cNvPr>
          <p:cNvSpPr txBox="1"/>
          <p:nvPr/>
        </p:nvSpPr>
        <p:spPr>
          <a:xfrm>
            <a:off x="1805940" y="2091690"/>
            <a:ext cx="333746" cy="646331"/>
          </a:xfrm>
          <a:prstGeom prst="rect">
            <a:avLst/>
          </a:prstGeom>
          <a:noFill/>
        </p:spPr>
        <p:txBody>
          <a:bodyPr wrap="none" rtlCol="0">
            <a:spAutoFit/>
          </a:bodyPr>
          <a:lstStyle/>
          <a:p>
            <a:r>
              <a:rPr lang="en-GB" sz="3600" b="1" dirty="0">
                <a:latin typeface="Geomanist" panose="02000503000000020004" pitchFamily="50" charset="0"/>
              </a:rPr>
              <a:t>1</a:t>
            </a:r>
          </a:p>
        </p:txBody>
      </p:sp>
      <p:sp>
        <p:nvSpPr>
          <p:cNvPr id="14" name="TextBox 13">
            <a:extLst>
              <a:ext uri="{FF2B5EF4-FFF2-40B4-BE49-F238E27FC236}">
                <a16:creationId xmlns:a16="http://schemas.microsoft.com/office/drawing/2014/main" id="{3A937CDC-098A-4D2E-8440-937F476A7FC4}"/>
              </a:ext>
            </a:extLst>
          </p:cNvPr>
          <p:cNvSpPr txBox="1"/>
          <p:nvPr/>
        </p:nvSpPr>
        <p:spPr>
          <a:xfrm>
            <a:off x="6084570" y="2061210"/>
            <a:ext cx="425116" cy="646331"/>
          </a:xfrm>
          <a:prstGeom prst="rect">
            <a:avLst/>
          </a:prstGeom>
          <a:noFill/>
        </p:spPr>
        <p:txBody>
          <a:bodyPr wrap="none" rtlCol="0">
            <a:spAutoFit/>
          </a:bodyPr>
          <a:lstStyle/>
          <a:p>
            <a:r>
              <a:rPr lang="en-GB" sz="3600" b="1" dirty="0">
                <a:latin typeface="Geomanist" panose="02000503000000020004" pitchFamily="50" charset="0"/>
              </a:rPr>
              <a:t>2</a:t>
            </a:r>
          </a:p>
        </p:txBody>
      </p:sp>
      <p:sp>
        <p:nvSpPr>
          <p:cNvPr id="15" name="TextBox 14">
            <a:extLst>
              <a:ext uri="{FF2B5EF4-FFF2-40B4-BE49-F238E27FC236}">
                <a16:creationId xmlns:a16="http://schemas.microsoft.com/office/drawing/2014/main" id="{E97CBD0E-F023-48BF-A414-5C12B198A013}"/>
              </a:ext>
            </a:extLst>
          </p:cNvPr>
          <p:cNvSpPr txBox="1"/>
          <p:nvPr/>
        </p:nvSpPr>
        <p:spPr>
          <a:xfrm>
            <a:off x="9894570" y="2076450"/>
            <a:ext cx="436338" cy="646331"/>
          </a:xfrm>
          <a:prstGeom prst="rect">
            <a:avLst/>
          </a:prstGeom>
          <a:noFill/>
        </p:spPr>
        <p:txBody>
          <a:bodyPr wrap="none" rtlCol="0">
            <a:spAutoFit/>
          </a:bodyPr>
          <a:lstStyle/>
          <a:p>
            <a:r>
              <a:rPr lang="en-GB" sz="3600" b="1" dirty="0">
                <a:latin typeface="Geomanist" panose="02000503000000020004" pitchFamily="50" charset="0"/>
              </a:rPr>
              <a:t>3</a:t>
            </a:r>
          </a:p>
        </p:txBody>
      </p:sp>
      <p:sp>
        <p:nvSpPr>
          <p:cNvPr id="16" name="Title 1">
            <a:extLst>
              <a:ext uri="{FF2B5EF4-FFF2-40B4-BE49-F238E27FC236}">
                <a16:creationId xmlns:a16="http://schemas.microsoft.com/office/drawing/2014/main" id="{D66CC00C-6894-4AEB-B5D1-8C9FED5364C6}"/>
              </a:ext>
            </a:extLst>
          </p:cNvPr>
          <p:cNvSpPr txBox="1">
            <a:spLocks/>
          </p:cNvSpPr>
          <p:nvPr/>
        </p:nvSpPr>
        <p:spPr>
          <a:xfrm rot="10800000" flipV="1">
            <a:off x="548640" y="3223260"/>
            <a:ext cx="3040380" cy="640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Go to My Playlists</a:t>
            </a:r>
          </a:p>
        </p:txBody>
      </p:sp>
      <p:sp>
        <p:nvSpPr>
          <p:cNvPr id="18" name="Title 1">
            <a:extLst>
              <a:ext uri="{FF2B5EF4-FFF2-40B4-BE49-F238E27FC236}">
                <a16:creationId xmlns:a16="http://schemas.microsoft.com/office/drawing/2014/main" id="{F0B7631F-F510-4A4A-84D3-119D832B205E}"/>
              </a:ext>
            </a:extLst>
          </p:cNvPr>
          <p:cNvSpPr txBox="1">
            <a:spLocks/>
          </p:cNvSpPr>
          <p:nvPr/>
        </p:nvSpPr>
        <p:spPr>
          <a:xfrm rot="10800000" flipV="1">
            <a:off x="4776938" y="3189922"/>
            <a:ext cx="3040380" cy="640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Choose Pods</a:t>
            </a:r>
          </a:p>
        </p:txBody>
      </p:sp>
      <p:sp>
        <p:nvSpPr>
          <p:cNvPr id="19" name="Title 1">
            <a:extLst>
              <a:ext uri="{FF2B5EF4-FFF2-40B4-BE49-F238E27FC236}">
                <a16:creationId xmlns:a16="http://schemas.microsoft.com/office/drawing/2014/main" id="{2B72989D-3B92-4878-873E-1A2F62F21760}"/>
              </a:ext>
            </a:extLst>
          </p:cNvPr>
          <p:cNvSpPr txBox="1">
            <a:spLocks/>
          </p:cNvSpPr>
          <p:nvPr/>
        </p:nvSpPr>
        <p:spPr>
          <a:xfrm rot="10800000" flipV="1">
            <a:off x="8563999" y="3189922"/>
            <a:ext cx="3040380" cy="640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Arial" panose="020B0604020202020204" pitchFamily="34" charset="0"/>
                <a:cs typeface="Arial" panose="020B0604020202020204" pitchFamily="34" charset="0"/>
              </a:rPr>
              <a:t>Start revising</a:t>
            </a:r>
          </a:p>
        </p:txBody>
      </p:sp>
      <p:pic>
        <p:nvPicPr>
          <p:cNvPr id="2" name="Picture 1">
            <a:extLst>
              <a:ext uri="{FF2B5EF4-FFF2-40B4-BE49-F238E27FC236}">
                <a16:creationId xmlns:a16="http://schemas.microsoft.com/office/drawing/2014/main" id="{BFBC5780-5CD0-4933-8B7C-3EB6E9D89FFB}"/>
              </a:ext>
            </a:extLst>
          </p:cNvPr>
          <p:cNvPicPr>
            <a:picLocks noChangeAspect="1"/>
          </p:cNvPicPr>
          <p:nvPr/>
        </p:nvPicPr>
        <p:blipFill>
          <a:blip r:embed="rId5"/>
          <a:stretch>
            <a:fillRect/>
          </a:stretch>
        </p:blipFill>
        <p:spPr>
          <a:xfrm>
            <a:off x="3520463" y="3182508"/>
            <a:ext cx="714375" cy="600075"/>
          </a:xfrm>
          <a:prstGeom prst="rect">
            <a:avLst/>
          </a:prstGeom>
        </p:spPr>
      </p:pic>
      <p:pic>
        <p:nvPicPr>
          <p:cNvPr id="7" name="Picture 6">
            <a:extLst>
              <a:ext uri="{FF2B5EF4-FFF2-40B4-BE49-F238E27FC236}">
                <a16:creationId xmlns:a16="http://schemas.microsoft.com/office/drawing/2014/main" id="{A7641DD1-27F1-4573-AD0D-1C0DAA959228}"/>
              </a:ext>
            </a:extLst>
          </p:cNvPr>
          <p:cNvPicPr>
            <a:picLocks noChangeAspect="1"/>
          </p:cNvPicPr>
          <p:nvPr/>
        </p:nvPicPr>
        <p:blipFill>
          <a:blip r:embed="rId6"/>
          <a:stretch>
            <a:fillRect/>
          </a:stretch>
        </p:blipFill>
        <p:spPr>
          <a:xfrm>
            <a:off x="1180176" y="3839314"/>
            <a:ext cx="1919019" cy="1914525"/>
          </a:xfrm>
          <a:prstGeom prst="rect">
            <a:avLst/>
          </a:prstGeom>
        </p:spPr>
      </p:pic>
      <p:pic>
        <p:nvPicPr>
          <p:cNvPr id="17" name="Picture 16">
            <a:extLst>
              <a:ext uri="{FF2B5EF4-FFF2-40B4-BE49-F238E27FC236}">
                <a16:creationId xmlns:a16="http://schemas.microsoft.com/office/drawing/2014/main" id="{FBCAA5B8-A1C3-45F6-B249-65F974D931B8}"/>
              </a:ext>
            </a:extLst>
          </p:cNvPr>
          <p:cNvPicPr>
            <a:picLocks noChangeAspect="1"/>
          </p:cNvPicPr>
          <p:nvPr/>
        </p:nvPicPr>
        <p:blipFill>
          <a:blip r:embed="rId7"/>
          <a:stretch>
            <a:fillRect/>
          </a:stretch>
        </p:blipFill>
        <p:spPr>
          <a:xfrm>
            <a:off x="4109786" y="3830001"/>
            <a:ext cx="4374682" cy="1735035"/>
          </a:xfrm>
          <a:prstGeom prst="rect">
            <a:avLst/>
          </a:prstGeom>
        </p:spPr>
      </p:pic>
      <p:pic>
        <p:nvPicPr>
          <p:cNvPr id="20" name="Picture 19">
            <a:extLst>
              <a:ext uri="{FF2B5EF4-FFF2-40B4-BE49-F238E27FC236}">
                <a16:creationId xmlns:a16="http://schemas.microsoft.com/office/drawing/2014/main" id="{AD04781C-24AF-45B3-996A-9F1A68DCD86B}"/>
              </a:ext>
            </a:extLst>
          </p:cNvPr>
          <p:cNvPicPr>
            <a:picLocks noChangeAspect="1"/>
          </p:cNvPicPr>
          <p:nvPr/>
        </p:nvPicPr>
        <p:blipFill>
          <a:blip r:embed="rId8"/>
          <a:stretch>
            <a:fillRect/>
          </a:stretch>
        </p:blipFill>
        <p:spPr>
          <a:xfrm>
            <a:off x="8925260" y="3784712"/>
            <a:ext cx="2896267" cy="1993043"/>
          </a:xfrm>
          <a:prstGeom prst="rect">
            <a:avLst/>
          </a:prstGeom>
        </p:spPr>
      </p:pic>
      <p:pic>
        <p:nvPicPr>
          <p:cNvPr id="3" name="Picture Placeholder 7" descr="A close up of a sign&#10;&#10;Description automatically generated">
            <a:extLst>
              <a:ext uri="{FF2B5EF4-FFF2-40B4-BE49-F238E27FC236}">
                <a16:creationId xmlns:a16="http://schemas.microsoft.com/office/drawing/2014/main" id="{5452335B-8730-4579-B16A-B53A5A2E2B19}"/>
              </a:ext>
            </a:extLst>
          </p:cNvPr>
          <p:cNvPicPr>
            <a:picLocks noChangeAspect="1"/>
          </p:cNvPicPr>
          <p:nvPr/>
        </p:nvPicPr>
        <p:blipFill rotWithShape="1">
          <a:blip r:embed="rId9">
            <a:extLst>
              <a:ext uri="{28A0092B-C50C-407E-A947-70E740481C1C}">
                <a14:useLocalDpi xmlns:a14="http://schemas.microsoft.com/office/drawing/2010/main" val="0"/>
              </a:ext>
            </a:extLst>
          </a:blip>
          <a:srcRect r="468" b="-3"/>
          <a:stretch/>
        </p:blipFill>
        <p:spPr>
          <a:xfrm>
            <a:off x="10591480" y="73045"/>
            <a:ext cx="1449870" cy="1879654"/>
          </a:xfrm>
          <a:prstGeom prst="rect">
            <a:avLst/>
          </a:prstGeom>
        </p:spPr>
      </p:pic>
      <p:pic>
        <p:nvPicPr>
          <p:cNvPr id="4" name="Picture 3">
            <a:extLst>
              <a:ext uri="{FF2B5EF4-FFF2-40B4-BE49-F238E27FC236}">
                <a16:creationId xmlns:a16="http://schemas.microsoft.com/office/drawing/2014/main" id="{5DDA0C43-392D-4210-9C1F-DDE0AB18F6A3}"/>
              </a:ext>
            </a:extLst>
          </p:cNvPr>
          <p:cNvPicPr>
            <a:picLocks noChangeAspect="1"/>
          </p:cNvPicPr>
          <p:nvPr/>
        </p:nvPicPr>
        <p:blipFill>
          <a:blip r:embed="rId10"/>
          <a:stretch>
            <a:fillRect/>
          </a:stretch>
        </p:blipFill>
        <p:spPr>
          <a:xfrm>
            <a:off x="0" y="6006735"/>
            <a:ext cx="12192000" cy="851265"/>
          </a:xfrm>
          <a:prstGeom prst="rect">
            <a:avLst/>
          </a:prstGeom>
        </p:spPr>
      </p:pic>
    </p:spTree>
    <p:extLst>
      <p:ext uri="{BB962C8B-B14F-4D97-AF65-F5344CB8AC3E}">
        <p14:creationId xmlns:p14="http://schemas.microsoft.com/office/powerpoint/2010/main" val="4277331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742507" y="0"/>
            <a:ext cx="10515600" cy="1325563"/>
          </a:xfrm>
        </p:spPr>
        <p:txBody>
          <a:bodyPr/>
          <a:lstStyle/>
          <a:p>
            <a:pPr algn="ctr"/>
            <a:r>
              <a:rPr lang="en-GB" b="1" dirty="0">
                <a:solidFill>
                  <a:srgbClr val="CE1181"/>
                </a:solidFill>
              </a:rPr>
              <a:t>Assignments = Boost Playlists</a:t>
            </a:r>
          </a:p>
        </p:txBody>
      </p:sp>
      <p:sp>
        <p:nvSpPr>
          <p:cNvPr id="3" name="TextBox 2">
            <a:extLst>
              <a:ext uri="{FF2B5EF4-FFF2-40B4-BE49-F238E27FC236}">
                <a16:creationId xmlns:a16="http://schemas.microsoft.com/office/drawing/2014/main" id="{7828E939-F93C-4AF9-8ADE-93B3E3E66E24}"/>
              </a:ext>
            </a:extLst>
          </p:cNvPr>
          <p:cNvSpPr txBox="1"/>
          <p:nvPr/>
        </p:nvSpPr>
        <p:spPr>
          <a:xfrm>
            <a:off x="436600" y="1233488"/>
            <a:ext cx="8991600" cy="923330"/>
          </a:xfrm>
          <a:prstGeom prst="rect">
            <a:avLst/>
          </a:prstGeom>
          <a:noFill/>
        </p:spPr>
        <p:txBody>
          <a:bodyPr wrap="square" rtlCol="0">
            <a:spAutoFit/>
          </a:bodyPr>
          <a:lstStyle/>
          <a:p>
            <a:r>
              <a:rPr lang="en-GB" dirty="0"/>
              <a:t>Ask your teacher to set you an assignment – there are hundreds of questions readily available</a:t>
            </a:r>
          </a:p>
          <a:p>
            <a:endParaRPr lang="en-GB" dirty="0"/>
          </a:p>
          <a:p>
            <a:r>
              <a:rPr lang="en-GB" dirty="0"/>
              <a:t>You can apply your knowledge to the questions that have been set and get INSTANT results!</a:t>
            </a:r>
          </a:p>
        </p:txBody>
      </p:sp>
      <p:pic>
        <p:nvPicPr>
          <p:cNvPr id="4" name="Picture 3">
            <a:extLst>
              <a:ext uri="{FF2B5EF4-FFF2-40B4-BE49-F238E27FC236}">
                <a16:creationId xmlns:a16="http://schemas.microsoft.com/office/drawing/2014/main" id="{A51DA40D-A674-43E0-A092-BA63FFEDFFE8}"/>
              </a:ext>
            </a:extLst>
          </p:cNvPr>
          <p:cNvPicPr>
            <a:picLocks noChangeAspect="1"/>
          </p:cNvPicPr>
          <p:nvPr/>
        </p:nvPicPr>
        <p:blipFill>
          <a:blip r:embed="rId2"/>
          <a:stretch>
            <a:fillRect/>
          </a:stretch>
        </p:blipFill>
        <p:spPr>
          <a:xfrm>
            <a:off x="542925" y="2467824"/>
            <a:ext cx="633412" cy="811212"/>
          </a:xfrm>
          <a:prstGeom prst="rect">
            <a:avLst/>
          </a:prstGeom>
        </p:spPr>
      </p:pic>
      <p:sp>
        <p:nvSpPr>
          <p:cNvPr id="21" name="TextBox 20">
            <a:extLst>
              <a:ext uri="{FF2B5EF4-FFF2-40B4-BE49-F238E27FC236}">
                <a16:creationId xmlns:a16="http://schemas.microsoft.com/office/drawing/2014/main" id="{C53B6E36-B582-4C9B-B8AD-F1A17AA74351}"/>
              </a:ext>
            </a:extLst>
          </p:cNvPr>
          <p:cNvSpPr txBox="1"/>
          <p:nvPr/>
        </p:nvSpPr>
        <p:spPr>
          <a:xfrm>
            <a:off x="1223312" y="2230178"/>
            <a:ext cx="4293436" cy="2862322"/>
          </a:xfrm>
          <a:prstGeom prst="rect">
            <a:avLst/>
          </a:prstGeom>
          <a:noFill/>
        </p:spPr>
        <p:txBody>
          <a:bodyPr wrap="square" rtlCol="0">
            <a:spAutoFit/>
          </a:bodyPr>
          <a:lstStyle/>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Boost Playlists – helps to fill in knowledge gaps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When you complete an assignment, you’ll be given access to a Boost Playlist with recommendations on what you should be watching based on any incorrect answers.</a:t>
            </a:r>
            <a:endParaRPr lang="en-GB"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C698D3F-F55E-468C-A730-A96ADB70A6A8}"/>
              </a:ext>
            </a:extLst>
          </p:cNvPr>
          <p:cNvPicPr>
            <a:picLocks noChangeAspect="1"/>
          </p:cNvPicPr>
          <p:nvPr/>
        </p:nvPicPr>
        <p:blipFill>
          <a:blip r:embed="rId3"/>
          <a:stretch>
            <a:fillRect/>
          </a:stretch>
        </p:blipFill>
        <p:spPr>
          <a:xfrm>
            <a:off x="6654335" y="2404029"/>
            <a:ext cx="3236493" cy="3048241"/>
          </a:xfrm>
          <a:prstGeom prst="rect">
            <a:avLst/>
          </a:prstGeom>
        </p:spPr>
      </p:pic>
      <p:pic>
        <p:nvPicPr>
          <p:cNvPr id="2" name="Picture Placeholder 7" descr="A close up of a sign&#10;&#10;Description automatically generated">
            <a:extLst>
              <a:ext uri="{FF2B5EF4-FFF2-40B4-BE49-F238E27FC236}">
                <a16:creationId xmlns:a16="http://schemas.microsoft.com/office/drawing/2014/main" id="{7AE9F347-03B7-44E1-B97F-8EAAFEDA55E8}"/>
              </a:ext>
            </a:extLst>
          </p:cNvPr>
          <p:cNvPicPr>
            <a:picLocks noChangeAspect="1"/>
          </p:cNvPicPr>
          <p:nvPr/>
        </p:nvPicPr>
        <p:blipFill rotWithShape="1">
          <a:blip r:embed="rId4">
            <a:extLst>
              <a:ext uri="{28A0092B-C50C-407E-A947-70E740481C1C}">
                <a14:useLocalDpi xmlns:a14="http://schemas.microsoft.com/office/drawing/2010/main" val="0"/>
              </a:ext>
            </a:extLst>
          </a:blip>
          <a:srcRect r="468" b="-3"/>
          <a:stretch/>
        </p:blipFill>
        <p:spPr>
          <a:xfrm>
            <a:off x="10533172" y="77362"/>
            <a:ext cx="1449870" cy="1879654"/>
          </a:xfrm>
          <a:prstGeom prst="rect">
            <a:avLst/>
          </a:prstGeom>
        </p:spPr>
      </p:pic>
      <p:pic>
        <p:nvPicPr>
          <p:cNvPr id="7" name="Picture 6">
            <a:extLst>
              <a:ext uri="{FF2B5EF4-FFF2-40B4-BE49-F238E27FC236}">
                <a16:creationId xmlns:a16="http://schemas.microsoft.com/office/drawing/2014/main" id="{C2187029-6100-4EDA-95F1-196F593AA06E}"/>
              </a:ext>
            </a:extLst>
          </p:cNvPr>
          <p:cNvPicPr>
            <a:picLocks noChangeAspect="1"/>
          </p:cNvPicPr>
          <p:nvPr/>
        </p:nvPicPr>
        <p:blipFill>
          <a:blip r:embed="rId5"/>
          <a:stretch>
            <a:fillRect/>
          </a:stretch>
        </p:blipFill>
        <p:spPr>
          <a:xfrm>
            <a:off x="0" y="6006735"/>
            <a:ext cx="12192000" cy="851265"/>
          </a:xfrm>
          <a:prstGeom prst="rect">
            <a:avLst/>
          </a:prstGeom>
        </p:spPr>
      </p:pic>
    </p:spTree>
    <p:extLst>
      <p:ext uri="{BB962C8B-B14F-4D97-AF65-F5344CB8AC3E}">
        <p14:creationId xmlns:p14="http://schemas.microsoft.com/office/powerpoint/2010/main" val="1365900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115689" y="-759702"/>
            <a:ext cx="9857566" cy="2467750"/>
          </a:xfrm>
        </p:spPr>
        <p:txBody>
          <a:bodyPr>
            <a:normAutofit/>
          </a:bodyPr>
          <a:lstStyle/>
          <a:p>
            <a:pPr algn="ctr"/>
            <a:r>
              <a:rPr lang="en-GB" sz="3600" b="1" dirty="0">
                <a:solidFill>
                  <a:srgbClr val="CE1181"/>
                </a:solidFill>
              </a:rPr>
              <a:t>How to use GCSEPod with classic revision techniques</a:t>
            </a:r>
          </a:p>
        </p:txBody>
      </p:sp>
      <p:pic>
        <p:nvPicPr>
          <p:cNvPr id="3" name="Picture 2" descr="A close up of text on a white background&#10;&#10;Description automatically generated">
            <a:extLst>
              <a:ext uri="{FF2B5EF4-FFF2-40B4-BE49-F238E27FC236}">
                <a16:creationId xmlns:a16="http://schemas.microsoft.com/office/drawing/2014/main" id="{9159B8CC-70A0-4CEF-804F-D2653C522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513" y="1777325"/>
            <a:ext cx="5132292" cy="3399311"/>
          </a:xfrm>
          <a:prstGeom prst="rect">
            <a:avLst/>
          </a:prstGeom>
        </p:spPr>
      </p:pic>
      <p:pic>
        <p:nvPicPr>
          <p:cNvPr id="2" name="Picture Placeholder 7" descr="A close up of a sign&#10;&#10;Description automatically generated">
            <a:extLst>
              <a:ext uri="{FF2B5EF4-FFF2-40B4-BE49-F238E27FC236}">
                <a16:creationId xmlns:a16="http://schemas.microsoft.com/office/drawing/2014/main" id="{6B7681ED-65D7-40FB-96E4-E40EBDEC2AB3}"/>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524899" y="130116"/>
            <a:ext cx="1449870" cy="1879654"/>
          </a:xfrm>
          <a:prstGeom prst="rect">
            <a:avLst/>
          </a:prstGeom>
        </p:spPr>
      </p:pic>
      <p:pic>
        <p:nvPicPr>
          <p:cNvPr id="4" name="Picture 3">
            <a:extLst>
              <a:ext uri="{FF2B5EF4-FFF2-40B4-BE49-F238E27FC236}">
                <a16:creationId xmlns:a16="http://schemas.microsoft.com/office/drawing/2014/main" id="{8E77A727-92DD-4987-90BE-E02155238F8B}"/>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1495636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omputer keyboard&#10;&#10;Description automatically generated">
            <a:extLst>
              <a:ext uri="{FF2B5EF4-FFF2-40B4-BE49-F238E27FC236}">
                <a16:creationId xmlns:a16="http://schemas.microsoft.com/office/drawing/2014/main" id="{3C80C941-21B9-4413-A233-59D0CD21E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5955632"/>
          </a:xfrm>
          <a:prstGeom prst="rect">
            <a:avLst/>
          </a:prstGeom>
        </p:spPr>
      </p:pic>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0" y="342201"/>
            <a:ext cx="6605337" cy="1325563"/>
          </a:xfrm>
        </p:spPr>
        <p:txBody>
          <a:bodyPr>
            <a:normAutofit/>
          </a:bodyPr>
          <a:lstStyle/>
          <a:p>
            <a:pPr algn="ctr"/>
            <a:r>
              <a:rPr lang="en-US" b="1" dirty="0">
                <a:solidFill>
                  <a:schemeClr val="bg1"/>
                </a:solidFill>
              </a:rPr>
              <a:t>It’s nearly exam time. </a:t>
            </a:r>
            <a:br>
              <a:rPr lang="en-US" b="1" dirty="0">
                <a:solidFill>
                  <a:schemeClr val="bg1"/>
                </a:solidFill>
              </a:rPr>
            </a:br>
            <a:r>
              <a:rPr lang="en-US" b="1" dirty="0">
                <a:solidFill>
                  <a:schemeClr val="bg1"/>
                </a:solidFill>
              </a:rPr>
              <a:t>Are you prepared?</a:t>
            </a:r>
            <a:endParaRPr lang="en-GB" b="1" dirty="0">
              <a:solidFill>
                <a:schemeClr val="bg1"/>
              </a:solidFill>
            </a:endParaRPr>
          </a:p>
        </p:txBody>
      </p:sp>
      <p:pic>
        <p:nvPicPr>
          <p:cNvPr id="2" name="Picture 1">
            <a:extLst>
              <a:ext uri="{FF2B5EF4-FFF2-40B4-BE49-F238E27FC236}">
                <a16:creationId xmlns:a16="http://schemas.microsoft.com/office/drawing/2014/main" id="{9DFA4906-6D54-441C-841D-5A147ABFBBFC}"/>
              </a:ext>
            </a:extLst>
          </p:cNvPr>
          <p:cNvPicPr>
            <a:picLocks noChangeAspect="1"/>
          </p:cNvPicPr>
          <p:nvPr/>
        </p:nvPicPr>
        <p:blipFill>
          <a:blip r:embed="rId3"/>
          <a:stretch>
            <a:fillRect/>
          </a:stretch>
        </p:blipFill>
        <p:spPr>
          <a:xfrm>
            <a:off x="0" y="5955633"/>
            <a:ext cx="12192000" cy="902368"/>
          </a:xfrm>
          <a:prstGeom prst="rect">
            <a:avLst/>
          </a:prstGeom>
        </p:spPr>
      </p:pic>
    </p:spTree>
    <p:extLst>
      <p:ext uri="{BB962C8B-B14F-4D97-AF65-F5344CB8AC3E}">
        <p14:creationId xmlns:p14="http://schemas.microsoft.com/office/powerpoint/2010/main" val="2135032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7442A6-30B3-45F5-86E5-FE6D69639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896"/>
            <a:ext cx="12192000" cy="926579"/>
          </a:xfrm>
          <a:prstGeom prst="rect">
            <a:avLst/>
          </a:prstGeom>
        </p:spPr>
      </p:pic>
      <p:sp>
        <p:nvSpPr>
          <p:cNvPr id="7" name="Title 4">
            <a:extLst>
              <a:ext uri="{FF2B5EF4-FFF2-40B4-BE49-F238E27FC236}">
                <a16:creationId xmlns:a16="http://schemas.microsoft.com/office/drawing/2014/main" id="{6F660893-7CBB-4AF6-B3D5-8EC7A5CF67FC}"/>
              </a:ext>
            </a:extLst>
          </p:cNvPr>
          <p:cNvSpPr>
            <a:spLocks noGrp="1"/>
          </p:cNvSpPr>
          <p:nvPr>
            <p:ph type="title"/>
          </p:nvPr>
        </p:nvSpPr>
        <p:spPr>
          <a:xfrm>
            <a:off x="-2257511" y="-106151"/>
            <a:ext cx="10515600" cy="1325563"/>
          </a:xfrm>
        </p:spPr>
        <p:txBody>
          <a:bodyPr/>
          <a:lstStyle/>
          <a:p>
            <a:pPr algn="ctr"/>
            <a:r>
              <a:rPr lang="en-GB" b="1" dirty="0">
                <a:solidFill>
                  <a:srgbClr val="CE1181"/>
                </a:solidFill>
              </a:rPr>
              <a:t>GCSEPod and Note Taking</a:t>
            </a:r>
          </a:p>
        </p:txBody>
      </p:sp>
      <p:sp>
        <p:nvSpPr>
          <p:cNvPr id="8" name="Title 1">
            <a:extLst>
              <a:ext uri="{FF2B5EF4-FFF2-40B4-BE49-F238E27FC236}">
                <a16:creationId xmlns:a16="http://schemas.microsoft.com/office/drawing/2014/main" id="{C02A0001-F2BA-4D6A-9298-5768EC256272}"/>
              </a:ext>
            </a:extLst>
          </p:cNvPr>
          <p:cNvSpPr txBox="1">
            <a:spLocks/>
          </p:cNvSpPr>
          <p:nvPr/>
        </p:nvSpPr>
        <p:spPr>
          <a:xfrm>
            <a:off x="222309" y="992815"/>
            <a:ext cx="6819900" cy="1497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latin typeface="Arial" panose="020B0604020202020204" pitchFamily="34" charset="0"/>
                <a:cs typeface="Arial" panose="020B0604020202020204" pitchFamily="34" charset="0"/>
              </a:rPr>
              <a:t>Notes help to improve your understanding of a topic in your own words. Keep your notes brief and don’t forget to highlight key words, quotes and dates. </a:t>
            </a:r>
          </a:p>
        </p:txBody>
      </p:sp>
      <p:pic>
        <p:nvPicPr>
          <p:cNvPr id="13" name="Picture 12">
            <a:extLst>
              <a:ext uri="{FF2B5EF4-FFF2-40B4-BE49-F238E27FC236}">
                <a16:creationId xmlns:a16="http://schemas.microsoft.com/office/drawing/2014/main" id="{19369707-4028-4BF4-9A33-07900279E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88" y="2589383"/>
            <a:ext cx="4448305" cy="2968760"/>
          </a:xfrm>
          <a:prstGeom prst="rect">
            <a:avLst/>
          </a:prstGeom>
        </p:spPr>
      </p:pic>
      <p:sp>
        <p:nvSpPr>
          <p:cNvPr id="12" name="Title 1">
            <a:extLst>
              <a:ext uri="{FF2B5EF4-FFF2-40B4-BE49-F238E27FC236}">
                <a16:creationId xmlns:a16="http://schemas.microsoft.com/office/drawing/2014/main" id="{8839052D-ECEE-4AEE-9AF0-CFF707B997DB}"/>
              </a:ext>
            </a:extLst>
          </p:cNvPr>
          <p:cNvSpPr txBox="1">
            <a:spLocks/>
          </p:cNvSpPr>
          <p:nvPr/>
        </p:nvSpPr>
        <p:spPr>
          <a:xfrm>
            <a:off x="6422065" y="3030279"/>
            <a:ext cx="4640532" cy="1773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CE1181"/>
                </a:solidFill>
                <a:latin typeface="Arial" panose="020B0604020202020204" pitchFamily="34" charset="0"/>
                <a:cs typeface="Arial" panose="020B0604020202020204" pitchFamily="34" charset="0"/>
              </a:rPr>
              <a:t>Write short and concise notes whilst watching a Pod. Watch a Pod fully first and then replay it whilst pausing it and writing notes. </a:t>
            </a:r>
          </a:p>
        </p:txBody>
      </p:sp>
      <p:pic>
        <p:nvPicPr>
          <p:cNvPr id="2" name="Picture Placeholder 7" descr="A close up of a sign&#10;&#10;Description automatically generated">
            <a:extLst>
              <a:ext uri="{FF2B5EF4-FFF2-40B4-BE49-F238E27FC236}">
                <a16:creationId xmlns:a16="http://schemas.microsoft.com/office/drawing/2014/main" id="{37081C2D-C280-45AF-AD1F-D2BB10CFEC0D}"/>
              </a:ext>
            </a:extLst>
          </p:cNvPr>
          <p:cNvPicPr>
            <a:picLocks noChangeAspect="1"/>
          </p:cNvPicPr>
          <p:nvPr/>
        </p:nvPicPr>
        <p:blipFill rotWithShape="1">
          <a:blip r:embed="rId4">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spTree>
    <p:extLst>
      <p:ext uri="{BB962C8B-B14F-4D97-AF65-F5344CB8AC3E}">
        <p14:creationId xmlns:p14="http://schemas.microsoft.com/office/powerpoint/2010/main" val="4264260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F660893-7CBB-4AF6-B3D5-8EC7A5CF67FC}"/>
              </a:ext>
            </a:extLst>
          </p:cNvPr>
          <p:cNvSpPr>
            <a:spLocks noGrp="1"/>
          </p:cNvSpPr>
          <p:nvPr>
            <p:ph type="title"/>
          </p:nvPr>
        </p:nvSpPr>
        <p:spPr>
          <a:xfrm>
            <a:off x="-2030751" y="-238629"/>
            <a:ext cx="10515600" cy="1325563"/>
          </a:xfrm>
        </p:spPr>
        <p:txBody>
          <a:bodyPr/>
          <a:lstStyle/>
          <a:p>
            <a:pPr algn="ctr"/>
            <a:r>
              <a:rPr lang="en-GB" b="1" dirty="0">
                <a:solidFill>
                  <a:srgbClr val="CE1181"/>
                </a:solidFill>
              </a:rPr>
              <a:t>GCSEPod and Idea Mapping</a:t>
            </a:r>
          </a:p>
        </p:txBody>
      </p:sp>
      <p:sp>
        <p:nvSpPr>
          <p:cNvPr id="9" name="Title 1">
            <a:extLst>
              <a:ext uri="{FF2B5EF4-FFF2-40B4-BE49-F238E27FC236}">
                <a16:creationId xmlns:a16="http://schemas.microsoft.com/office/drawing/2014/main" id="{ECFD3603-6805-44A0-B603-7330BFD3F2FA}"/>
              </a:ext>
            </a:extLst>
          </p:cNvPr>
          <p:cNvSpPr txBox="1">
            <a:spLocks/>
          </p:cNvSpPr>
          <p:nvPr/>
        </p:nvSpPr>
        <p:spPr>
          <a:xfrm>
            <a:off x="277865" y="636448"/>
            <a:ext cx="8515260" cy="2030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latin typeface="Arial" panose="020B0604020202020204" pitchFamily="34" charset="0"/>
                <a:cs typeface="Arial" panose="020B0604020202020204" pitchFamily="34" charset="0"/>
              </a:rPr>
              <a:t>Summarise what you’ve learnt by creating an idea-map. Start by putting the name of the topic in the centre of a piece of paper.  Add branches (like a tree) and add additional key words to each branch which are associated with the main topic.  Keep adding more detail as the branches become smaller and use images and colours as well as words to help the information stand out.</a:t>
            </a:r>
          </a:p>
        </p:txBody>
      </p:sp>
      <p:pic>
        <p:nvPicPr>
          <p:cNvPr id="14" name="Picture 13">
            <a:extLst>
              <a:ext uri="{FF2B5EF4-FFF2-40B4-BE49-F238E27FC236}">
                <a16:creationId xmlns:a16="http://schemas.microsoft.com/office/drawing/2014/main" id="{AB8A087E-31FE-4E34-BCEC-21867D837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40" y="2481778"/>
            <a:ext cx="4783455" cy="3188970"/>
          </a:xfrm>
          <a:prstGeom prst="rect">
            <a:avLst/>
          </a:prstGeom>
        </p:spPr>
      </p:pic>
      <p:sp>
        <p:nvSpPr>
          <p:cNvPr id="15" name="Title 1">
            <a:extLst>
              <a:ext uri="{FF2B5EF4-FFF2-40B4-BE49-F238E27FC236}">
                <a16:creationId xmlns:a16="http://schemas.microsoft.com/office/drawing/2014/main" id="{189273D4-76AE-4C39-AFCF-3BACAF632902}"/>
              </a:ext>
            </a:extLst>
          </p:cNvPr>
          <p:cNvSpPr txBox="1">
            <a:spLocks/>
          </p:cNvSpPr>
          <p:nvPr/>
        </p:nvSpPr>
        <p:spPr>
          <a:xfrm>
            <a:off x="6096171" y="3027269"/>
            <a:ext cx="5351377" cy="2030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CE1181"/>
                </a:solidFill>
                <a:latin typeface="Arial" panose="020B0604020202020204" pitchFamily="34" charset="0"/>
                <a:cs typeface="Arial" panose="020B0604020202020204" pitchFamily="34" charset="0"/>
              </a:rPr>
              <a:t>Draw an idea-map with all the key words and images that you see and hear in a Pod. Try matching the colours you use on your </a:t>
            </a:r>
          </a:p>
          <a:p>
            <a:pPr algn="ctr"/>
            <a:r>
              <a:rPr lang="en-GB" sz="1800" b="1" dirty="0">
                <a:solidFill>
                  <a:srgbClr val="CE1181"/>
                </a:solidFill>
                <a:latin typeface="Arial" panose="020B0604020202020204" pitchFamily="34" charset="0"/>
                <a:cs typeface="Arial" panose="020B0604020202020204" pitchFamily="34" charset="0"/>
              </a:rPr>
              <a:t>idea-map to the colours shown within the Pod. Don’t be afraid to be creative, it’ll help you remember more. </a:t>
            </a:r>
          </a:p>
        </p:txBody>
      </p:sp>
      <p:pic>
        <p:nvPicPr>
          <p:cNvPr id="2" name="Picture Placeholder 7" descr="A close up of a sign&#10;&#10;Description automatically generated">
            <a:extLst>
              <a:ext uri="{FF2B5EF4-FFF2-40B4-BE49-F238E27FC236}">
                <a16:creationId xmlns:a16="http://schemas.microsoft.com/office/drawing/2014/main" id="{F64B554D-CDFC-4136-8301-385710EC8C12}"/>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511906" y="161573"/>
            <a:ext cx="1449870" cy="1879654"/>
          </a:xfrm>
          <a:prstGeom prst="rect">
            <a:avLst/>
          </a:prstGeom>
        </p:spPr>
      </p:pic>
      <p:pic>
        <p:nvPicPr>
          <p:cNvPr id="3" name="Picture 2">
            <a:extLst>
              <a:ext uri="{FF2B5EF4-FFF2-40B4-BE49-F238E27FC236}">
                <a16:creationId xmlns:a16="http://schemas.microsoft.com/office/drawing/2014/main" id="{DC8DB122-0686-43A6-8CAE-131A0A2F25FA}"/>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592716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F660893-7CBB-4AF6-B3D5-8EC7A5CF67FC}"/>
              </a:ext>
            </a:extLst>
          </p:cNvPr>
          <p:cNvSpPr>
            <a:spLocks noGrp="1"/>
          </p:cNvSpPr>
          <p:nvPr>
            <p:ph type="title"/>
          </p:nvPr>
        </p:nvSpPr>
        <p:spPr>
          <a:xfrm>
            <a:off x="-2292884" y="-244255"/>
            <a:ext cx="10515600" cy="1325563"/>
          </a:xfrm>
        </p:spPr>
        <p:txBody>
          <a:bodyPr/>
          <a:lstStyle/>
          <a:p>
            <a:pPr algn="ctr"/>
            <a:r>
              <a:rPr lang="en-GB" b="1" dirty="0">
                <a:solidFill>
                  <a:srgbClr val="CE1181"/>
                </a:solidFill>
              </a:rPr>
              <a:t>GCSEPod and Flash Cards</a:t>
            </a:r>
          </a:p>
        </p:txBody>
      </p:sp>
      <p:sp>
        <p:nvSpPr>
          <p:cNvPr id="12" name="Title 1">
            <a:extLst>
              <a:ext uri="{FF2B5EF4-FFF2-40B4-BE49-F238E27FC236}">
                <a16:creationId xmlns:a16="http://schemas.microsoft.com/office/drawing/2014/main" id="{D2B2C275-BEA7-4C49-9EB2-F2A9C642A7E7}"/>
              </a:ext>
            </a:extLst>
          </p:cNvPr>
          <p:cNvSpPr txBox="1">
            <a:spLocks/>
          </p:cNvSpPr>
          <p:nvPr/>
        </p:nvSpPr>
        <p:spPr>
          <a:xfrm>
            <a:off x="252258" y="734128"/>
            <a:ext cx="9220200" cy="2030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latin typeface="Arial" panose="020B0604020202020204" pitchFamily="34" charset="0"/>
                <a:cs typeface="Arial" panose="020B0604020202020204" pitchFamily="34" charset="0"/>
              </a:rPr>
              <a:t>Summarise a topic on a flash card or post-it, on one side of the card, write the topic’s name. This will help you when you come to test your knowledge. On the flip side, write down all the key words, symbols, dates, quotes and places that you’ve learnt. When you test yourself, simply look at the topic’s name and see if you can remember everything on the other side of the card without looking.  </a:t>
            </a:r>
          </a:p>
        </p:txBody>
      </p:sp>
      <p:pic>
        <p:nvPicPr>
          <p:cNvPr id="13" name="Picture 12">
            <a:extLst>
              <a:ext uri="{FF2B5EF4-FFF2-40B4-BE49-F238E27FC236}">
                <a16:creationId xmlns:a16="http://schemas.microsoft.com/office/drawing/2014/main" id="{5466CFE4-A06D-476B-9E03-54D88D3F8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73" y="2659827"/>
            <a:ext cx="4526280" cy="3017520"/>
          </a:xfrm>
          <a:prstGeom prst="rect">
            <a:avLst/>
          </a:prstGeom>
        </p:spPr>
      </p:pic>
      <p:sp>
        <p:nvSpPr>
          <p:cNvPr id="16" name="Title 1">
            <a:extLst>
              <a:ext uri="{FF2B5EF4-FFF2-40B4-BE49-F238E27FC236}">
                <a16:creationId xmlns:a16="http://schemas.microsoft.com/office/drawing/2014/main" id="{A507CAB6-066B-4363-B9CC-C4CC3339F63A}"/>
              </a:ext>
            </a:extLst>
          </p:cNvPr>
          <p:cNvSpPr txBox="1">
            <a:spLocks/>
          </p:cNvSpPr>
          <p:nvPr/>
        </p:nvSpPr>
        <p:spPr>
          <a:xfrm>
            <a:off x="5996763" y="3142631"/>
            <a:ext cx="4997302" cy="2030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CE1181"/>
                </a:solidFill>
                <a:latin typeface="Arial" panose="020B0604020202020204" pitchFamily="34" charset="0"/>
                <a:cs typeface="Arial" panose="020B0604020202020204" pitchFamily="34" charset="0"/>
              </a:rPr>
              <a:t>Create a flash card for each Pod you watch. Write the name of the Pod on one side, and on the other, write all the key information you’ve learnt. Search YouTube for a video on the “Leitner System” to find out more about creating effective flash cards</a:t>
            </a:r>
            <a:r>
              <a:rPr lang="en-GB" sz="1800" b="1" dirty="0">
                <a:solidFill>
                  <a:srgbClr val="B42E9D"/>
                </a:solidFill>
                <a:latin typeface="Arial" panose="020B0604020202020204" pitchFamily="34" charset="0"/>
                <a:cs typeface="Arial" panose="020B0604020202020204" pitchFamily="34" charset="0"/>
              </a:rPr>
              <a:t>.</a:t>
            </a:r>
          </a:p>
        </p:txBody>
      </p:sp>
      <p:pic>
        <p:nvPicPr>
          <p:cNvPr id="2" name="Picture Placeholder 7" descr="A close up of a sign&#10;&#10;Description automatically generated">
            <a:extLst>
              <a:ext uri="{FF2B5EF4-FFF2-40B4-BE49-F238E27FC236}">
                <a16:creationId xmlns:a16="http://schemas.microsoft.com/office/drawing/2014/main" id="{6C973464-E930-4A8E-ACCD-232D4336F780}"/>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595236" y="134264"/>
            <a:ext cx="1449870" cy="1879654"/>
          </a:xfrm>
          <a:prstGeom prst="rect">
            <a:avLst/>
          </a:prstGeom>
        </p:spPr>
      </p:pic>
      <p:pic>
        <p:nvPicPr>
          <p:cNvPr id="4" name="Picture 3">
            <a:extLst>
              <a:ext uri="{FF2B5EF4-FFF2-40B4-BE49-F238E27FC236}">
                <a16:creationId xmlns:a16="http://schemas.microsoft.com/office/drawing/2014/main" id="{FD2A2082-F698-41D9-92A9-1E6D3174C790}"/>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2202910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F660893-7CBB-4AF6-B3D5-8EC7A5CF67FC}"/>
              </a:ext>
            </a:extLst>
          </p:cNvPr>
          <p:cNvSpPr>
            <a:spLocks noGrp="1"/>
          </p:cNvSpPr>
          <p:nvPr>
            <p:ph type="title"/>
          </p:nvPr>
        </p:nvSpPr>
        <p:spPr>
          <a:xfrm>
            <a:off x="-1625944" y="-141039"/>
            <a:ext cx="10515600" cy="1325563"/>
          </a:xfrm>
        </p:spPr>
        <p:txBody>
          <a:bodyPr/>
          <a:lstStyle/>
          <a:p>
            <a:pPr algn="ctr"/>
            <a:r>
              <a:rPr lang="en-GB" b="1" dirty="0">
                <a:solidFill>
                  <a:srgbClr val="CE1181"/>
                </a:solidFill>
              </a:rPr>
              <a:t>GCSEPod and Summary Posters</a:t>
            </a:r>
          </a:p>
        </p:txBody>
      </p:sp>
      <p:sp>
        <p:nvSpPr>
          <p:cNvPr id="9" name="Title 1">
            <a:extLst>
              <a:ext uri="{FF2B5EF4-FFF2-40B4-BE49-F238E27FC236}">
                <a16:creationId xmlns:a16="http://schemas.microsoft.com/office/drawing/2014/main" id="{61A754D9-953D-416C-800C-4A6B4762AA2B}"/>
              </a:ext>
            </a:extLst>
          </p:cNvPr>
          <p:cNvSpPr txBox="1">
            <a:spLocks/>
          </p:cNvSpPr>
          <p:nvPr/>
        </p:nvSpPr>
        <p:spPr>
          <a:xfrm>
            <a:off x="154526" y="651333"/>
            <a:ext cx="9744385" cy="2030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latin typeface="Arial" panose="020B0604020202020204" pitchFamily="34" charset="0"/>
                <a:cs typeface="Arial" panose="020B0604020202020204" pitchFamily="34" charset="0"/>
              </a:rPr>
              <a:t>Use keys words, pictures and definitions to design a poster on a topic or whole subject. Put the summary poster up in your room and spend regular time looking at it. </a:t>
            </a:r>
          </a:p>
        </p:txBody>
      </p:sp>
      <p:pic>
        <p:nvPicPr>
          <p:cNvPr id="15" name="Picture 14">
            <a:extLst>
              <a:ext uri="{FF2B5EF4-FFF2-40B4-BE49-F238E27FC236}">
                <a16:creationId xmlns:a16="http://schemas.microsoft.com/office/drawing/2014/main" id="{47F28FF2-8489-419E-B5FF-10432FDA6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85" y="2378252"/>
            <a:ext cx="4556760" cy="3203402"/>
          </a:xfrm>
          <a:prstGeom prst="rect">
            <a:avLst/>
          </a:prstGeom>
        </p:spPr>
      </p:pic>
      <p:sp>
        <p:nvSpPr>
          <p:cNvPr id="14" name="Title 1">
            <a:extLst>
              <a:ext uri="{FF2B5EF4-FFF2-40B4-BE49-F238E27FC236}">
                <a16:creationId xmlns:a16="http://schemas.microsoft.com/office/drawing/2014/main" id="{C8B6BB40-FE32-43A8-91D4-632C78846563}"/>
              </a:ext>
            </a:extLst>
          </p:cNvPr>
          <p:cNvSpPr txBox="1">
            <a:spLocks/>
          </p:cNvSpPr>
          <p:nvPr/>
        </p:nvSpPr>
        <p:spPr>
          <a:xfrm>
            <a:off x="6347637" y="2860159"/>
            <a:ext cx="5084039" cy="19998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B42E9D"/>
                </a:solidFill>
                <a:latin typeface="Arial" panose="020B0604020202020204" pitchFamily="34" charset="0"/>
                <a:cs typeface="Arial" panose="020B0604020202020204" pitchFamily="34" charset="0"/>
              </a:rPr>
              <a:t> </a:t>
            </a:r>
          </a:p>
          <a:p>
            <a:pPr algn="ctr"/>
            <a:r>
              <a:rPr lang="en-GB" sz="1800" b="1" dirty="0">
                <a:solidFill>
                  <a:srgbClr val="CE1181"/>
                </a:solidFill>
                <a:latin typeface="Arial" panose="020B0604020202020204" pitchFamily="34" charset="0"/>
                <a:cs typeface="Arial" panose="020B0604020202020204" pitchFamily="34" charset="0"/>
              </a:rPr>
              <a:t>Watch a Pod and whilst you can remember, draw a summary poster with all you’ve learnt. Once you’ve finished your poster, re-watch the Pod and see how much you remembered. </a:t>
            </a:r>
          </a:p>
        </p:txBody>
      </p:sp>
      <p:pic>
        <p:nvPicPr>
          <p:cNvPr id="2" name="Picture Placeholder 7" descr="A close up of a sign&#10;&#10;Description automatically generated">
            <a:extLst>
              <a:ext uri="{FF2B5EF4-FFF2-40B4-BE49-F238E27FC236}">
                <a16:creationId xmlns:a16="http://schemas.microsoft.com/office/drawing/2014/main" id="{135B695A-9E69-49FE-BCE3-1E0F843CEFB6}"/>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445768" y="124159"/>
            <a:ext cx="1449870" cy="1879654"/>
          </a:xfrm>
          <a:prstGeom prst="rect">
            <a:avLst/>
          </a:prstGeom>
        </p:spPr>
      </p:pic>
      <p:pic>
        <p:nvPicPr>
          <p:cNvPr id="3" name="Picture 2">
            <a:extLst>
              <a:ext uri="{FF2B5EF4-FFF2-40B4-BE49-F238E27FC236}">
                <a16:creationId xmlns:a16="http://schemas.microsoft.com/office/drawing/2014/main" id="{DDB34A63-0A1F-45CB-BB19-D1AFC7FCC23B}"/>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1718605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F660893-7CBB-4AF6-B3D5-8EC7A5CF67FC}"/>
              </a:ext>
            </a:extLst>
          </p:cNvPr>
          <p:cNvSpPr>
            <a:spLocks noGrp="1"/>
          </p:cNvSpPr>
          <p:nvPr>
            <p:ph type="title"/>
          </p:nvPr>
        </p:nvSpPr>
        <p:spPr>
          <a:xfrm>
            <a:off x="0" y="-52229"/>
            <a:ext cx="8668766" cy="1325563"/>
          </a:xfrm>
        </p:spPr>
        <p:txBody>
          <a:bodyPr>
            <a:normAutofit/>
          </a:bodyPr>
          <a:lstStyle/>
          <a:p>
            <a:pPr algn="ctr"/>
            <a:r>
              <a:rPr lang="en-GB" sz="3200" b="1" dirty="0">
                <a:solidFill>
                  <a:srgbClr val="CE1181"/>
                </a:solidFill>
              </a:rPr>
              <a:t>GCSEPod and Practice Exam Questions, Past Papers</a:t>
            </a:r>
          </a:p>
        </p:txBody>
      </p:sp>
      <p:sp>
        <p:nvSpPr>
          <p:cNvPr id="12" name="Title 1">
            <a:extLst>
              <a:ext uri="{FF2B5EF4-FFF2-40B4-BE49-F238E27FC236}">
                <a16:creationId xmlns:a16="http://schemas.microsoft.com/office/drawing/2014/main" id="{21F3D690-8D48-484F-9C5E-E9D0179C3E96}"/>
              </a:ext>
            </a:extLst>
          </p:cNvPr>
          <p:cNvSpPr txBox="1">
            <a:spLocks/>
          </p:cNvSpPr>
          <p:nvPr/>
        </p:nvSpPr>
        <p:spPr>
          <a:xfrm>
            <a:off x="109511" y="1414129"/>
            <a:ext cx="9991419" cy="956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latin typeface="Arial" panose="020B0604020202020204" pitchFamily="34" charset="0"/>
                <a:cs typeface="Arial" panose="020B0604020202020204" pitchFamily="34" charset="0"/>
              </a:rPr>
              <a:t>Practising exam questions and past papers helps to perfect your exam techniques whilst checking your knowledge and highlighting any gaps you may have. </a:t>
            </a:r>
          </a:p>
        </p:txBody>
      </p:sp>
      <p:pic>
        <p:nvPicPr>
          <p:cNvPr id="16" name="Picture 15">
            <a:extLst>
              <a:ext uri="{FF2B5EF4-FFF2-40B4-BE49-F238E27FC236}">
                <a16:creationId xmlns:a16="http://schemas.microsoft.com/office/drawing/2014/main" id="{7409EFE3-F57B-485B-8CB1-755D8A25B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6" y="2652649"/>
            <a:ext cx="4211984" cy="2811780"/>
          </a:xfrm>
          <a:prstGeom prst="rect">
            <a:avLst/>
          </a:prstGeom>
        </p:spPr>
      </p:pic>
      <p:sp>
        <p:nvSpPr>
          <p:cNvPr id="13" name="Title 1">
            <a:extLst>
              <a:ext uri="{FF2B5EF4-FFF2-40B4-BE49-F238E27FC236}">
                <a16:creationId xmlns:a16="http://schemas.microsoft.com/office/drawing/2014/main" id="{C842D7A2-AA0A-42D4-8A9F-DCE22DDB4262}"/>
              </a:ext>
            </a:extLst>
          </p:cNvPr>
          <p:cNvSpPr txBox="1">
            <a:spLocks/>
          </p:cNvSpPr>
          <p:nvPr/>
        </p:nvSpPr>
        <p:spPr>
          <a:xfrm>
            <a:off x="5635824" y="3207093"/>
            <a:ext cx="5358241" cy="2030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CE1181"/>
                </a:solidFill>
                <a:latin typeface="Arial" panose="020B0604020202020204" pitchFamily="34" charset="0"/>
                <a:cs typeface="Arial" panose="020B0604020202020204" pitchFamily="34" charset="0"/>
              </a:rPr>
              <a:t>Watch Pods and then answer practice exam questions and past papers. Highlight questions you struggled with and watch the Pods. </a:t>
            </a:r>
          </a:p>
        </p:txBody>
      </p:sp>
      <p:pic>
        <p:nvPicPr>
          <p:cNvPr id="2" name="Picture Placeholder 7" descr="A close up of a sign&#10;&#10;Description automatically generated">
            <a:extLst>
              <a:ext uri="{FF2B5EF4-FFF2-40B4-BE49-F238E27FC236}">
                <a16:creationId xmlns:a16="http://schemas.microsoft.com/office/drawing/2014/main" id="{B066C61B-4583-4B54-B37A-D6DB22F57760}"/>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3" name="Picture 2">
            <a:extLst>
              <a:ext uri="{FF2B5EF4-FFF2-40B4-BE49-F238E27FC236}">
                <a16:creationId xmlns:a16="http://schemas.microsoft.com/office/drawing/2014/main" id="{565A7075-BD5E-4A33-AC5D-A247F32ABCA5}"/>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3783606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F660893-7CBB-4AF6-B3D5-8EC7A5CF67FC}"/>
              </a:ext>
            </a:extLst>
          </p:cNvPr>
          <p:cNvSpPr>
            <a:spLocks noGrp="1"/>
          </p:cNvSpPr>
          <p:nvPr>
            <p:ph type="title"/>
          </p:nvPr>
        </p:nvSpPr>
        <p:spPr>
          <a:xfrm>
            <a:off x="-2349521" y="-12305"/>
            <a:ext cx="10515600" cy="872749"/>
          </a:xfrm>
        </p:spPr>
        <p:txBody>
          <a:bodyPr>
            <a:normAutofit/>
          </a:bodyPr>
          <a:lstStyle/>
          <a:p>
            <a:pPr algn="ctr"/>
            <a:r>
              <a:rPr lang="en-GB" b="1" dirty="0">
                <a:solidFill>
                  <a:srgbClr val="CE1181"/>
                </a:solidFill>
              </a:rPr>
              <a:t>GCSEPod and Mnemonics</a:t>
            </a:r>
          </a:p>
        </p:txBody>
      </p:sp>
      <p:sp>
        <p:nvSpPr>
          <p:cNvPr id="9" name="Title 1">
            <a:extLst>
              <a:ext uri="{FF2B5EF4-FFF2-40B4-BE49-F238E27FC236}">
                <a16:creationId xmlns:a16="http://schemas.microsoft.com/office/drawing/2014/main" id="{04D64E0F-1A72-47A6-A963-C1BCA1184E3B}"/>
              </a:ext>
            </a:extLst>
          </p:cNvPr>
          <p:cNvSpPr txBox="1">
            <a:spLocks/>
          </p:cNvSpPr>
          <p:nvPr/>
        </p:nvSpPr>
        <p:spPr>
          <a:xfrm>
            <a:off x="202903" y="968981"/>
            <a:ext cx="9825841" cy="2030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latin typeface="Arial" panose="020B0604020202020204" pitchFamily="34" charset="0"/>
                <a:cs typeface="Arial" panose="020B0604020202020204" pitchFamily="34" charset="0"/>
              </a:rPr>
              <a:t>Create a code using rhymes, phrases or acronyms.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For example, colours of the visible spectrum:</a:t>
            </a:r>
          </a:p>
          <a:p>
            <a:r>
              <a:rPr lang="en-GB" sz="2000" dirty="0">
                <a:latin typeface="Arial" panose="020B0604020202020204" pitchFamily="34" charset="0"/>
                <a:cs typeface="Arial" panose="020B0604020202020204" pitchFamily="34" charset="0"/>
              </a:rPr>
              <a:t>Richard of York Gave Battle in Vain (Red, Orange, Yellow, Green, Blue, Indigo, Violet)</a:t>
            </a:r>
          </a:p>
          <a:p>
            <a:endParaRPr lang="en-GB" sz="2000" dirty="0">
              <a:latin typeface="Arial" panose="020B0604020202020204" pitchFamily="34" charset="0"/>
              <a:cs typeface="Arial" panose="020B0604020202020204" pitchFamily="34" charset="0"/>
            </a:endParaRPr>
          </a:p>
        </p:txBody>
      </p:sp>
      <p:pic>
        <p:nvPicPr>
          <p:cNvPr id="11" name="Picture 4" descr="Image result for richard of york gave battle in vain">
            <a:extLst>
              <a:ext uri="{FF2B5EF4-FFF2-40B4-BE49-F238E27FC236}">
                <a16:creationId xmlns:a16="http://schemas.microsoft.com/office/drawing/2014/main" id="{AB887A65-0CAE-49C5-B64F-E891F4BA4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59" y="3103682"/>
            <a:ext cx="4960040" cy="239384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E1051E07-8B4E-4AB5-AAB4-01CC1F886559}"/>
              </a:ext>
            </a:extLst>
          </p:cNvPr>
          <p:cNvSpPr txBox="1">
            <a:spLocks/>
          </p:cNvSpPr>
          <p:nvPr/>
        </p:nvSpPr>
        <p:spPr>
          <a:xfrm>
            <a:off x="6368870" y="2943890"/>
            <a:ext cx="4667726" cy="2030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CE1181"/>
                </a:solidFill>
                <a:latin typeface="Arial" panose="020B0604020202020204" pitchFamily="34" charset="0"/>
                <a:cs typeface="Arial" panose="020B0604020202020204" pitchFamily="34" charset="0"/>
              </a:rPr>
              <a:t>Pick out key words from a Pod and create mnemonics to help you remember. </a:t>
            </a:r>
          </a:p>
        </p:txBody>
      </p:sp>
      <p:pic>
        <p:nvPicPr>
          <p:cNvPr id="2" name="Picture Placeholder 7" descr="A close up of a sign&#10;&#10;Description automatically generated">
            <a:extLst>
              <a:ext uri="{FF2B5EF4-FFF2-40B4-BE49-F238E27FC236}">
                <a16:creationId xmlns:a16="http://schemas.microsoft.com/office/drawing/2014/main" id="{B65B5454-884D-4CC0-A61E-96F1C89EEF31}"/>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594058" y="116960"/>
            <a:ext cx="1449870" cy="1879654"/>
          </a:xfrm>
          <a:prstGeom prst="rect">
            <a:avLst/>
          </a:prstGeom>
        </p:spPr>
      </p:pic>
      <p:pic>
        <p:nvPicPr>
          <p:cNvPr id="3" name="Picture 2">
            <a:extLst>
              <a:ext uri="{FF2B5EF4-FFF2-40B4-BE49-F238E27FC236}">
                <a16:creationId xmlns:a16="http://schemas.microsoft.com/office/drawing/2014/main" id="{AC5794DA-5FFE-486E-9BF1-50E692A49C0A}"/>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3766393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F660893-7CBB-4AF6-B3D5-8EC7A5CF67FC}"/>
              </a:ext>
            </a:extLst>
          </p:cNvPr>
          <p:cNvSpPr>
            <a:spLocks noGrp="1"/>
          </p:cNvSpPr>
          <p:nvPr>
            <p:ph type="title"/>
          </p:nvPr>
        </p:nvSpPr>
        <p:spPr>
          <a:xfrm>
            <a:off x="-2497765" y="-21354"/>
            <a:ext cx="10515600" cy="1031358"/>
          </a:xfrm>
        </p:spPr>
        <p:txBody>
          <a:bodyPr>
            <a:normAutofit/>
          </a:bodyPr>
          <a:lstStyle/>
          <a:p>
            <a:pPr algn="ctr"/>
            <a:r>
              <a:rPr lang="en-GB" b="1" dirty="0">
                <a:solidFill>
                  <a:srgbClr val="CE1181"/>
                </a:solidFill>
              </a:rPr>
              <a:t>GCSEPod and Timelines</a:t>
            </a:r>
          </a:p>
        </p:txBody>
      </p:sp>
      <p:sp>
        <p:nvSpPr>
          <p:cNvPr id="13" name="Title 1">
            <a:extLst>
              <a:ext uri="{FF2B5EF4-FFF2-40B4-BE49-F238E27FC236}">
                <a16:creationId xmlns:a16="http://schemas.microsoft.com/office/drawing/2014/main" id="{D0F1E5CC-CD53-4737-8CD4-850321277AE5}"/>
              </a:ext>
            </a:extLst>
          </p:cNvPr>
          <p:cNvSpPr txBox="1">
            <a:spLocks/>
          </p:cNvSpPr>
          <p:nvPr/>
        </p:nvSpPr>
        <p:spPr>
          <a:xfrm>
            <a:off x="194991" y="989029"/>
            <a:ext cx="8263844" cy="1396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latin typeface="Arial" panose="020B0604020202020204" pitchFamily="34" charset="0"/>
                <a:cs typeface="Arial" panose="020B0604020202020204" pitchFamily="34" charset="0"/>
              </a:rPr>
              <a:t>Design a timeline for those subjects where chronology is important like History and English Literature. Timelines are invaluable for making sense of a series of events or stories. </a:t>
            </a:r>
          </a:p>
          <a:p>
            <a:endParaRPr lang="en-GB" sz="3600" dirty="0">
              <a:latin typeface="Arial" panose="020B0604020202020204" pitchFamily="34" charset="0"/>
              <a:cs typeface="Arial" panose="020B0604020202020204" pitchFamily="34" charset="0"/>
            </a:endParaRPr>
          </a:p>
        </p:txBody>
      </p:sp>
      <p:pic>
        <p:nvPicPr>
          <p:cNvPr id="14" name="Picture 2" descr="Image result for world war 2 timeline">
            <a:extLst>
              <a:ext uri="{FF2B5EF4-FFF2-40B4-BE49-F238E27FC236}">
                <a16:creationId xmlns:a16="http://schemas.microsoft.com/office/drawing/2014/main" id="{4557B632-BE85-4C81-ADC6-9EB9B9EC2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16" y="2283776"/>
            <a:ext cx="6200152" cy="373001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6DCEA2C5-253B-43FA-A1AB-9DD4BDD21ACF}"/>
              </a:ext>
            </a:extLst>
          </p:cNvPr>
          <p:cNvSpPr txBox="1">
            <a:spLocks/>
          </p:cNvSpPr>
          <p:nvPr/>
        </p:nvSpPr>
        <p:spPr>
          <a:xfrm>
            <a:off x="6889772" y="2955851"/>
            <a:ext cx="4827307" cy="1479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CE1181"/>
                </a:solidFill>
                <a:latin typeface="Arial" panose="020B0604020202020204" pitchFamily="34" charset="0"/>
                <a:cs typeface="Arial" panose="020B0604020202020204" pitchFamily="34" charset="0"/>
              </a:rPr>
              <a:t>Use key dates within a Pod to create a timeline; it will help you visualise the order of the story. </a:t>
            </a:r>
          </a:p>
        </p:txBody>
      </p:sp>
      <p:pic>
        <p:nvPicPr>
          <p:cNvPr id="2" name="Picture Placeholder 7" descr="A close up of a sign&#10;&#10;Description automatically generated">
            <a:extLst>
              <a:ext uri="{FF2B5EF4-FFF2-40B4-BE49-F238E27FC236}">
                <a16:creationId xmlns:a16="http://schemas.microsoft.com/office/drawing/2014/main" id="{7F0F63D0-5DF0-4450-AF95-ED3DDCF33530}"/>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3" name="Picture 2">
            <a:extLst>
              <a:ext uri="{FF2B5EF4-FFF2-40B4-BE49-F238E27FC236}">
                <a16:creationId xmlns:a16="http://schemas.microsoft.com/office/drawing/2014/main" id="{0D8E5B57-6F40-4E5B-AACA-A24F9986D8A0}"/>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2827663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F660893-7CBB-4AF6-B3D5-8EC7A5CF67FC}"/>
              </a:ext>
            </a:extLst>
          </p:cNvPr>
          <p:cNvSpPr>
            <a:spLocks noGrp="1"/>
          </p:cNvSpPr>
          <p:nvPr>
            <p:ph type="title"/>
          </p:nvPr>
        </p:nvSpPr>
        <p:spPr>
          <a:xfrm>
            <a:off x="-1015436" y="-217406"/>
            <a:ext cx="12054254" cy="1447135"/>
          </a:xfrm>
        </p:spPr>
        <p:txBody>
          <a:bodyPr>
            <a:normAutofit/>
          </a:bodyPr>
          <a:lstStyle/>
          <a:p>
            <a:pPr algn="ctr"/>
            <a:r>
              <a:rPr lang="en-GB" sz="3600" b="1" dirty="0">
                <a:solidFill>
                  <a:srgbClr val="CE1181"/>
                </a:solidFill>
              </a:rPr>
              <a:t>For more revision techniques visit STUDY SMART Pods</a:t>
            </a:r>
          </a:p>
        </p:txBody>
      </p:sp>
      <p:sp>
        <p:nvSpPr>
          <p:cNvPr id="2" name="Rectangle 1">
            <a:extLst>
              <a:ext uri="{FF2B5EF4-FFF2-40B4-BE49-F238E27FC236}">
                <a16:creationId xmlns:a16="http://schemas.microsoft.com/office/drawing/2014/main" id="{0862876A-8585-409A-834F-30CDEE2522BE}"/>
              </a:ext>
            </a:extLst>
          </p:cNvPr>
          <p:cNvSpPr/>
          <p:nvPr/>
        </p:nvSpPr>
        <p:spPr>
          <a:xfrm>
            <a:off x="5914018" y="3059668"/>
            <a:ext cx="4949817" cy="369332"/>
          </a:xfrm>
          <a:prstGeom prst="rect">
            <a:avLst/>
          </a:prstGeom>
        </p:spPr>
        <p:txBody>
          <a:bodyPr wrap="none">
            <a:spAutoFit/>
          </a:bodyPr>
          <a:lstStyle/>
          <a:p>
            <a:r>
              <a:rPr lang="en-GB" dirty="0">
                <a:hlinkClick r:id="rId2"/>
              </a:rPr>
              <a:t>https://members.gcsepod.com/shared/studysmart</a:t>
            </a:r>
            <a:endParaRPr lang="en-GB" dirty="0"/>
          </a:p>
        </p:txBody>
      </p:sp>
      <p:pic>
        <p:nvPicPr>
          <p:cNvPr id="3" name="Picture 2">
            <a:hlinkClick r:id="rId2"/>
            <a:extLst>
              <a:ext uri="{FF2B5EF4-FFF2-40B4-BE49-F238E27FC236}">
                <a16:creationId xmlns:a16="http://schemas.microsoft.com/office/drawing/2014/main" id="{116D22C7-F7A5-4AEA-A516-9CC1DCFEF8C9}"/>
              </a:ext>
            </a:extLst>
          </p:cNvPr>
          <p:cNvPicPr>
            <a:picLocks noChangeAspect="1"/>
          </p:cNvPicPr>
          <p:nvPr/>
        </p:nvPicPr>
        <p:blipFill>
          <a:blip r:embed="rId3"/>
          <a:stretch>
            <a:fillRect/>
          </a:stretch>
        </p:blipFill>
        <p:spPr>
          <a:xfrm>
            <a:off x="1283581" y="1679944"/>
            <a:ext cx="4007648" cy="3933707"/>
          </a:xfrm>
          <a:prstGeom prst="rect">
            <a:avLst/>
          </a:prstGeom>
        </p:spPr>
      </p:pic>
      <p:pic>
        <p:nvPicPr>
          <p:cNvPr id="4" name="Picture Placeholder 7" descr="A close up of a sign&#10;&#10;Description automatically generated">
            <a:extLst>
              <a:ext uri="{FF2B5EF4-FFF2-40B4-BE49-F238E27FC236}">
                <a16:creationId xmlns:a16="http://schemas.microsoft.com/office/drawing/2014/main" id="{529E785B-AF13-45C7-996E-C7DF1692B62E}"/>
              </a:ext>
            </a:extLst>
          </p:cNvPr>
          <p:cNvPicPr>
            <a:picLocks noChangeAspect="1"/>
          </p:cNvPicPr>
          <p:nvPr/>
        </p:nvPicPr>
        <p:blipFill rotWithShape="1">
          <a:blip r:embed="rId4">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5" name="Picture 4">
            <a:extLst>
              <a:ext uri="{FF2B5EF4-FFF2-40B4-BE49-F238E27FC236}">
                <a16:creationId xmlns:a16="http://schemas.microsoft.com/office/drawing/2014/main" id="{A2DE37E3-4AFA-42A4-A418-CC2F3C7F9BAA}"/>
              </a:ext>
            </a:extLst>
          </p:cNvPr>
          <p:cNvPicPr>
            <a:picLocks noChangeAspect="1"/>
          </p:cNvPicPr>
          <p:nvPr/>
        </p:nvPicPr>
        <p:blipFill>
          <a:blip r:embed="rId5"/>
          <a:stretch>
            <a:fillRect/>
          </a:stretch>
        </p:blipFill>
        <p:spPr>
          <a:xfrm>
            <a:off x="0" y="6006735"/>
            <a:ext cx="12192000" cy="851265"/>
          </a:xfrm>
          <a:prstGeom prst="rect">
            <a:avLst/>
          </a:prstGeom>
        </p:spPr>
      </p:pic>
    </p:spTree>
    <p:extLst>
      <p:ext uri="{BB962C8B-B14F-4D97-AF65-F5344CB8AC3E}">
        <p14:creationId xmlns:p14="http://schemas.microsoft.com/office/powerpoint/2010/main" val="358620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C3DA93-D990-4CC4-BE08-D4E15038005A}"/>
              </a:ext>
            </a:extLst>
          </p:cNvPr>
          <p:cNvPicPr preferRelativeResize="0">
            <a:picLocks/>
          </p:cNvPicPr>
          <p:nvPr/>
        </p:nvPicPr>
        <p:blipFill rotWithShape="1">
          <a:blip r:embed="rId2">
            <a:extLst>
              <a:ext uri="{28A0092B-C50C-407E-A947-70E740481C1C}">
                <a14:useLocalDpi xmlns:a14="http://schemas.microsoft.com/office/drawing/2010/main" val="0"/>
              </a:ext>
            </a:extLst>
          </a:blip>
          <a:srcRect t="27153" b="10269"/>
          <a:stretch/>
        </p:blipFill>
        <p:spPr>
          <a:xfrm>
            <a:off x="789711" y="1149663"/>
            <a:ext cx="10548781" cy="4729703"/>
          </a:xfrm>
          <a:prstGeom prst="rect">
            <a:avLst/>
          </a:prstGeom>
        </p:spPr>
      </p:pic>
      <p:pic>
        <p:nvPicPr>
          <p:cNvPr id="12" name="Picture 11">
            <a:extLst>
              <a:ext uri="{FF2B5EF4-FFF2-40B4-BE49-F238E27FC236}">
                <a16:creationId xmlns:a16="http://schemas.microsoft.com/office/drawing/2014/main" id="{287D2A5B-9407-4F41-A96A-5E1EBA91DDE8}"/>
              </a:ext>
            </a:extLst>
          </p:cNvPr>
          <p:cNvPicPr>
            <a:picLocks noChangeAspect="1"/>
          </p:cNvPicPr>
          <p:nvPr/>
        </p:nvPicPr>
        <p:blipFill>
          <a:blip r:embed="rId3"/>
          <a:stretch>
            <a:fillRect/>
          </a:stretch>
        </p:blipFill>
        <p:spPr>
          <a:xfrm>
            <a:off x="0" y="0"/>
            <a:ext cx="5370653" cy="1195587"/>
          </a:xfrm>
          <a:prstGeom prst="rect">
            <a:avLst/>
          </a:prstGeom>
        </p:spPr>
      </p:pic>
      <p:pic>
        <p:nvPicPr>
          <p:cNvPr id="2" name="Picture Placeholder 7" descr="A close up of a sign&#10;&#10;Description automatically generated">
            <a:extLst>
              <a:ext uri="{FF2B5EF4-FFF2-40B4-BE49-F238E27FC236}">
                <a16:creationId xmlns:a16="http://schemas.microsoft.com/office/drawing/2014/main" id="{E9870BEB-E8D8-420F-8C3A-0DBE51E7FFD2}"/>
              </a:ext>
            </a:extLst>
          </p:cNvPr>
          <p:cNvPicPr>
            <a:picLocks noChangeAspect="1"/>
          </p:cNvPicPr>
          <p:nvPr/>
        </p:nvPicPr>
        <p:blipFill rotWithShape="1">
          <a:blip r:embed="rId4">
            <a:extLst>
              <a:ext uri="{28A0092B-C50C-407E-A947-70E740481C1C}">
                <a14:useLocalDpi xmlns:a14="http://schemas.microsoft.com/office/drawing/2010/main" val="0"/>
              </a:ext>
            </a:extLst>
          </a:blip>
          <a:srcRect r="468" b="-3"/>
          <a:stretch/>
        </p:blipFill>
        <p:spPr>
          <a:xfrm>
            <a:off x="10725498" y="101222"/>
            <a:ext cx="1353582" cy="1754824"/>
          </a:xfrm>
          <a:prstGeom prst="rect">
            <a:avLst/>
          </a:prstGeom>
        </p:spPr>
      </p:pic>
      <p:pic>
        <p:nvPicPr>
          <p:cNvPr id="3" name="Picture 2">
            <a:extLst>
              <a:ext uri="{FF2B5EF4-FFF2-40B4-BE49-F238E27FC236}">
                <a16:creationId xmlns:a16="http://schemas.microsoft.com/office/drawing/2014/main" id="{65786FC2-3096-4099-A2FD-3B4D305A011E}"/>
              </a:ext>
            </a:extLst>
          </p:cNvPr>
          <p:cNvPicPr>
            <a:picLocks noChangeAspect="1"/>
          </p:cNvPicPr>
          <p:nvPr/>
        </p:nvPicPr>
        <p:blipFill>
          <a:blip r:embed="rId5"/>
          <a:stretch>
            <a:fillRect/>
          </a:stretch>
        </p:blipFill>
        <p:spPr>
          <a:xfrm>
            <a:off x="0" y="6006735"/>
            <a:ext cx="12192000" cy="851265"/>
          </a:xfrm>
          <a:prstGeom prst="rect">
            <a:avLst/>
          </a:prstGeom>
        </p:spPr>
      </p:pic>
    </p:spTree>
    <p:extLst>
      <p:ext uri="{BB962C8B-B14F-4D97-AF65-F5344CB8AC3E}">
        <p14:creationId xmlns:p14="http://schemas.microsoft.com/office/powerpoint/2010/main" val="3337129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903642" y="-730120"/>
            <a:ext cx="7644565" cy="2467750"/>
          </a:xfrm>
        </p:spPr>
        <p:txBody>
          <a:bodyPr>
            <a:normAutofit/>
          </a:bodyPr>
          <a:lstStyle/>
          <a:p>
            <a:pPr algn="ctr"/>
            <a:r>
              <a:rPr lang="en-GB" b="1" dirty="0">
                <a:solidFill>
                  <a:srgbClr val="CE1181"/>
                </a:solidFill>
              </a:rPr>
              <a:t>Coping with Exam Stress</a:t>
            </a:r>
          </a:p>
        </p:txBody>
      </p:sp>
      <p:pic>
        <p:nvPicPr>
          <p:cNvPr id="2" name="Picture 1">
            <a:extLst>
              <a:ext uri="{FF2B5EF4-FFF2-40B4-BE49-F238E27FC236}">
                <a16:creationId xmlns:a16="http://schemas.microsoft.com/office/drawing/2014/main" id="{5B08315C-07E5-4C0E-BE93-5BBC656692CE}"/>
              </a:ext>
            </a:extLst>
          </p:cNvPr>
          <p:cNvPicPr>
            <a:picLocks noChangeAspect="1"/>
          </p:cNvPicPr>
          <p:nvPr/>
        </p:nvPicPr>
        <p:blipFill>
          <a:blip r:embed="rId2"/>
          <a:stretch>
            <a:fillRect/>
          </a:stretch>
        </p:blipFill>
        <p:spPr>
          <a:xfrm>
            <a:off x="3535404" y="1524645"/>
            <a:ext cx="5121192" cy="4161779"/>
          </a:xfrm>
          <a:prstGeom prst="rect">
            <a:avLst/>
          </a:prstGeom>
        </p:spPr>
      </p:pic>
      <p:pic>
        <p:nvPicPr>
          <p:cNvPr id="3" name="Picture Placeholder 7" descr="A close up of a sign&#10;&#10;Description automatically generated">
            <a:extLst>
              <a:ext uri="{FF2B5EF4-FFF2-40B4-BE49-F238E27FC236}">
                <a16:creationId xmlns:a16="http://schemas.microsoft.com/office/drawing/2014/main" id="{CE68A52B-5EDE-49AD-AAD0-AEC7EC545472}"/>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4" name="Picture 3">
            <a:extLst>
              <a:ext uri="{FF2B5EF4-FFF2-40B4-BE49-F238E27FC236}">
                <a16:creationId xmlns:a16="http://schemas.microsoft.com/office/drawing/2014/main" id="{5337C7CD-B0C0-4B1B-91B6-184F4B4347F9}"/>
              </a:ext>
            </a:extLst>
          </p:cNvPr>
          <p:cNvPicPr>
            <a:picLocks noChangeAspect="1"/>
          </p:cNvPicPr>
          <p:nvPr/>
        </p:nvPicPr>
        <p:blipFill>
          <a:blip r:embed="rId4"/>
          <a:stretch>
            <a:fillRect/>
          </a:stretch>
        </p:blipFill>
        <p:spPr>
          <a:xfrm>
            <a:off x="0" y="6006735"/>
            <a:ext cx="12192000" cy="851265"/>
          </a:xfrm>
          <a:prstGeom prst="rect">
            <a:avLst/>
          </a:prstGeom>
        </p:spPr>
      </p:pic>
    </p:spTree>
    <p:extLst>
      <p:ext uri="{BB962C8B-B14F-4D97-AF65-F5344CB8AC3E}">
        <p14:creationId xmlns:p14="http://schemas.microsoft.com/office/powerpoint/2010/main" val="286645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0581B74-A818-481E-A40A-A97CF1D602FC}"/>
              </a:ext>
            </a:extLst>
          </p:cNvPr>
          <p:cNvSpPr txBox="1">
            <a:spLocks/>
          </p:cNvSpPr>
          <p:nvPr/>
        </p:nvSpPr>
        <p:spPr>
          <a:xfrm>
            <a:off x="1052134" y="1916248"/>
            <a:ext cx="10309285"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CE1181"/>
                </a:solidFill>
                <a:latin typeface="Arial" panose="020B0604020202020204" pitchFamily="34" charset="0"/>
                <a:cs typeface="Arial" panose="020B0604020202020204" pitchFamily="34" charset="0"/>
              </a:rPr>
              <a:t>Do any of the following sound familiar?</a:t>
            </a:r>
          </a:p>
        </p:txBody>
      </p:sp>
      <p:pic>
        <p:nvPicPr>
          <p:cNvPr id="2" name="Picture 1">
            <a:extLst>
              <a:ext uri="{FF2B5EF4-FFF2-40B4-BE49-F238E27FC236}">
                <a16:creationId xmlns:a16="http://schemas.microsoft.com/office/drawing/2014/main" id="{CF502B71-425A-447C-A9CC-773662504FA0}"/>
              </a:ext>
            </a:extLst>
          </p:cNvPr>
          <p:cNvPicPr>
            <a:picLocks noChangeAspect="1"/>
          </p:cNvPicPr>
          <p:nvPr/>
        </p:nvPicPr>
        <p:blipFill>
          <a:blip r:embed="rId2"/>
          <a:stretch>
            <a:fillRect/>
          </a:stretch>
        </p:blipFill>
        <p:spPr>
          <a:xfrm>
            <a:off x="0" y="6006735"/>
            <a:ext cx="12192000" cy="851265"/>
          </a:xfrm>
          <a:prstGeom prst="rect">
            <a:avLst/>
          </a:prstGeom>
        </p:spPr>
      </p:pic>
      <p:pic>
        <p:nvPicPr>
          <p:cNvPr id="3" name="Picture Placeholder 7" descr="A close up of a sign&#10;&#10;Description automatically generated">
            <a:extLst>
              <a:ext uri="{FF2B5EF4-FFF2-40B4-BE49-F238E27FC236}">
                <a16:creationId xmlns:a16="http://schemas.microsoft.com/office/drawing/2014/main" id="{5069C529-ED3D-487A-B4BD-9153BF649B5E}"/>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spTree>
    <p:extLst>
      <p:ext uri="{BB962C8B-B14F-4D97-AF65-F5344CB8AC3E}">
        <p14:creationId xmlns:p14="http://schemas.microsoft.com/office/powerpoint/2010/main" val="1807930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C60B3E57-B835-47BA-97BB-9926CD0D50DA}"/>
              </a:ext>
            </a:extLst>
          </p:cNvPr>
          <p:cNvGrpSpPr/>
          <p:nvPr/>
        </p:nvGrpSpPr>
        <p:grpSpPr>
          <a:xfrm>
            <a:off x="9629893" y="179169"/>
            <a:ext cx="2277884" cy="2179322"/>
            <a:chOff x="9806729" y="333743"/>
            <a:chExt cx="2277884" cy="2179322"/>
          </a:xfrm>
          <a:solidFill>
            <a:srgbClr val="F48070"/>
          </a:solidFill>
        </p:grpSpPr>
        <p:sp>
          <p:nvSpPr>
            <p:cNvPr id="8" name="Oval 7">
              <a:extLst>
                <a:ext uri="{FF2B5EF4-FFF2-40B4-BE49-F238E27FC236}">
                  <a16:creationId xmlns:a16="http://schemas.microsoft.com/office/drawing/2014/main" id="{E3F3B34D-0BB7-4605-B923-410FD7E8AB2B}"/>
                </a:ext>
              </a:extLst>
            </p:cNvPr>
            <p:cNvSpPr/>
            <p:nvPr/>
          </p:nvSpPr>
          <p:spPr>
            <a:xfrm>
              <a:off x="9806729" y="333743"/>
              <a:ext cx="2277884" cy="21793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1FBB6C8F-E6C7-49E5-B456-FDD1B4BDA247}"/>
                </a:ext>
              </a:extLst>
            </p:cNvPr>
            <p:cNvSpPr/>
            <p:nvPr/>
          </p:nvSpPr>
          <p:spPr>
            <a:xfrm>
              <a:off x="10130685" y="1055227"/>
              <a:ext cx="1629971" cy="736355"/>
            </a:xfrm>
            <a:prstGeom prst="rect">
              <a:avLst/>
            </a:prstGeom>
            <a:grpFill/>
          </p:spPr>
          <p:txBody>
            <a:bodyPr wrap="square">
              <a:spAutoFit/>
            </a:bodyPr>
            <a:lstStyle/>
            <a:p>
              <a:pPr lvl="0" algn="ctr">
                <a:lnSpc>
                  <a:spcPct val="107000"/>
                </a:lnSpc>
                <a:spcAft>
                  <a:spcPts val="0"/>
                </a:spcAft>
              </a:pPr>
              <a:r>
                <a:rPr lang="en-GB" sz="2000" b="1" dirty="0">
                  <a:latin typeface="Arial" panose="020B0604020202020204" pitchFamily="34" charset="0"/>
                  <a:ea typeface="Calibri" panose="020F0502020204030204" pitchFamily="34" charset="0"/>
                  <a:cs typeface="Arial" panose="020B0604020202020204" pitchFamily="34" charset="0"/>
                </a:rPr>
                <a:t>Make sleep a priority</a:t>
              </a:r>
            </a:p>
          </p:txBody>
        </p:sp>
      </p:grpSp>
      <p:grpSp>
        <p:nvGrpSpPr>
          <p:cNvPr id="37" name="Group 36">
            <a:extLst>
              <a:ext uri="{FF2B5EF4-FFF2-40B4-BE49-F238E27FC236}">
                <a16:creationId xmlns:a16="http://schemas.microsoft.com/office/drawing/2014/main" id="{33D4D7E0-A1EE-4772-9009-264225BD0352}"/>
              </a:ext>
            </a:extLst>
          </p:cNvPr>
          <p:cNvGrpSpPr/>
          <p:nvPr/>
        </p:nvGrpSpPr>
        <p:grpSpPr>
          <a:xfrm>
            <a:off x="9422316" y="3328106"/>
            <a:ext cx="2277884" cy="2181446"/>
            <a:chOff x="9645204" y="3612116"/>
            <a:chExt cx="2277884" cy="2181446"/>
          </a:xfrm>
          <a:solidFill>
            <a:srgbClr val="F48070"/>
          </a:solidFill>
        </p:grpSpPr>
        <p:sp>
          <p:nvSpPr>
            <p:cNvPr id="28" name="Oval 27">
              <a:extLst>
                <a:ext uri="{FF2B5EF4-FFF2-40B4-BE49-F238E27FC236}">
                  <a16:creationId xmlns:a16="http://schemas.microsoft.com/office/drawing/2014/main" id="{9358D35A-73D0-4074-9AE0-E60EB4F5A92E}"/>
                </a:ext>
              </a:extLst>
            </p:cNvPr>
            <p:cNvSpPr/>
            <p:nvPr/>
          </p:nvSpPr>
          <p:spPr>
            <a:xfrm>
              <a:off x="9645204" y="3612116"/>
              <a:ext cx="2277884" cy="2181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a:extLst>
                <a:ext uri="{FF2B5EF4-FFF2-40B4-BE49-F238E27FC236}">
                  <a16:creationId xmlns:a16="http://schemas.microsoft.com/office/drawing/2014/main" id="{86D5F7D5-6C32-4950-BF5F-6749C5846546}"/>
                </a:ext>
              </a:extLst>
            </p:cNvPr>
            <p:cNvSpPr/>
            <p:nvPr/>
          </p:nvSpPr>
          <p:spPr>
            <a:xfrm>
              <a:off x="9830340" y="4334661"/>
              <a:ext cx="1907611" cy="736355"/>
            </a:xfrm>
            <a:prstGeom prst="rect">
              <a:avLst/>
            </a:prstGeom>
            <a:grpFill/>
          </p:spPr>
          <p:txBody>
            <a:bodyPr wrap="square">
              <a:spAutoFit/>
            </a:bodyPr>
            <a:lstStyle/>
            <a:p>
              <a:pPr lvl="0" algn="ctr">
                <a:lnSpc>
                  <a:spcPct val="107000"/>
                </a:lnSpc>
                <a:spcAft>
                  <a:spcPts val="0"/>
                </a:spcAft>
              </a:pPr>
              <a:r>
                <a:rPr lang="en-GB" sz="2000" b="1" dirty="0">
                  <a:latin typeface="Arial" panose="020B0604020202020204" pitchFamily="34" charset="0"/>
                  <a:ea typeface="Calibri" panose="020F0502020204030204" pitchFamily="34" charset="0"/>
                  <a:cs typeface="Arial" panose="020B0604020202020204" pitchFamily="34" charset="0"/>
                </a:rPr>
                <a:t>Keep things in perspective</a:t>
              </a:r>
            </a:p>
          </p:txBody>
        </p:sp>
      </p:grpSp>
      <p:grpSp>
        <p:nvGrpSpPr>
          <p:cNvPr id="31" name="Group 30">
            <a:extLst>
              <a:ext uri="{FF2B5EF4-FFF2-40B4-BE49-F238E27FC236}">
                <a16:creationId xmlns:a16="http://schemas.microsoft.com/office/drawing/2014/main" id="{5BB88054-5E0B-4351-88FA-587DF50E8D9E}"/>
              </a:ext>
            </a:extLst>
          </p:cNvPr>
          <p:cNvGrpSpPr/>
          <p:nvPr/>
        </p:nvGrpSpPr>
        <p:grpSpPr>
          <a:xfrm>
            <a:off x="477782" y="376235"/>
            <a:ext cx="1967967" cy="1982256"/>
            <a:chOff x="470432" y="432276"/>
            <a:chExt cx="1967967" cy="1982256"/>
          </a:xfrm>
          <a:solidFill>
            <a:srgbClr val="F48070"/>
          </a:solidFill>
        </p:grpSpPr>
        <p:sp>
          <p:nvSpPr>
            <p:cNvPr id="4" name="Oval 3">
              <a:extLst>
                <a:ext uri="{FF2B5EF4-FFF2-40B4-BE49-F238E27FC236}">
                  <a16:creationId xmlns:a16="http://schemas.microsoft.com/office/drawing/2014/main" id="{8719872E-D3A0-47DE-9ECC-4FECEFBBC7E6}"/>
                </a:ext>
              </a:extLst>
            </p:cNvPr>
            <p:cNvSpPr/>
            <p:nvPr/>
          </p:nvSpPr>
          <p:spPr>
            <a:xfrm>
              <a:off x="470432" y="432276"/>
              <a:ext cx="1967967" cy="1982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41D2A755-3EC2-4518-9F5E-3A49C5511E34}"/>
                </a:ext>
              </a:extLst>
            </p:cNvPr>
            <p:cNvSpPr/>
            <p:nvPr/>
          </p:nvSpPr>
          <p:spPr>
            <a:xfrm>
              <a:off x="724970" y="1050804"/>
              <a:ext cx="1458890" cy="745200"/>
            </a:xfrm>
            <a:prstGeom prst="rect">
              <a:avLst/>
            </a:prstGeom>
            <a:grpFill/>
          </p:spPr>
          <p:txBody>
            <a:bodyPr wrap="square">
              <a:spAutoFit/>
            </a:bodyPr>
            <a:lstStyle/>
            <a:p>
              <a:pPr lvl="0" algn="ctr">
                <a:lnSpc>
                  <a:spcPct val="107000"/>
                </a:lnSpc>
                <a:spcAft>
                  <a:spcPts val="0"/>
                </a:spcAft>
              </a:pPr>
              <a:r>
                <a:rPr lang="en-GB" sz="2000" b="1" dirty="0">
                  <a:latin typeface="Arial" panose="020B0604020202020204" pitchFamily="34" charset="0"/>
                  <a:ea typeface="Calibri" panose="020F0502020204030204" pitchFamily="34" charset="0"/>
                  <a:cs typeface="Arial" panose="020B0604020202020204" pitchFamily="34" charset="0"/>
                </a:rPr>
                <a:t>Believe in yourself</a:t>
              </a:r>
            </a:p>
          </p:txBody>
        </p:sp>
      </p:grpSp>
      <p:grpSp>
        <p:nvGrpSpPr>
          <p:cNvPr id="36" name="Group 35">
            <a:extLst>
              <a:ext uri="{FF2B5EF4-FFF2-40B4-BE49-F238E27FC236}">
                <a16:creationId xmlns:a16="http://schemas.microsoft.com/office/drawing/2014/main" id="{55BAFF58-CA70-4434-A9A9-D3C4255B783B}"/>
              </a:ext>
            </a:extLst>
          </p:cNvPr>
          <p:cNvGrpSpPr/>
          <p:nvPr/>
        </p:nvGrpSpPr>
        <p:grpSpPr>
          <a:xfrm>
            <a:off x="2844322" y="2160418"/>
            <a:ext cx="1944637" cy="1890233"/>
            <a:chOff x="6822959" y="2584409"/>
            <a:chExt cx="1944637" cy="1890233"/>
          </a:xfrm>
          <a:solidFill>
            <a:srgbClr val="F48070"/>
          </a:solidFill>
        </p:grpSpPr>
        <p:sp>
          <p:nvSpPr>
            <p:cNvPr id="9" name="Oval 8">
              <a:extLst>
                <a:ext uri="{FF2B5EF4-FFF2-40B4-BE49-F238E27FC236}">
                  <a16:creationId xmlns:a16="http://schemas.microsoft.com/office/drawing/2014/main" id="{22B380B2-3656-4053-945E-365417CC6113}"/>
                </a:ext>
              </a:extLst>
            </p:cNvPr>
            <p:cNvSpPr/>
            <p:nvPr/>
          </p:nvSpPr>
          <p:spPr>
            <a:xfrm>
              <a:off x="6822959" y="2584409"/>
              <a:ext cx="1944637" cy="18902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D6D6CB88-F1A7-4A5E-A2AB-2D32D8E16334}"/>
                </a:ext>
              </a:extLst>
            </p:cNvPr>
            <p:cNvSpPr/>
            <p:nvPr/>
          </p:nvSpPr>
          <p:spPr>
            <a:xfrm>
              <a:off x="7148819" y="3001336"/>
              <a:ext cx="1292917" cy="1056379"/>
            </a:xfrm>
            <a:prstGeom prst="rect">
              <a:avLst/>
            </a:prstGeom>
            <a:grpFill/>
          </p:spPr>
          <p:txBody>
            <a:bodyPr wrap="square">
              <a:spAutoFit/>
            </a:bodyPr>
            <a:lstStyle/>
            <a:p>
              <a:pPr lvl="0" algn="ctr">
                <a:lnSpc>
                  <a:spcPct val="107000"/>
                </a:lnSpc>
                <a:spcAft>
                  <a:spcPts val="0"/>
                </a:spcAft>
              </a:pPr>
              <a:r>
                <a:rPr lang="en-GB" sz="2000" b="1" dirty="0">
                  <a:latin typeface="Arial" panose="020B0604020202020204" pitchFamily="34" charset="0"/>
                  <a:ea typeface="Calibri" panose="020F0502020204030204" pitchFamily="34" charset="0"/>
                  <a:cs typeface="Arial" panose="020B0604020202020204" pitchFamily="34" charset="0"/>
                </a:rPr>
                <a:t>Talk about nerves</a:t>
              </a:r>
            </a:p>
          </p:txBody>
        </p:sp>
      </p:grpSp>
      <p:grpSp>
        <p:nvGrpSpPr>
          <p:cNvPr id="35" name="Group 34">
            <a:extLst>
              <a:ext uri="{FF2B5EF4-FFF2-40B4-BE49-F238E27FC236}">
                <a16:creationId xmlns:a16="http://schemas.microsoft.com/office/drawing/2014/main" id="{2E78BD82-9763-4B65-B575-FCACFABD7E62}"/>
              </a:ext>
            </a:extLst>
          </p:cNvPr>
          <p:cNvGrpSpPr/>
          <p:nvPr/>
        </p:nvGrpSpPr>
        <p:grpSpPr>
          <a:xfrm>
            <a:off x="4908676" y="210292"/>
            <a:ext cx="2137702" cy="2181446"/>
            <a:chOff x="2999282" y="2622545"/>
            <a:chExt cx="2137702" cy="2181446"/>
          </a:xfrm>
          <a:solidFill>
            <a:srgbClr val="F48070"/>
          </a:solidFill>
        </p:grpSpPr>
        <p:sp>
          <p:nvSpPr>
            <p:cNvPr id="12" name="Oval 11">
              <a:extLst>
                <a:ext uri="{FF2B5EF4-FFF2-40B4-BE49-F238E27FC236}">
                  <a16:creationId xmlns:a16="http://schemas.microsoft.com/office/drawing/2014/main" id="{3C6511CE-03D0-4C0C-A35F-359770E2440C}"/>
                </a:ext>
              </a:extLst>
            </p:cNvPr>
            <p:cNvSpPr/>
            <p:nvPr/>
          </p:nvSpPr>
          <p:spPr>
            <a:xfrm>
              <a:off x="2999282" y="2622545"/>
              <a:ext cx="2137702" cy="2181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Rectangle 19">
              <a:extLst>
                <a:ext uri="{FF2B5EF4-FFF2-40B4-BE49-F238E27FC236}">
                  <a16:creationId xmlns:a16="http://schemas.microsoft.com/office/drawing/2014/main" id="{57DD9E14-8CB8-4088-801B-362DC2F38EC8}"/>
                </a:ext>
              </a:extLst>
            </p:cNvPr>
            <p:cNvSpPr/>
            <p:nvPr/>
          </p:nvSpPr>
          <p:spPr>
            <a:xfrm>
              <a:off x="3367564" y="3036808"/>
              <a:ext cx="1401137" cy="1385700"/>
            </a:xfrm>
            <a:prstGeom prst="rect">
              <a:avLst/>
            </a:prstGeom>
            <a:grpFill/>
          </p:spPr>
          <p:txBody>
            <a:bodyPr wrap="square">
              <a:spAutoFit/>
            </a:bodyPr>
            <a:lstStyle/>
            <a:p>
              <a:pPr lvl="0" algn="ctr">
                <a:lnSpc>
                  <a:spcPct val="107000"/>
                </a:lnSpc>
                <a:spcAft>
                  <a:spcPts val="0"/>
                </a:spcAft>
              </a:pPr>
              <a:r>
                <a:rPr lang="en-GB" sz="2000" b="1" dirty="0">
                  <a:latin typeface="Arial" panose="020B0604020202020204" pitchFamily="34" charset="0"/>
                  <a:ea typeface="Calibri" panose="020F0502020204030204" pitchFamily="34" charset="0"/>
                  <a:cs typeface="Arial" panose="020B0604020202020204" pitchFamily="34" charset="0"/>
                </a:rPr>
                <a:t>Exercise as often as you can</a:t>
              </a:r>
            </a:p>
          </p:txBody>
        </p:sp>
      </p:grpSp>
      <p:grpSp>
        <p:nvGrpSpPr>
          <p:cNvPr id="32" name="Group 31">
            <a:extLst>
              <a:ext uri="{FF2B5EF4-FFF2-40B4-BE49-F238E27FC236}">
                <a16:creationId xmlns:a16="http://schemas.microsoft.com/office/drawing/2014/main" id="{088C9768-A017-4F8C-BE50-BC4E3A607632}"/>
              </a:ext>
            </a:extLst>
          </p:cNvPr>
          <p:cNvGrpSpPr/>
          <p:nvPr/>
        </p:nvGrpSpPr>
        <p:grpSpPr>
          <a:xfrm>
            <a:off x="7414660" y="1671290"/>
            <a:ext cx="1940368" cy="1890234"/>
            <a:chOff x="3647357" y="478287"/>
            <a:chExt cx="1940368" cy="1890234"/>
          </a:xfrm>
          <a:solidFill>
            <a:srgbClr val="F48070"/>
          </a:solidFill>
        </p:grpSpPr>
        <p:sp>
          <p:nvSpPr>
            <p:cNvPr id="11" name="Oval 10">
              <a:extLst>
                <a:ext uri="{FF2B5EF4-FFF2-40B4-BE49-F238E27FC236}">
                  <a16:creationId xmlns:a16="http://schemas.microsoft.com/office/drawing/2014/main" id="{39C21787-FD56-4F81-AB2C-EFE7E226E4A3}"/>
                </a:ext>
              </a:extLst>
            </p:cNvPr>
            <p:cNvSpPr/>
            <p:nvPr/>
          </p:nvSpPr>
          <p:spPr>
            <a:xfrm>
              <a:off x="3647357" y="478287"/>
              <a:ext cx="1940368" cy="18902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a:extLst>
                <a:ext uri="{FF2B5EF4-FFF2-40B4-BE49-F238E27FC236}">
                  <a16:creationId xmlns:a16="http://schemas.microsoft.com/office/drawing/2014/main" id="{6C692A12-848B-4E41-BD66-905FB2C559C1}"/>
                </a:ext>
              </a:extLst>
            </p:cNvPr>
            <p:cNvSpPr/>
            <p:nvPr/>
          </p:nvSpPr>
          <p:spPr>
            <a:xfrm>
              <a:off x="3899336" y="1224535"/>
              <a:ext cx="1462685" cy="397738"/>
            </a:xfrm>
            <a:prstGeom prst="rect">
              <a:avLst/>
            </a:prstGeom>
            <a:grpFill/>
          </p:spPr>
          <p:txBody>
            <a:bodyPr wrap="square">
              <a:spAutoFit/>
            </a:bodyPr>
            <a:lstStyle/>
            <a:p>
              <a:pPr lvl="0" algn="ctr">
                <a:lnSpc>
                  <a:spcPct val="107000"/>
                </a:lnSpc>
                <a:spcAft>
                  <a:spcPts val="0"/>
                </a:spcAft>
              </a:pPr>
              <a:r>
                <a:rPr lang="en-GB" sz="2000" b="1" dirty="0">
                  <a:latin typeface="Arial" panose="020B0604020202020204" pitchFamily="34" charset="0"/>
                  <a:ea typeface="Calibri" panose="020F0502020204030204" pitchFamily="34" charset="0"/>
                  <a:cs typeface="Arial" panose="020B0604020202020204" pitchFamily="34" charset="0"/>
                </a:rPr>
                <a:t>Eat right</a:t>
              </a:r>
            </a:p>
          </p:txBody>
        </p:sp>
      </p:grpSp>
      <p:grpSp>
        <p:nvGrpSpPr>
          <p:cNvPr id="33" name="Group 32">
            <a:extLst>
              <a:ext uri="{FF2B5EF4-FFF2-40B4-BE49-F238E27FC236}">
                <a16:creationId xmlns:a16="http://schemas.microsoft.com/office/drawing/2014/main" id="{E8FDCB5E-93C8-459A-AAEB-0F3B14C3798F}"/>
              </a:ext>
            </a:extLst>
          </p:cNvPr>
          <p:cNvGrpSpPr/>
          <p:nvPr/>
        </p:nvGrpSpPr>
        <p:grpSpPr>
          <a:xfrm>
            <a:off x="5458406" y="3699364"/>
            <a:ext cx="1944637" cy="1890234"/>
            <a:chOff x="6771423" y="478287"/>
            <a:chExt cx="1944637" cy="1890234"/>
          </a:xfrm>
          <a:solidFill>
            <a:srgbClr val="F48070"/>
          </a:solidFill>
        </p:grpSpPr>
        <p:sp>
          <p:nvSpPr>
            <p:cNvPr id="10" name="Oval 9">
              <a:extLst>
                <a:ext uri="{FF2B5EF4-FFF2-40B4-BE49-F238E27FC236}">
                  <a16:creationId xmlns:a16="http://schemas.microsoft.com/office/drawing/2014/main" id="{28226E35-B9A4-4A96-A5B2-DB38910633DC}"/>
                </a:ext>
              </a:extLst>
            </p:cNvPr>
            <p:cNvSpPr/>
            <p:nvPr/>
          </p:nvSpPr>
          <p:spPr>
            <a:xfrm>
              <a:off x="6771423" y="478287"/>
              <a:ext cx="1944637" cy="18902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CB0A29AB-430B-44D7-9BEF-C6C3668024CA}"/>
                </a:ext>
              </a:extLst>
            </p:cNvPr>
            <p:cNvSpPr/>
            <p:nvPr/>
          </p:nvSpPr>
          <p:spPr>
            <a:xfrm>
              <a:off x="6881865" y="1059875"/>
              <a:ext cx="1723752" cy="727059"/>
            </a:xfrm>
            <a:prstGeom prst="rect">
              <a:avLst/>
            </a:prstGeom>
            <a:grpFill/>
          </p:spPr>
          <p:txBody>
            <a:bodyPr wrap="square">
              <a:spAutoFit/>
            </a:bodyPr>
            <a:lstStyle/>
            <a:p>
              <a:pPr lvl="0" algn="ctr">
                <a:lnSpc>
                  <a:spcPct val="107000"/>
                </a:lnSpc>
                <a:spcAft>
                  <a:spcPts val="0"/>
                </a:spcAft>
              </a:pPr>
              <a:r>
                <a:rPr lang="en-GB" sz="2000" b="1" dirty="0">
                  <a:latin typeface="Arial" panose="020B0604020202020204" pitchFamily="34" charset="0"/>
                  <a:ea typeface="Calibri" panose="020F0502020204030204" pitchFamily="34" charset="0"/>
                  <a:cs typeface="Arial" panose="020B0604020202020204" pitchFamily="34" charset="0"/>
                </a:rPr>
                <a:t>Get organised</a:t>
              </a:r>
            </a:p>
          </p:txBody>
        </p:sp>
      </p:grpSp>
      <p:pic>
        <p:nvPicPr>
          <p:cNvPr id="2" name="Picture 1">
            <a:extLst>
              <a:ext uri="{FF2B5EF4-FFF2-40B4-BE49-F238E27FC236}">
                <a16:creationId xmlns:a16="http://schemas.microsoft.com/office/drawing/2014/main" id="{A7399661-3620-4305-A0E4-EE20745CA66D}"/>
              </a:ext>
            </a:extLst>
          </p:cNvPr>
          <p:cNvPicPr>
            <a:picLocks noChangeAspect="1"/>
          </p:cNvPicPr>
          <p:nvPr/>
        </p:nvPicPr>
        <p:blipFill>
          <a:blip r:embed="rId2"/>
          <a:stretch>
            <a:fillRect/>
          </a:stretch>
        </p:blipFill>
        <p:spPr>
          <a:xfrm>
            <a:off x="137805" y="3503709"/>
            <a:ext cx="2436601" cy="2281545"/>
          </a:xfrm>
          <a:prstGeom prst="rect">
            <a:avLst/>
          </a:prstGeom>
          <a:gradFill flip="none" rotWithShape="1">
            <a:gsLst>
              <a:gs pos="100000">
                <a:srgbClr val="9E299C"/>
              </a:gs>
              <a:gs pos="0">
                <a:srgbClr val="8536AA"/>
              </a:gs>
            </a:gsLst>
            <a:lin ang="5400000" scaled="1"/>
            <a:tileRect/>
          </a:gradFill>
          <a:effectLst/>
        </p:spPr>
      </p:pic>
      <p:pic>
        <p:nvPicPr>
          <p:cNvPr id="3" name="Picture 2">
            <a:extLst>
              <a:ext uri="{FF2B5EF4-FFF2-40B4-BE49-F238E27FC236}">
                <a16:creationId xmlns:a16="http://schemas.microsoft.com/office/drawing/2014/main" id="{656D0BC3-D3AD-4BA2-BA22-0D87EF8754EF}"/>
              </a:ext>
            </a:extLst>
          </p:cNvPr>
          <p:cNvPicPr>
            <a:picLocks noChangeAspect="1"/>
          </p:cNvPicPr>
          <p:nvPr/>
        </p:nvPicPr>
        <p:blipFill>
          <a:blip r:embed="rId3"/>
          <a:stretch>
            <a:fillRect/>
          </a:stretch>
        </p:blipFill>
        <p:spPr>
          <a:xfrm>
            <a:off x="0" y="6006735"/>
            <a:ext cx="12192000" cy="851265"/>
          </a:xfrm>
          <a:prstGeom prst="rect">
            <a:avLst/>
          </a:prstGeom>
        </p:spPr>
      </p:pic>
    </p:spTree>
    <p:extLst>
      <p:ext uri="{BB962C8B-B14F-4D97-AF65-F5344CB8AC3E}">
        <p14:creationId xmlns:p14="http://schemas.microsoft.com/office/powerpoint/2010/main" val="3903210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DA7EF53-548A-48BD-8BC4-596EE722BC49}"/>
              </a:ext>
            </a:extLst>
          </p:cNvPr>
          <p:cNvPicPr>
            <a:picLocks noChangeAspect="1"/>
          </p:cNvPicPr>
          <p:nvPr/>
        </p:nvPicPr>
        <p:blipFill>
          <a:blip r:embed="rId2"/>
          <a:stretch>
            <a:fillRect/>
          </a:stretch>
        </p:blipFill>
        <p:spPr>
          <a:xfrm>
            <a:off x="723545" y="2280700"/>
            <a:ext cx="885521" cy="856199"/>
          </a:xfrm>
          <a:prstGeom prst="rect">
            <a:avLst/>
          </a:prstGeom>
        </p:spPr>
      </p:pic>
      <p:sp>
        <p:nvSpPr>
          <p:cNvPr id="8" name="Title 7">
            <a:extLst>
              <a:ext uri="{FF2B5EF4-FFF2-40B4-BE49-F238E27FC236}">
                <a16:creationId xmlns:a16="http://schemas.microsoft.com/office/drawing/2014/main" id="{0FC085CD-D025-4357-9CF9-917332E45BD9}"/>
              </a:ext>
            </a:extLst>
          </p:cNvPr>
          <p:cNvSpPr txBox="1">
            <a:spLocks noGrp="1"/>
          </p:cNvSpPr>
          <p:nvPr>
            <p:ph type="title"/>
          </p:nvPr>
        </p:nvSpPr>
        <p:spPr>
          <a:xfrm>
            <a:off x="-1050101" y="78201"/>
            <a:ext cx="6923363" cy="701731"/>
          </a:xfrm>
          <a:prstGeom prst="rect">
            <a:avLst/>
          </a:prstGeom>
          <a:noFill/>
        </p:spPr>
        <p:txBody>
          <a:bodyPr wrap="square" rtlCol="0">
            <a:spAutoFit/>
          </a:bodyPr>
          <a:lstStyle/>
          <a:p>
            <a:pPr algn="ctr"/>
            <a:r>
              <a:rPr lang="en-GB" dirty="0">
                <a:solidFill>
                  <a:srgbClr val="CE1181"/>
                </a:solidFill>
                <a:latin typeface="Arial" panose="020B0604020202020204" pitchFamily="34" charset="0"/>
                <a:cs typeface="Arial" panose="020B0604020202020204" pitchFamily="34" charset="0"/>
              </a:rPr>
              <a:t>Not Activated Yet?</a:t>
            </a:r>
          </a:p>
        </p:txBody>
      </p:sp>
      <p:sp>
        <p:nvSpPr>
          <p:cNvPr id="12" name="TextBox 11">
            <a:extLst>
              <a:ext uri="{FF2B5EF4-FFF2-40B4-BE49-F238E27FC236}">
                <a16:creationId xmlns:a16="http://schemas.microsoft.com/office/drawing/2014/main" id="{71DC5ED3-B901-41FF-95C1-1F5465C08C65}"/>
              </a:ext>
            </a:extLst>
          </p:cNvPr>
          <p:cNvSpPr txBox="1"/>
          <p:nvPr/>
        </p:nvSpPr>
        <p:spPr>
          <a:xfrm>
            <a:off x="1527676" y="1367999"/>
            <a:ext cx="4925397" cy="738664"/>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Go to:</a:t>
            </a:r>
            <a:r>
              <a:rPr lang="en-GB" sz="2400" dirty="0">
                <a:latin typeface="Arial" panose="020B0604020202020204" pitchFamily="34" charset="0"/>
                <a:cs typeface="Arial" panose="020B0604020202020204" pitchFamily="34" charset="0"/>
              </a:rPr>
              <a:t> </a:t>
            </a:r>
            <a:r>
              <a:rPr lang="en-GB" sz="2000" dirty="0">
                <a:solidFill>
                  <a:schemeClr val="bg1"/>
                </a:solidFill>
                <a:latin typeface="Arial" panose="020B0604020202020204" pitchFamily="34" charset="0"/>
                <a:cs typeface="Arial" panose="020B0604020202020204" pitchFamily="34" charset="0"/>
                <a:hlinkClick r:id="rId3"/>
              </a:rPr>
              <a:t>https://members.gcsepod.com</a:t>
            </a:r>
            <a:r>
              <a:rPr lang="en-GB" sz="2000" dirty="0">
                <a:solidFill>
                  <a:schemeClr val="bg1"/>
                </a:solidFill>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3D67F01-7885-4D09-B3FE-723C085F5AEF}"/>
              </a:ext>
            </a:extLst>
          </p:cNvPr>
          <p:cNvSpPr txBox="1"/>
          <p:nvPr/>
        </p:nvSpPr>
        <p:spPr>
          <a:xfrm>
            <a:off x="1574423" y="2683558"/>
            <a:ext cx="3568997" cy="98488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Click “New to GCSEPod? </a:t>
            </a:r>
          </a:p>
          <a:p>
            <a:r>
              <a:rPr lang="en-GB" sz="2000" dirty="0">
                <a:latin typeface="Arial" panose="020B0604020202020204" pitchFamily="34" charset="0"/>
                <a:cs typeface="Arial" panose="020B0604020202020204" pitchFamily="34" charset="0"/>
              </a:rPr>
              <a:t>Get Started!”</a:t>
            </a:r>
          </a:p>
          <a:p>
            <a:endParaRPr lang="en-GB"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17871A6-E1C1-4B4E-97BD-CF23E013B9C5}"/>
              </a:ext>
            </a:extLst>
          </p:cNvPr>
          <p:cNvSpPr txBox="1"/>
          <p:nvPr/>
        </p:nvSpPr>
        <p:spPr>
          <a:xfrm>
            <a:off x="1606322" y="3958425"/>
            <a:ext cx="5764720"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Enter your name, date of birth and school details</a:t>
            </a:r>
          </a:p>
        </p:txBody>
      </p:sp>
      <p:sp>
        <p:nvSpPr>
          <p:cNvPr id="15" name="TextBox 14">
            <a:extLst>
              <a:ext uri="{FF2B5EF4-FFF2-40B4-BE49-F238E27FC236}">
                <a16:creationId xmlns:a16="http://schemas.microsoft.com/office/drawing/2014/main" id="{DEF454A5-BB7C-4DA5-AFD7-CFADB3397746}"/>
              </a:ext>
            </a:extLst>
          </p:cNvPr>
          <p:cNvSpPr txBox="1"/>
          <p:nvPr/>
        </p:nvSpPr>
        <p:spPr>
          <a:xfrm>
            <a:off x="1535119" y="5291137"/>
            <a:ext cx="4942379"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Create your own username and password</a:t>
            </a:r>
            <a:endParaRPr lang="en-GB"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3F52B22D-2395-4D0C-8DB7-601A667B2254}"/>
              </a:ext>
            </a:extLst>
          </p:cNvPr>
          <p:cNvPicPr>
            <a:picLocks noChangeAspect="1"/>
          </p:cNvPicPr>
          <p:nvPr/>
        </p:nvPicPr>
        <p:blipFill>
          <a:blip r:embed="rId2"/>
          <a:stretch>
            <a:fillRect/>
          </a:stretch>
        </p:blipFill>
        <p:spPr>
          <a:xfrm>
            <a:off x="719996" y="1011884"/>
            <a:ext cx="885521" cy="856199"/>
          </a:xfrm>
          <a:prstGeom prst="rect">
            <a:avLst/>
          </a:prstGeom>
        </p:spPr>
      </p:pic>
      <p:sp>
        <p:nvSpPr>
          <p:cNvPr id="30" name="TextBox 29">
            <a:extLst>
              <a:ext uri="{FF2B5EF4-FFF2-40B4-BE49-F238E27FC236}">
                <a16:creationId xmlns:a16="http://schemas.microsoft.com/office/drawing/2014/main" id="{2DCEAABB-F09B-422E-8EDC-7C1E31AC27F3}"/>
              </a:ext>
            </a:extLst>
          </p:cNvPr>
          <p:cNvSpPr txBox="1"/>
          <p:nvPr/>
        </p:nvSpPr>
        <p:spPr>
          <a:xfrm>
            <a:off x="979772" y="1174466"/>
            <a:ext cx="356188" cy="461665"/>
          </a:xfrm>
          <a:prstGeom prst="rect">
            <a:avLst/>
          </a:prstGeom>
          <a:noFill/>
          <a:ln>
            <a:noFill/>
          </a:ln>
        </p:spPr>
        <p:txBody>
          <a:bodyPr wrap="none" rtlCol="0">
            <a:spAutoFit/>
          </a:bodyPr>
          <a:lstStyle/>
          <a:p>
            <a:r>
              <a:rPr lang="en-GB" sz="2400" dirty="0">
                <a:solidFill>
                  <a:schemeClr val="bg1"/>
                </a:solidFill>
                <a:latin typeface="Arial" panose="020B0604020202020204" pitchFamily="34" charset="0"/>
                <a:cs typeface="Arial" panose="020B0604020202020204" pitchFamily="34" charset="0"/>
              </a:rPr>
              <a:t>1</a:t>
            </a:r>
            <a:endParaRPr lang="en-GB" dirty="0">
              <a:solidFill>
                <a:schemeClr val="bg1"/>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0BB18A4-6670-4959-AF4F-C03757F0DD5F}"/>
              </a:ext>
            </a:extLst>
          </p:cNvPr>
          <p:cNvPicPr>
            <a:picLocks noChangeAspect="1"/>
          </p:cNvPicPr>
          <p:nvPr/>
        </p:nvPicPr>
        <p:blipFill>
          <a:blip r:embed="rId2"/>
          <a:stretch>
            <a:fillRect/>
          </a:stretch>
        </p:blipFill>
        <p:spPr>
          <a:xfrm>
            <a:off x="716454" y="3570786"/>
            <a:ext cx="885521" cy="856199"/>
          </a:xfrm>
          <a:prstGeom prst="rect">
            <a:avLst/>
          </a:prstGeom>
        </p:spPr>
      </p:pic>
      <p:pic>
        <p:nvPicPr>
          <p:cNvPr id="33" name="Picture 32">
            <a:extLst>
              <a:ext uri="{FF2B5EF4-FFF2-40B4-BE49-F238E27FC236}">
                <a16:creationId xmlns:a16="http://schemas.microsoft.com/office/drawing/2014/main" id="{492C6F56-7C7A-4EBB-850B-B30E4A1ECC9F}"/>
              </a:ext>
            </a:extLst>
          </p:cNvPr>
          <p:cNvPicPr>
            <a:picLocks noChangeAspect="1"/>
          </p:cNvPicPr>
          <p:nvPr/>
        </p:nvPicPr>
        <p:blipFill>
          <a:blip r:embed="rId2"/>
          <a:stretch>
            <a:fillRect/>
          </a:stretch>
        </p:blipFill>
        <p:spPr>
          <a:xfrm>
            <a:off x="716453" y="4857326"/>
            <a:ext cx="885521" cy="856199"/>
          </a:xfrm>
          <a:prstGeom prst="rect">
            <a:avLst/>
          </a:prstGeom>
        </p:spPr>
      </p:pic>
      <p:sp>
        <p:nvSpPr>
          <p:cNvPr id="34" name="TextBox 33">
            <a:extLst>
              <a:ext uri="{FF2B5EF4-FFF2-40B4-BE49-F238E27FC236}">
                <a16:creationId xmlns:a16="http://schemas.microsoft.com/office/drawing/2014/main" id="{69BA3FE5-23F3-4CE0-8F9B-4041A2E10652}"/>
              </a:ext>
            </a:extLst>
          </p:cNvPr>
          <p:cNvSpPr txBox="1"/>
          <p:nvPr/>
        </p:nvSpPr>
        <p:spPr>
          <a:xfrm>
            <a:off x="972688" y="2453916"/>
            <a:ext cx="356188" cy="461665"/>
          </a:xfrm>
          <a:prstGeom prst="rect">
            <a:avLst/>
          </a:prstGeom>
          <a:noFill/>
          <a:ln>
            <a:noFill/>
          </a:ln>
        </p:spPr>
        <p:txBody>
          <a:bodyPr wrap="none" rtlCol="0">
            <a:spAutoFit/>
          </a:bodyPr>
          <a:lstStyle/>
          <a:p>
            <a:r>
              <a:rPr lang="en-GB" sz="2400" dirty="0">
                <a:solidFill>
                  <a:schemeClr val="bg1"/>
                </a:solidFill>
                <a:latin typeface="Arial" panose="020B0604020202020204" pitchFamily="34" charset="0"/>
                <a:cs typeface="Arial" panose="020B0604020202020204" pitchFamily="34" charset="0"/>
              </a:rPr>
              <a:t>2</a:t>
            </a:r>
            <a:endParaRPr lang="en-GB"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200C62B-3462-4DA3-A599-C7C4C7185A0C}"/>
              </a:ext>
            </a:extLst>
          </p:cNvPr>
          <p:cNvSpPr txBox="1"/>
          <p:nvPr/>
        </p:nvSpPr>
        <p:spPr>
          <a:xfrm>
            <a:off x="972685" y="3761722"/>
            <a:ext cx="356188" cy="461665"/>
          </a:xfrm>
          <a:prstGeom prst="rect">
            <a:avLst/>
          </a:prstGeom>
          <a:noFill/>
          <a:ln>
            <a:noFill/>
          </a:ln>
        </p:spPr>
        <p:txBody>
          <a:bodyPr wrap="none" rtlCol="0">
            <a:spAutoFit/>
          </a:bodyPr>
          <a:lstStyle/>
          <a:p>
            <a:r>
              <a:rPr lang="en-GB" sz="2400" dirty="0">
                <a:solidFill>
                  <a:schemeClr val="bg1"/>
                </a:solidFill>
                <a:latin typeface="Arial" panose="020B0604020202020204" pitchFamily="34" charset="0"/>
                <a:cs typeface="Arial" panose="020B0604020202020204" pitchFamily="34" charset="0"/>
              </a:rPr>
              <a:t>3</a:t>
            </a:r>
            <a:endParaRPr lang="en-GB"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AF447885-2EF7-4539-824D-0BE0487B7B05}"/>
              </a:ext>
            </a:extLst>
          </p:cNvPr>
          <p:cNvSpPr txBox="1"/>
          <p:nvPr/>
        </p:nvSpPr>
        <p:spPr>
          <a:xfrm>
            <a:off x="972684" y="5048262"/>
            <a:ext cx="356188" cy="461665"/>
          </a:xfrm>
          <a:prstGeom prst="rect">
            <a:avLst/>
          </a:prstGeom>
          <a:noFill/>
          <a:ln>
            <a:noFill/>
          </a:ln>
        </p:spPr>
        <p:txBody>
          <a:bodyPr wrap="none" rtlCol="0">
            <a:spAutoFit/>
          </a:bodyPr>
          <a:lstStyle/>
          <a:p>
            <a:r>
              <a:rPr lang="en-GB" sz="2400" dirty="0">
                <a:solidFill>
                  <a:schemeClr val="bg1"/>
                </a:solidFill>
                <a:latin typeface="Arial" panose="020B0604020202020204" pitchFamily="34" charset="0"/>
                <a:cs typeface="Arial" panose="020B0604020202020204" pitchFamily="34" charset="0"/>
              </a:rPr>
              <a:t>4</a:t>
            </a:r>
            <a:endParaRPr lang="en-GB"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44C9449-D16B-4923-A97D-EFA30F836AAD}"/>
              </a:ext>
            </a:extLst>
          </p:cNvPr>
          <p:cNvPicPr>
            <a:picLocks noChangeAspect="1"/>
          </p:cNvPicPr>
          <p:nvPr/>
        </p:nvPicPr>
        <p:blipFill>
          <a:blip r:embed="rId4"/>
          <a:stretch>
            <a:fillRect/>
          </a:stretch>
        </p:blipFill>
        <p:spPr>
          <a:xfrm>
            <a:off x="7275088" y="3934456"/>
            <a:ext cx="4066989" cy="1930015"/>
          </a:xfrm>
          <a:prstGeom prst="rect">
            <a:avLst/>
          </a:prstGeom>
        </p:spPr>
      </p:pic>
      <p:pic>
        <p:nvPicPr>
          <p:cNvPr id="3" name="Picture 2">
            <a:extLst>
              <a:ext uri="{FF2B5EF4-FFF2-40B4-BE49-F238E27FC236}">
                <a16:creationId xmlns:a16="http://schemas.microsoft.com/office/drawing/2014/main" id="{9EC6528A-ED59-4202-9593-22A853689B32}"/>
              </a:ext>
            </a:extLst>
          </p:cNvPr>
          <p:cNvPicPr>
            <a:picLocks noChangeAspect="1"/>
          </p:cNvPicPr>
          <p:nvPr/>
        </p:nvPicPr>
        <p:blipFill>
          <a:blip r:embed="rId5"/>
          <a:stretch>
            <a:fillRect/>
          </a:stretch>
        </p:blipFill>
        <p:spPr>
          <a:xfrm>
            <a:off x="5940426" y="1421396"/>
            <a:ext cx="4144351" cy="1977533"/>
          </a:xfrm>
          <a:prstGeom prst="rect">
            <a:avLst/>
          </a:prstGeom>
        </p:spPr>
      </p:pic>
      <p:pic>
        <p:nvPicPr>
          <p:cNvPr id="4" name="Picture Placeholder 7" descr="A close up of a sign&#10;&#10;Description automatically generated">
            <a:extLst>
              <a:ext uri="{FF2B5EF4-FFF2-40B4-BE49-F238E27FC236}">
                <a16:creationId xmlns:a16="http://schemas.microsoft.com/office/drawing/2014/main" id="{CCA3BBD7-7D4F-4342-AE13-AFB5E3AA9D91}"/>
              </a:ext>
            </a:extLst>
          </p:cNvPr>
          <p:cNvPicPr>
            <a:picLocks noChangeAspect="1"/>
          </p:cNvPicPr>
          <p:nvPr/>
        </p:nvPicPr>
        <p:blipFill rotWithShape="1">
          <a:blip r:embed="rId6">
            <a:extLst>
              <a:ext uri="{28A0092B-C50C-407E-A947-70E740481C1C}">
                <a14:useLocalDpi xmlns:a14="http://schemas.microsoft.com/office/drawing/2010/main" val="0"/>
              </a:ext>
            </a:extLst>
          </a:blip>
          <a:srcRect r="468" b="-3"/>
          <a:stretch/>
        </p:blipFill>
        <p:spPr>
          <a:xfrm>
            <a:off x="10688071" y="145657"/>
            <a:ext cx="1308011" cy="1695744"/>
          </a:xfrm>
          <a:prstGeom prst="rect">
            <a:avLst/>
          </a:prstGeom>
        </p:spPr>
      </p:pic>
      <p:pic>
        <p:nvPicPr>
          <p:cNvPr id="5" name="Picture 4">
            <a:extLst>
              <a:ext uri="{FF2B5EF4-FFF2-40B4-BE49-F238E27FC236}">
                <a16:creationId xmlns:a16="http://schemas.microsoft.com/office/drawing/2014/main" id="{9BEEF4EC-576B-48A3-AE24-3A32345AB371}"/>
              </a:ext>
            </a:extLst>
          </p:cNvPr>
          <p:cNvPicPr>
            <a:picLocks noChangeAspect="1"/>
          </p:cNvPicPr>
          <p:nvPr/>
        </p:nvPicPr>
        <p:blipFill>
          <a:blip r:embed="rId7"/>
          <a:stretch>
            <a:fillRect/>
          </a:stretch>
        </p:blipFill>
        <p:spPr>
          <a:xfrm>
            <a:off x="0" y="6006735"/>
            <a:ext cx="12192000" cy="851265"/>
          </a:xfrm>
          <a:prstGeom prst="rect">
            <a:avLst/>
          </a:prstGeom>
        </p:spPr>
      </p:pic>
    </p:spTree>
    <p:extLst>
      <p:ext uri="{BB962C8B-B14F-4D97-AF65-F5344CB8AC3E}">
        <p14:creationId xmlns:p14="http://schemas.microsoft.com/office/powerpoint/2010/main" val="3427094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F5114355-EAF8-4F8B-B17F-78FA1AAADDDB}"/>
              </a:ext>
            </a:extLst>
          </p:cNvPr>
          <p:cNvGraphicFramePr>
            <a:graphicFrameLocks noChangeAspect="1"/>
          </p:cNvGraphicFramePr>
          <p:nvPr/>
        </p:nvGraphicFramePr>
        <p:xfrm>
          <a:off x="548433" y="28852"/>
          <a:ext cx="5067300" cy="5586413"/>
        </p:xfrm>
        <a:graphic>
          <a:graphicData uri="http://schemas.openxmlformats.org/presentationml/2006/ole">
            <mc:AlternateContent xmlns:mc="http://schemas.openxmlformats.org/markup-compatibility/2006">
              <mc:Choice xmlns:v="urn:schemas-microsoft-com:vml" Requires="v">
                <p:oleObj spid="_x0000_s2054" r:id="rId3" imgW="5066640" imgH="5587200" progId="">
                  <p:embed/>
                </p:oleObj>
              </mc:Choice>
              <mc:Fallback>
                <p:oleObj r:id="rId3" imgW="5066640" imgH="5587200" progId="">
                  <p:embed/>
                  <p:pic>
                    <p:nvPicPr>
                      <p:cNvPr id="5" name="Object 4">
                        <a:extLst>
                          <a:ext uri="{FF2B5EF4-FFF2-40B4-BE49-F238E27FC236}">
                            <a16:creationId xmlns:a16="http://schemas.microsoft.com/office/drawing/2014/main" id="{F5114355-EAF8-4F8B-B17F-78FA1AAADDDB}"/>
                          </a:ext>
                        </a:extLst>
                      </p:cNvPr>
                      <p:cNvPicPr/>
                      <p:nvPr/>
                    </p:nvPicPr>
                    <p:blipFill>
                      <a:blip r:embed="rId4"/>
                      <a:stretch>
                        <a:fillRect/>
                      </a:stretch>
                    </p:blipFill>
                    <p:spPr>
                      <a:xfrm>
                        <a:off x="548433" y="28852"/>
                        <a:ext cx="5067300" cy="5586413"/>
                      </a:xfrm>
                      <a:prstGeom prst="rect">
                        <a:avLst/>
                      </a:prstGeom>
                    </p:spPr>
                  </p:pic>
                </p:oleObj>
              </mc:Fallback>
            </mc:AlternateContent>
          </a:graphicData>
        </a:graphic>
      </p:graphicFrame>
      <p:pic>
        <p:nvPicPr>
          <p:cNvPr id="12" name="Picture 11" descr="A close up of a logo&#10;&#10;Description automatically generated">
            <a:extLst>
              <a:ext uri="{FF2B5EF4-FFF2-40B4-BE49-F238E27FC236}">
                <a16:creationId xmlns:a16="http://schemas.microsoft.com/office/drawing/2014/main" id="{A8939F2A-DC02-4558-A4D4-06EAE8630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1976"/>
            <a:ext cx="12192000" cy="876024"/>
          </a:xfrm>
          <a:prstGeom prst="rect">
            <a:avLst/>
          </a:prstGeom>
        </p:spPr>
      </p:pic>
      <p:sp>
        <p:nvSpPr>
          <p:cNvPr id="13" name="Rectangle 12">
            <a:extLst>
              <a:ext uri="{FF2B5EF4-FFF2-40B4-BE49-F238E27FC236}">
                <a16:creationId xmlns:a16="http://schemas.microsoft.com/office/drawing/2014/main" id="{002094C4-3056-4CC2-96F6-4DF3B1384133}"/>
              </a:ext>
            </a:extLst>
          </p:cNvPr>
          <p:cNvSpPr/>
          <p:nvPr/>
        </p:nvSpPr>
        <p:spPr>
          <a:xfrm>
            <a:off x="0" y="5981976"/>
            <a:ext cx="2631688" cy="876024"/>
          </a:xfrm>
          <a:prstGeom prst="rect">
            <a:avLst/>
          </a:prstGeom>
          <a:solidFill>
            <a:srgbClr val="333333"/>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close up of a logo&#10;&#10;Description automatically generated">
            <a:extLst>
              <a:ext uri="{FF2B5EF4-FFF2-40B4-BE49-F238E27FC236}">
                <a16:creationId xmlns:a16="http://schemas.microsoft.com/office/drawing/2014/main" id="{26E51E79-D5DC-47C3-AA68-0A10FF473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10" y="6070673"/>
            <a:ext cx="2304748" cy="765535"/>
          </a:xfrm>
          <a:prstGeom prst="rect">
            <a:avLst/>
          </a:prstGeom>
        </p:spPr>
      </p:pic>
      <p:pic>
        <p:nvPicPr>
          <p:cNvPr id="9" name="Picture Placeholder 7" descr="A close up of a sign&#10;&#10;Description automatically generated">
            <a:extLst>
              <a:ext uri="{FF2B5EF4-FFF2-40B4-BE49-F238E27FC236}">
                <a16:creationId xmlns:a16="http://schemas.microsoft.com/office/drawing/2014/main" id="{3ED374AB-5125-4927-9EF0-704C2FB027AD}"/>
              </a:ext>
            </a:extLst>
          </p:cNvPr>
          <p:cNvPicPr>
            <a:picLocks noChangeAspect="1"/>
          </p:cNvPicPr>
          <p:nvPr/>
        </p:nvPicPr>
        <p:blipFill rotWithShape="1">
          <a:blip r:embed="rId7">
            <a:extLst>
              <a:ext uri="{28A0092B-C50C-407E-A947-70E740481C1C}">
                <a14:useLocalDpi xmlns:a14="http://schemas.microsoft.com/office/drawing/2010/main" val="0"/>
              </a:ext>
            </a:extLst>
          </a:blip>
          <a:srcRect t="65199" r="468" b="-3"/>
          <a:stretch/>
        </p:blipFill>
        <p:spPr>
          <a:xfrm>
            <a:off x="5157188" y="2601158"/>
            <a:ext cx="5056716" cy="2281559"/>
          </a:xfrm>
          <a:prstGeom prst="rect">
            <a:avLst/>
          </a:prstGeom>
        </p:spPr>
      </p:pic>
      <p:graphicFrame>
        <p:nvGraphicFramePr>
          <p:cNvPr id="14" name="Object 13">
            <a:extLst>
              <a:ext uri="{FF2B5EF4-FFF2-40B4-BE49-F238E27FC236}">
                <a16:creationId xmlns:a16="http://schemas.microsoft.com/office/drawing/2014/main" id="{F9FCC80F-6242-45AC-9401-B6952454E999}"/>
              </a:ext>
            </a:extLst>
          </p:cNvPr>
          <p:cNvGraphicFramePr>
            <a:graphicFrameLocks noChangeAspect="1"/>
          </p:cNvGraphicFramePr>
          <p:nvPr/>
        </p:nvGraphicFramePr>
        <p:xfrm>
          <a:off x="-1" y="-106532"/>
          <a:ext cx="12191999" cy="603682"/>
        </p:xfrm>
        <a:graphic>
          <a:graphicData uri="http://schemas.openxmlformats.org/presentationml/2006/ole">
            <mc:AlternateContent xmlns:mc="http://schemas.openxmlformats.org/markup-compatibility/2006">
              <mc:Choice xmlns:v="urn:schemas-microsoft-com:vml" Requires="v">
                <p:oleObj spid="_x0000_s2055" r:id="rId8" imgW="16253640" imgH="622080" progId="">
                  <p:embed/>
                </p:oleObj>
              </mc:Choice>
              <mc:Fallback>
                <p:oleObj r:id="rId8" imgW="16253640" imgH="622080" progId="">
                  <p:embed/>
                  <p:pic>
                    <p:nvPicPr>
                      <p:cNvPr id="14" name="Object 13">
                        <a:extLst>
                          <a:ext uri="{FF2B5EF4-FFF2-40B4-BE49-F238E27FC236}">
                            <a16:creationId xmlns:a16="http://schemas.microsoft.com/office/drawing/2014/main" id="{F9FCC80F-6242-45AC-9401-B6952454E999}"/>
                          </a:ext>
                        </a:extLst>
                      </p:cNvPr>
                      <p:cNvPicPr/>
                      <p:nvPr/>
                    </p:nvPicPr>
                    <p:blipFill>
                      <a:blip r:embed="rId9"/>
                      <a:stretch>
                        <a:fillRect/>
                      </a:stretch>
                    </p:blipFill>
                    <p:spPr>
                      <a:xfrm>
                        <a:off x="-1" y="-106532"/>
                        <a:ext cx="12191999" cy="603682"/>
                      </a:xfrm>
                      <a:prstGeom prst="rect">
                        <a:avLst/>
                      </a:prstGeom>
                    </p:spPr>
                  </p:pic>
                </p:oleObj>
              </mc:Fallback>
            </mc:AlternateContent>
          </a:graphicData>
        </a:graphic>
      </p:graphicFrame>
    </p:spTree>
    <p:extLst>
      <p:ext uri="{BB962C8B-B14F-4D97-AF65-F5344CB8AC3E}">
        <p14:creationId xmlns:p14="http://schemas.microsoft.com/office/powerpoint/2010/main" val="275877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2EB8CA-8A8F-43FE-810A-65FAB0355569}"/>
              </a:ext>
            </a:extLst>
          </p:cNvPr>
          <p:cNvSpPr/>
          <p:nvPr/>
        </p:nvSpPr>
        <p:spPr>
          <a:xfrm>
            <a:off x="2550694" y="1576137"/>
            <a:ext cx="6653463" cy="2899610"/>
          </a:xfrm>
          <a:prstGeom prst="roundRect">
            <a:avLst/>
          </a:prstGeom>
          <a:solidFill>
            <a:schemeClr val="bg1"/>
          </a:solidFill>
          <a:ln w="76200">
            <a:solidFill>
              <a:srgbClr val="CE1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D526BA11-2428-4BE1-AAF7-4B6E77612332}"/>
              </a:ext>
            </a:extLst>
          </p:cNvPr>
          <p:cNvSpPr txBox="1">
            <a:spLocks/>
          </p:cNvSpPr>
          <p:nvPr/>
        </p:nvSpPr>
        <p:spPr>
          <a:xfrm>
            <a:off x="2852863" y="2079758"/>
            <a:ext cx="6105194" cy="19508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700" b="1" kern="1200" dirty="0">
                <a:latin typeface="Arial" panose="020B0604020202020204" pitchFamily="34" charset="0"/>
                <a:cs typeface="Arial" panose="020B0604020202020204" pitchFamily="34" charset="0"/>
              </a:rPr>
              <a:t>I feel anxious or overwhelmed because I don’t know where to start.</a:t>
            </a:r>
            <a:r>
              <a:rPr lang="en-US" sz="3700" b="1" kern="1200" dirty="0">
                <a:solidFill>
                  <a:srgbClr val="FFFFFF"/>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027F5843-4241-4A6A-B189-EA5D6E7E630D}"/>
              </a:ext>
            </a:extLst>
          </p:cNvPr>
          <p:cNvPicPr>
            <a:picLocks noChangeAspect="1"/>
          </p:cNvPicPr>
          <p:nvPr/>
        </p:nvPicPr>
        <p:blipFill>
          <a:blip r:embed="rId2"/>
          <a:stretch>
            <a:fillRect/>
          </a:stretch>
        </p:blipFill>
        <p:spPr>
          <a:xfrm>
            <a:off x="0" y="6006735"/>
            <a:ext cx="12192000" cy="851265"/>
          </a:xfrm>
          <a:prstGeom prst="rect">
            <a:avLst/>
          </a:prstGeom>
        </p:spPr>
      </p:pic>
      <p:pic>
        <p:nvPicPr>
          <p:cNvPr id="7" name="Picture Placeholder 7" descr="A close up of a sign&#10;&#10;Description automatically generated">
            <a:extLst>
              <a:ext uri="{FF2B5EF4-FFF2-40B4-BE49-F238E27FC236}">
                <a16:creationId xmlns:a16="http://schemas.microsoft.com/office/drawing/2014/main" id="{73C95BB0-AD1F-4A62-B433-38B196CB4AD1}"/>
              </a:ext>
            </a:extLst>
          </p:cNvPr>
          <p:cNvPicPr>
            <a:picLocks noChangeAspect="1"/>
          </p:cNvPicPr>
          <p:nvPr/>
        </p:nvPicPr>
        <p:blipFill rotWithShape="1">
          <a:blip r:embed="rId3">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spTree>
    <p:extLst>
      <p:ext uri="{BB962C8B-B14F-4D97-AF65-F5344CB8AC3E}">
        <p14:creationId xmlns:p14="http://schemas.microsoft.com/office/powerpoint/2010/main" val="276484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E32CB8-6F71-48F8-B30F-FBE36A6A3CCF}"/>
              </a:ext>
            </a:extLst>
          </p:cNvPr>
          <p:cNvSpPr txBox="1">
            <a:spLocks/>
          </p:cNvSpPr>
          <p:nvPr/>
        </p:nvSpPr>
        <p:spPr>
          <a:xfrm>
            <a:off x="2860883" y="1859179"/>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700" b="1" dirty="0">
                <a:latin typeface="Arial" panose="020B0604020202020204" pitchFamily="34" charset="0"/>
                <a:cs typeface="Arial" panose="020B0604020202020204" pitchFamily="34" charset="0"/>
              </a:rPr>
              <a:t>I revise topics I already know rather than tackling harder work.</a:t>
            </a:r>
          </a:p>
        </p:txBody>
      </p:sp>
      <p:sp>
        <p:nvSpPr>
          <p:cNvPr id="4" name="Rectangle: Rounded Corners 3">
            <a:extLst>
              <a:ext uri="{FF2B5EF4-FFF2-40B4-BE49-F238E27FC236}">
                <a16:creationId xmlns:a16="http://schemas.microsoft.com/office/drawing/2014/main" id="{7D7DAD6A-D176-4847-AF08-BD7B95506B25}"/>
              </a:ext>
            </a:extLst>
          </p:cNvPr>
          <p:cNvSpPr/>
          <p:nvPr/>
        </p:nvSpPr>
        <p:spPr>
          <a:xfrm>
            <a:off x="2550694" y="1576137"/>
            <a:ext cx="6653463" cy="2899610"/>
          </a:xfrm>
          <a:prstGeom prst="roundRect">
            <a:avLst/>
          </a:prstGeom>
          <a:noFill/>
          <a:ln w="76200">
            <a:solidFill>
              <a:srgbClr val="CE1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Placeholder 7" descr="A close up of a sign&#10;&#10;Description automatically generated">
            <a:extLst>
              <a:ext uri="{FF2B5EF4-FFF2-40B4-BE49-F238E27FC236}">
                <a16:creationId xmlns:a16="http://schemas.microsoft.com/office/drawing/2014/main" id="{83DAC1AB-92F0-4BBE-A081-25EE2EB7709E}"/>
              </a:ext>
            </a:extLst>
          </p:cNvPr>
          <p:cNvPicPr>
            <a:picLocks noChangeAspect="1"/>
          </p:cNvPicPr>
          <p:nvPr/>
        </p:nvPicPr>
        <p:blipFill rotWithShape="1">
          <a:blip r:embed="rId2">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3" name="Picture 2">
            <a:extLst>
              <a:ext uri="{FF2B5EF4-FFF2-40B4-BE49-F238E27FC236}">
                <a16:creationId xmlns:a16="http://schemas.microsoft.com/office/drawing/2014/main" id="{B26B2016-4DDB-4157-A4C3-5D34E7B3A270}"/>
              </a:ext>
            </a:extLst>
          </p:cNvPr>
          <p:cNvPicPr>
            <a:picLocks noChangeAspect="1"/>
          </p:cNvPicPr>
          <p:nvPr/>
        </p:nvPicPr>
        <p:blipFill>
          <a:blip r:embed="rId3"/>
          <a:stretch>
            <a:fillRect/>
          </a:stretch>
        </p:blipFill>
        <p:spPr>
          <a:xfrm>
            <a:off x="0" y="6006735"/>
            <a:ext cx="12192000" cy="851265"/>
          </a:xfrm>
          <a:prstGeom prst="rect">
            <a:avLst/>
          </a:prstGeom>
        </p:spPr>
      </p:pic>
    </p:spTree>
    <p:extLst>
      <p:ext uri="{BB962C8B-B14F-4D97-AF65-F5344CB8AC3E}">
        <p14:creationId xmlns:p14="http://schemas.microsoft.com/office/powerpoint/2010/main" val="285677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FCE3C1-6E23-412F-9789-00B2EB30E646}"/>
              </a:ext>
            </a:extLst>
          </p:cNvPr>
          <p:cNvSpPr txBox="1">
            <a:spLocks/>
          </p:cNvSpPr>
          <p:nvPr/>
        </p:nvSpPr>
        <p:spPr>
          <a:xfrm>
            <a:off x="2892668" y="1980334"/>
            <a:ext cx="6105194" cy="203105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latin typeface="Arial" panose="020B0604020202020204" pitchFamily="34" charset="0"/>
                <a:cs typeface="Arial" panose="020B0604020202020204" pitchFamily="34" charset="0"/>
              </a:rPr>
              <a:t>I use the same revision methods, </a:t>
            </a:r>
          </a:p>
          <a:p>
            <a:pPr algn="ctr"/>
            <a:r>
              <a:rPr lang="en-GB" sz="4000" b="1" dirty="0">
                <a:latin typeface="Arial" panose="020B0604020202020204" pitchFamily="34" charset="0"/>
                <a:cs typeface="Arial" panose="020B0604020202020204" pitchFamily="34" charset="0"/>
              </a:rPr>
              <a:t>often reading notes over and over.</a:t>
            </a:r>
          </a:p>
        </p:txBody>
      </p:sp>
      <p:sp>
        <p:nvSpPr>
          <p:cNvPr id="4" name="Rectangle: Rounded Corners 3">
            <a:extLst>
              <a:ext uri="{FF2B5EF4-FFF2-40B4-BE49-F238E27FC236}">
                <a16:creationId xmlns:a16="http://schemas.microsoft.com/office/drawing/2014/main" id="{32C14548-C3F5-465F-B727-16EE7F543DDE}"/>
              </a:ext>
            </a:extLst>
          </p:cNvPr>
          <p:cNvSpPr/>
          <p:nvPr/>
        </p:nvSpPr>
        <p:spPr>
          <a:xfrm>
            <a:off x="2598820" y="1600200"/>
            <a:ext cx="6653463" cy="2899610"/>
          </a:xfrm>
          <a:prstGeom prst="roundRect">
            <a:avLst/>
          </a:prstGeom>
          <a:noFill/>
          <a:ln w="76200">
            <a:solidFill>
              <a:srgbClr val="CE1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Placeholder 7" descr="A close up of a sign&#10;&#10;Description automatically generated">
            <a:extLst>
              <a:ext uri="{FF2B5EF4-FFF2-40B4-BE49-F238E27FC236}">
                <a16:creationId xmlns:a16="http://schemas.microsoft.com/office/drawing/2014/main" id="{D5AE8F70-6A88-4D4B-8ED1-D2CB238C9247}"/>
              </a:ext>
            </a:extLst>
          </p:cNvPr>
          <p:cNvPicPr>
            <a:picLocks noChangeAspect="1"/>
          </p:cNvPicPr>
          <p:nvPr/>
        </p:nvPicPr>
        <p:blipFill rotWithShape="1">
          <a:blip r:embed="rId2">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3" name="Picture 2">
            <a:extLst>
              <a:ext uri="{FF2B5EF4-FFF2-40B4-BE49-F238E27FC236}">
                <a16:creationId xmlns:a16="http://schemas.microsoft.com/office/drawing/2014/main" id="{BEFB681B-C4BA-4B9C-9C32-18ABCB2F9FEB}"/>
              </a:ext>
            </a:extLst>
          </p:cNvPr>
          <p:cNvPicPr>
            <a:picLocks noChangeAspect="1"/>
          </p:cNvPicPr>
          <p:nvPr/>
        </p:nvPicPr>
        <p:blipFill>
          <a:blip r:embed="rId3"/>
          <a:stretch>
            <a:fillRect/>
          </a:stretch>
        </p:blipFill>
        <p:spPr>
          <a:xfrm>
            <a:off x="0" y="6006735"/>
            <a:ext cx="12192000" cy="851265"/>
          </a:xfrm>
          <a:prstGeom prst="rect">
            <a:avLst/>
          </a:prstGeom>
        </p:spPr>
      </p:pic>
    </p:spTree>
    <p:extLst>
      <p:ext uri="{BB962C8B-B14F-4D97-AF65-F5344CB8AC3E}">
        <p14:creationId xmlns:p14="http://schemas.microsoft.com/office/powerpoint/2010/main" val="231356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5FCCF1-8F2F-4EB1-91E5-2F7AA795AA07}"/>
              </a:ext>
            </a:extLst>
          </p:cNvPr>
          <p:cNvSpPr txBox="1">
            <a:spLocks/>
          </p:cNvSpPr>
          <p:nvPr/>
        </p:nvSpPr>
        <p:spPr>
          <a:xfrm>
            <a:off x="2760322" y="1823924"/>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700" b="1" kern="1200" dirty="0">
                <a:latin typeface="Arial" panose="020B0604020202020204" pitchFamily="34" charset="0"/>
                <a:cs typeface="Arial" panose="020B0604020202020204" pitchFamily="34" charset="0"/>
              </a:rPr>
              <a:t>My mind wanders and I sometimes get bored revising.</a:t>
            </a:r>
          </a:p>
        </p:txBody>
      </p:sp>
      <p:sp>
        <p:nvSpPr>
          <p:cNvPr id="4" name="Rectangle: Rounded Corners 3">
            <a:extLst>
              <a:ext uri="{FF2B5EF4-FFF2-40B4-BE49-F238E27FC236}">
                <a16:creationId xmlns:a16="http://schemas.microsoft.com/office/drawing/2014/main" id="{704C4CEE-0376-4A0A-9C3E-0DE1E7507452}"/>
              </a:ext>
            </a:extLst>
          </p:cNvPr>
          <p:cNvSpPr/>
          <p:nvPr/>
        </p:nvSpPr>
        <p:spPr>
          <a:xfrm>
            <a:off x="2550694" y="1617785"/>
            <a:ext cx="6653463" cy="2857962"/>
          </a:xfrm>
          <a:prstGeom prst="roundRect">
            <a:avLst/>
          </a:prstGeom>
          <a:noFill/>
          <a:ln w="76200">
            <a:solidFill>
              <a:srgbClr val="CE1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Placeholder 7" descr="A close up of a sign&#10;&#10;Description automatically generated">
            <a:extLst>
              <a:ext uri="{FF2B5EF4-FFF2-40B4-BE49-F238E27FC236}">
                <a16:creationId xmlns:a16="http://schemas.microsoft.com/office/drawing/2014/main" id="{88990AC6-4B8D-4EB2-B789-337DCAFD5273}"/>
              </a:ext>
            </a:extLst>
          </p:cNvPr>
          <p:cNvPicPr>
            <a:picLocks noChangeAspect="1"/>
          </p:cNvPicPr>
          <p:nvPr/>
        </p:nvPicPr>
        <p:blipFill rotWithShape="1">
          <a:blip r:embed="rId2">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3" name="Picture 2">
            <a:extLst>
              <a:ext uri="{FF2B5EF4-FFF2-40B4-BE49-F238E27FC236}">
                <a16:creationId xmlns:a16="http://schemas.microsoft.com/office/drawing/2014/main" id="{7F96BAB0-4547-42D8-88F1-BCF8FB1B7F78}"/>
              </a:ext>
            </a:extLst>
          </p:cNvPr>
          <p:cNvPicPr>
            <a:picLocks noChangeAspect="1"/>
          </p:cNvPicPr>
          <p:nvPr/>
        </p:nvPicPr>
        <p:blipFill>
          <a:blip r:embed="rId3"/>
          <a:stretch>
            <a:fillRect/>
          </a:stretch>
        </p:blipFill>
        <p:spPr>
          <a:xfrm>
            <a:off x="0" y="6006735"/>
            <a:ext cx="12192000" cy="851265"/>
          </a:xfrm>
          <a:prstGeom prst="rect">
            <a:avLst/>
          </a:prstGeom>
        </p:spPr>
      </p:pic>
    </p:spTree>
    <p:extLst>
      <p:ext uri="{BB962C8B-B14F-4D97-AF65-F5344CB8AC3E}">
        <p14:creationId xmlns:p14="http://schemas.microsoft.com/office/powerpoint/2010/main" val="2868334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1674063" y="1790099"/>
            <a:ext cx="8214217" cy="1580422"/>
          </a:xfrm>
        </p:spPr>
        <p:txBody>
          <a:bodyPr>
            <a:normAutofit/>
          </a:bodyPr>
          <a:lstStyle/>
          <a:p>
            <a:pPr algn="ctr"/>
            <a:r>
              <a:rPr lang="en-GB" sz="5400" b="1" dirty="0"/>
              <a:t>GCSEPod is here to help you!</a:t>
            </a:r>
          </a:p>
        </p:txBody>
      </p:sp>
      <p:pic>
        <p:nvPicPr>
          <p:cNvPr id="2" name="Picture Placeholder 7" descr="A close up of a sign&#10;&#10;Description automatically generated">
            <a:extLst>
              <a:ext uri="{FF2B5EF4-FFF2-40B4-BE49-F238E27FC236}">
                <a16:creationId xmlns:a16="http://schemas.microsoft.com/office/drawing/2014/main" id="{31482C03-8514-47DF-B9D6-D3A680D25C59}"/>
              </a:ext>
            </a:extLst>
          </p:cNvPr>
          <p:cNvPicPr>
            <a:picLocks noChangeAspect="1"/>
          </p:cNvPicPr>
          <p:nvPr/>
        </p:nvPicPr>
        <p:blipFill rotWithShape="1">
          <a:blip r:embed="rId2">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3" name="Picture 2">
            <a:extLst>
              <a:ext uri="{FF2B5EF4-FFF2-40B4-BE49-F238E27FC236}">
                <a16:creationId xmlns:a16="http://schemas.microsoft.com/office/drawing/2014/main" id="{157417BD-ED6E-4622-9603-6589F326B2A1}"/>
              </a:ext>
            </a:extLst>
          </p:cNvPr>
          <p:cNvPicPr>
            <a:picLocks noChangeAspect="1"/>
          </p:cNvPicPr>
          <p:nvPr/>
        </p:nvPicPr>
        <p:blipFill>
          <a:blip r:embed="rId3"/>
          <a:stretch>
            <a:fillRect/>
          </a:stretch>
        </p:blipFill>
        <p:spPr>
          <a:xfrm>
            <a:off x="0" y="6006735"/>
            <a:ext cx="12192000" cy="851265"/>
          </a:xfrm>
          <a:prstGeom prst="rect">
            <a:avLst/>
          </a:prstGeom>
        </p:spPr>
      </p:pic>
    </p:spTree>
    <p:extLst>
      <p:ext uri="{BB962C8B-B14F-4D97-AF65-F5344CB8AC3E}">
        <p14:creationId xmlns:p14="http://schemas.microsoft.com/office/powerpoint/2010/main" val="1616184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04C14-40AC-4768-BBB1-6F7E3FCFAF94}"/>
              </a:ext>
            </a:extLst>
          </p:cNvPr>
          <p:cNvSpPr>
            <a:spLocks noGrp="1"/>
          </p:cNvSpPr>
          <p:nvPr>
            <p:ph type="title"/>
          </p:nvPr>
        </p:nvSpPr>
        <p:spPr>
          <a:xfrm>
            <a:off x="0" y="0"/>
            <a:ext cx="7805801" cy="1325563"/>
          </a:xfrm>
        </p:spPr>
        <p:txBody>
          <a:bodyPr/>
          <a:lstStyle/>
          <a:p>
            <a:pPr algn="ctr"/>
            <a:r>
              <a:rPr lang="en-GB" b="1" dirty="0">
                <a:solidFill>
                  <a:srgbClr val="CE1181"/>
                </a:solidFill>
                <a:latin typeface="+mn-lt"/>
              </a:rPr>
              <a:t>A reminder: What is GCSEPod?</a:t>
            </a:r>
          </a:p>
        </p:txBody>
      </p:sp>
      <p:sp>
        <p:nvSpPr>
          <p:cNvPr id="2" name="TextBox 1">
            <a:extLst>
              <a:ext uri="{FF2B5EF4-FFF2-40B4-BE49-F238E27FC236}">
                <a16:creationId xmlns:a16="http://schemas.microsoft.com/office/drawing/2014/main" id="{8DC8211A-9C98-4D5F-9546-43A456567705}"/>
              </a:ext>
            </a:extLst>
          </p:cNvPr>
          <p:cNvSpPr txBox="1"/>
          <p:nvPr/>
        </p:nvSpPr>
        <p:spPr>
          <a:xfrm>
            <a:off x="2145013" y="3023565"/>
            <a:ext cx="7662111" cy="1200329"/>
          </a:xfrm>
          <a:prstGeom prst="rect">
            <a:avLst/>
          </a:prstGeom>
          <a:noFill/>
        </p:spPr>
        <p:txBody>
          <a:bodyPr wrap="square" rtlCol="0">
            <a:spAutoFit/>
          </a:bodyPr>
          <a:lstStyle/>
          <a:p>
            <a:pPr algn="ctr"/>
            <a:r>
              <a:rPr lang="en-GB" sz="2400" dirty="0"/>
              <a:t>GCSEPod provides you with highly concentrated 3-5 minute bursts of audio-visual, expert-written learning which can help to reinforce and consolidate key GCSE topics.</a:t>
            </a:r>
          </a:p>
        </p:txBody>
      </p:sp>
      <p:pic>
        <p:nvPicPr>
          <p:cNvPr id="3" name="Picture Placeholder 7" descr="A close up of a sign&#10;&#10;Description automatically generated">
            <a:extLst>
              <a:ext uri="{FF2B5EF4-FFF2-40B4-BE49-F238E27FC236}">
                <a16:creationId xmlns:a16="http://schemas.microsoft.com/office/drawing/2014/main" id="{B6F4051A-8291-4C94-B635-88246BACA864}"/>
              </a:ext>
            </a:extLst>
          </p:cNvPr>
          <p:cNvPicPr>
            <a:picLocks noChangeAspect="1"/>
          </p:cNvPicPr>
          <p:nvPr/>
        </p:nvPicPr>
        <p:blipFill rotWithShape="1">
          <a:blip r:embed="rId2">
            <a:extLst>
              <a:ext uri="{28A0092B-C50C-407E-A947-70E740481C1C}">
                <a14:useLocalDpi xmlns:a14="http://schemas.microsoft.com/office/drawing/2010/main" val="0"/>
              </a:ext>
            </a:extLst>
          </a:blip>
          <a:srcRect r="468" b="-3"/>
          <a:stretch/>
        </p:blipFill>
        <p:spPr>
          <a:xfrm>
            <a:off x="10313883" y="279585"/>
            <a:ext cx="1449870" cy="1879654"/>
          </a:xfrm>
          <a:prstGeom prst="rect">
            <a:avLst/>
          </a:prstGeom>
        </p:spPr>
      </p:pic>
      <p:pic>
        <p:nvPicPr>
          <p:cNvPr id="4" name="Picture 3">
            <a:extLst>
              <a:ext uri="{FF2B5EF4-FFF2-40B4-BE49-F238E27FC236}">
                <a16:creationId xmlns:a16="http://schemas.microsoft.com/office/drawing/2014/main" id="{20183C3D-87BF-4C9A-B79D-5D33BEAD2624}"/>
              </a:ext>
            </a:extLst>
          </p:cNvPr>
          <p:cNvPicPr>
            <a:picLocks noChangeAspect="1"/>
          </p:cNvPicPr>
          <p:nvPr/>
        </p:nvPicPr>
        <p:blipFill>
          <a:blip r:embed="rId3"/>
          <a:stretch>
            <a:fillRect/>
          </a:stretch>
        </p:blipFill>
        <p:spPr>
          <a:xfrm>
            <a:off x="0" y="6006735"/>
            <a:ext cx="12192000" cy="851265"/>
          </a:xfrm>
          <a:prstGeom prst="rect">
            <a:avLst/>
          </a:prstGeom>
        </p:spPr>
      </p:pic>
    </p:spTree>
    <p:extLst>
      <p:ext uri="{BB962C8B-B14F-4D97-AF65-F5344CB8AC3E}">
        <p14:creationId xmlns:p14="http://schemas.microsoft.com/office/powerpoint/2010/main" val="861130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0C88A4-BC3A-43B3-A816-549129B9FA6D}"/>
</file>

<file path=customXml/itemProps2.xml><?xml version="1.0" encoding="utf-8"?>
<ds:datastoreItem xmlns:ds="http://schemas.openxmlformats.org/officeDocument/2006/customXml" ds:itemID="{C7C21A6D-580F-4AA4-9B59-0F847B9FC1AA}"/>
</file>

<file path=customXml/itemProps3.xml><?xml version="1.0" encoding="utf-8"?>
<ds:datastoreItem xmlns:ds="http://schemas.openxmlformats.org/officeDocument/2006/customXml" ds:itemID="{9C027935-0C7C-4FF8-9379-F6EA7B6A8941}"/>
</file>

<file path=docProps/app.xml><?xml version="1.0" encoding="utf-8"?>
<Properties xmlns="http://schemas.openxmlformats.org/officeDocument/2006/extended-properties" xmlns:vt="http://schemas.openxmlformats.org/officeDocument/2006/docPropsVTypes">
  <TotalTime>428</TotalTime>
  <Words>1170</Words>
  <Application>Microsoft Office PowerPoint</Application>
  <PresentationFormat>Widescreen</PresentationFormat>
  <Paragraphs>114</Paragraphs>
  <Slides>32</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32</vt:i4>
      </vt:variant>
    </vt:vector>
  </HeadingPairs>
  <TitlesOfParts>
    <vt:vector size="38" baseType="lpstr">
      <vt:lpstr>Arial</vt:lpstr>
      <vt:lpstr>Calibri</vt:lpstr>
      <vt:lpstr>Calibri Light</vt:lpstr>
      <vt:lpstr>Geomanist</vt:lpstr>
      <vt:lpstr>Geomanist Light</vt:lpstr>
      <vt:lpstr>Office Theme</vt:lpstr>
      <vt:lpstr>PowerPoint Presentation</vt:lpstr>
      <vt:lpstr>It’s nearly exam time.  Are you prepared?</vt:lpstr>
      <vt:lpstr>PowerPoint Presentation</vt:lpstr>
      <vt:lpstr>PowerPoint Presentation</vt:lpstr>
      <vt:lpstr>PowerPoint Presentation</vt:lpstr>
      <vt:lpstr>PowerPoint Presentation</vt:lpstr>
      <vt:lpstr>PowerPoint Presentation</vt:lpstr>
      <vt:lpstr>GCSEPod is here to help you!</vt:lpstr>
      <vt:lpstr>A reminder: What is GCSEPod?</vt:lpstr>
      <vt:lpstr>A reminder: What is GCSEPod?</vt:lpstr>
      <vt:lpstr> When used effectively, GCSEPod can have a BIG impact on final grades</vt:lpstr>
      <vt:lpstr>GCSEPod can be used on ANY device</vt:lpstr>
      <vt:lpstr>PowerPoint Presentation</vt:lpstr>
      <vt:lpstr>How to find Pods to watch</vt:lpstr>
      <vt:lpstr>Search for a Topic</vt:lpstr>
      <vt:lpstr>Search for an Exam</vt:lpstr>
      <vt:lpstr>Create a Playlist</vt:lpstr>
      <vt:lpstr>Assignments = Boost Playlists</vt:lpstr>
      <vt:lpstr>How to use GCSEPod with classic revision techniques</vt:lpstr>
      <vt:lpstr>GCSEPod and Note Taking</vt:lpstr>
      <vt:lpstr>GCSEPod and Idea Mapping</vt:lpstr>
      <vt:lpstr>GCSEPod and Flash Cards</vt:lpstr>
      <vt:lpstr>GCSEPod and Summary Posters</vt:lpstr>
      <vt:lpstr>GCSEPod and Practice Exam Questions, Past Papers</vt:lpstr>
      <vt:lpstr>GCSEPod and Mnemonics</vt:lpstr>
      <vt:lpstr>GCSEPod and Timelines</vt:lpstr>
      <vt:lpstr>For more revision techniques visit STUDY SMART Pods</vt:lpstr>
      <vt:lpstr>PowerPoint Presentation</vt:lpstr>
      <vt:lpstr>Coping with Exam Stress</vt:lpstr>
      <vt:lpstr>PowerPoint Presentation</vt:lpstr>
      <vt:lpstr>Not Activated Yet?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Tucker</dc:creator>
  <cp:lastModifiedBy>Wycherley, Scott</cp:lastModifiedBy>
  <cp:revision>46</cp:revision>
  <dcterms:created xsi:type="dcterms:W3CDTF">2019-07-26T12:11:30Z</dcterms:created>
  <dcterms:modified xsi:type="dcterms:W3CDTF">2020-10-17T13:05:29Z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