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75" r:id="rId5"/>
    <p:sldId id="276" r:id="rId6"/>
    <p:sldId id="259" r:id="rId7"/>
    <p:sldId id="257" r:id="rId8"/>
    <p:sldId id="289" r:id="rId9"/>
    <p:sldId id="277" r:id="rId10"/>
    <p:sldId id="258" r:id="rId11"/>
    <p:sldId id="279" r:id="rId12"/>
    <p:sldId id="280" r:id="rId13"/>
    <p:sldId id="269" r:id="rId14"/>
    <p:sldId id="281" r:id="rId15"/>
    <p:sldId id="282"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81"/>
    <a:srgbClr val="660066"/>
    <a:srgbClr val="B066BF"/>
    <a:srgbClr val="AB688B"/>
    <a:srgbClr val="FF9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08E20-0282-46E5-B17A-36FDBE26540E}" v="53" dt="2019-12-01T11:44:11.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6369" autoAdjust="0"/>
  </p:normalViewPr>
  <p:slideViewPr>
    <p:cSldViewPr snapToGrid="0">
      <p:cViewPr varScale="1">
        <p:scale>
          <a:sx n="57" d="100"/>
          <a:sy n="57" d="100"/>
        </p:scale>
        <p:origin x="980" y="52"/>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4567E-89CF-4F06-841E-9453930C403C}" type="datetimeFigureOut">
              <a:rPr lang="en-GB" smtClean="0"/>
              <a:t>17/10/2020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8FC8D-5743-4F0C-9E19-FA489EA6E5C9}" type="slidenum">
              <a:rPr lang="en-GB" smtClean="0"/>
              <a:t>‹#›</a:t>
            </a:fld>
            <a:endParaRPr lang="en-GB"/>
          </a:p>
        </p:txBody>
      </p:sp>
    </p:spTree>
    <p:extLst>
      <p:ext uri="{BB962C8B-B14F-4D97-AF65-F5344CB8AC3E}">
        <p14:creationId xmlns:p14="http://schemas.microsoft.com/office/powerpoint/2010/main" val="234417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f4TvlMeF2D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included in this subscription?</a:t>
            </a:r>
          </a:p>
          <a:p>
            <a:endParaRPr lang="en-US" dirty="0"/>
          </a:p>
          <a:p>
            <a:r>
              <a:rPr lang="en-US" dirty="0"/>
              <a:t>Think of GCSEPod as the Netflix for education.  It’s education on demand, wherever you are, whenever you want it.  </a:t>
            </a:r>
          </a:p>
          <a:p>
            <a:r>
              <a:rPr lang="en-US" dirty="0"/>
              <a:t>Or, it’s like a pile of textbooks conveniently in your phone, accessible any time, anywhere. </a:t>
            </a:r>
          </a:p>
          <a:p>
            <a:r>
              <a:rPr lang="en-US" dirty="0"/>
              <a:t>Because everything is filtered by exam board, it’s like having a teacher with you when you’re doing homework or revising, telling you what it is you need to know. </a:t>
            </a:r>
          </a:p>
          <a:p>
            <a:r>
              <a:rPr lang="en-US" dirty="0"/>
              <a:t>And because everything can be downloaded, you don’t even need to worry about using up your data allowance on your phone. </a:t>
            </a:r>
          </a:p>
        </p:txBody>
      </p:sp>
      <p:sp>
        <p:nvSpPr>
          <p:cNvPr id="4" name="Slide Number Placeholder 3"/>
          <p:cNvSpPr>
            <a:spLocks noGrp="1"/>
          </p:cNvSpPr>
          <p:nvPr>
            <p:ph type="sldNum" sz="quarter" idx="5"/>
          </p:nvPr>
        </p:nvSpPr>
        <p:spPr/>
        <p:txBody>
          <a:bodyPr/>
          <a:lstStyle/>
          <a:p>
            <a:fld id="{D698FC8D-5743-4F0C-9E19-FA489EA6E5C9}" type="slidenum">
              <a:rPr lang="en-GB" smtClean="0"/>
              <a:t>1</a:t>
            </a:fld>
            <a:endParaRPr lang="en-GB"/>
          </a:p>
        </p:txBody>
      </p:sp>
    </p:spTree>
    <p:extLst>
      <p:ext uri="{BB962C8B-B14F-4D97-AF65-F5344CB8AC3E}">
        <p14:creationId xmlns:p14="http://schemas.microsoft.com/office/powerpoint/2010/main" val="198820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don’t watch videos just on the bits you are interested in!  Try and focus on areas you find hard, and put those Pods into a playlist.  This will focus your time on the Pods that are most likely to help you succeed. </a:t>
            </a:r>
            <a:endParaRPr lang="en-GB" dirty="0"/>
          </a:p>
        </p:txBody>
      </p:sp>
      <p:sp>
        <p:nvSpPr>
          <p:cNvPr id="4" name="Slide Number Placeholder 3"/>
          <p:cNvSpPr>
            <a:spLocks noGrp="1"/>
          </p:cNvSpPr>
          <p:nvPr>
            <p:ph type="sldNum" sz="quarter" idx="5"/>
          </p:nvPr>
        </p:nvSpPr>
        <p:spPr/>
        <p:txBody>
          <a:bodyPr/>
          <a:lstStyle/>
          <a:p>
            <a:fld id="{D698FC8D-5743-4F0C-9E19-FA489EA6E5C9}" type="slidenum">
              <a:rPr lang="en-GB" smtClean="0"/>
              <a:t>13</a:t>
            </a:fld>
            <a:endParaRPr lang="en-GB"/>
          </a:p>
        </p:txBody>
      </p:sp>
    </p:spTree>
    <p:extLst>
      <p:ext uri="{BB962C8B-B14F-4D97-AF65-F5344CB8AC3E}">
        <p14:creationId xmlns:p14="http://schemas.microsoft.com/office/powerpoint/2010/main" val="342391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start using GCSEPod you are joining a community of students worldwide.  Last year GCSEPod was accessed over 15 million times by students just like you…</a:t>
            </a:r>
            <a:endParaRPr lang="en-GB" dirty="0"/>
          </a:p>
        </p:txBody>
      </p:sp>
      <p:sp>
        <p:nvSpPr>
          <p:cNvPr id="4" name="Slide Number Placeholder 3"/>
          <p:cNvSpPr>
            <a:spLocks noGrp="1"/>
          </p:cNvSpPr>
          <p:nvPr>
            <p:ph type="sldNum" sz="quarter" idx="5"/>
          </p:nvPr>
        </p:nvSpPr>
        <p:spPr/>
        <p:txBody>
          <a:bodyPr/>
          <a:lstStyle/>
          <a:p>
            <a:fld id="{D698FC8D-5743-4F0C-9E19-FA489EA6E5C9}" type="slidenum">
              <a:rPr lang="en-GB" smtClean="0"/>
              <a:t>2</a:t>
            </a:fld>
            <a:endParaRPr lang="en-GB"/>
          </a:p>
        </p:txBody>
      </p:sp>
    </p:spTree>
    <p:extLst>
      <p:ext uri="{BB962C8B-B14F-4D97-AF65-F5344CB8AC3E}">
        <p14:creationId xmlns:p14="http://schemas.microsoft.com/office/powerpoint/2010/main" val="118599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 average, 70% of students were using GCSEPod when they were out of school. </a:t>
            </a:r>
          </a:p>
          <a:p>
            <a:endParaRPr lang="en-US" dirty="0"/>
          </a:p>
          <a:p>
            <a:r>
              <a:rPr lang="en-US" dirty="0"/>
              <a:t>Those that did, saw a BIG impact on their results as shown here.  </a:t>
            </a:r>
            <a:endParaRPr lang="en-GB" dirty="0"/>
          </a:p>
        </p:txBody>
      </p:sp>
      <p:sp>
        <p:nvSpPr>
          <p:cNvPr id="4" name="Slide Number Placeholder 3"/>
          <p:cNvSpPr>
            <a:spLocks noGrp="1"/>
          </p:cNvSpPr>
          <p:nvPr>
            <p:ph type="sldNum" sz="quarter" idx="5"/>
          </p:nvPr>
        </p:nvSpPr>
        <p:spPr/>
        <p:txBody>
          <a:bodyPr/>
          <a:lstStyle/>
          <a:p>
            <a:fld id="{D698FC8D-5743-4F0C-9E19-FA489EA6E5C9}" type="slidenum">
              <a:rPr lang="en-GB" smtClean="0"/>
              <a:t>3</a:t>
            </a:fld>
            <a:endParaRPr lang="en-GB"/>
          </a:p>
        </p:txBody>
      </p:sp>
    </p:spTree>
    <p:extLst>
      <p:ext uri="{BB962C8B-B14F-4D97-AF65-F5344CB8AC3E}">
        <p14:creationId xmlns:p14="http://schemas.microsoft.com/office/powerpoint/2010/main" val="227749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watch a video and find out what GCSEPod is all about.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https://www.youtube.com/watch?v=f4TvlMeF2Do</a:t>
            </a:r>
            <a:endParaRPr lang="en-GB" dirty="0"/>
          </a:p>
          <a:p>
            <a:endParaRPr lang="en-GB" dirty="0"/>
          </a:p>
        </p:txBody>
      </p:sp>
      <p:sp>
        <p:nvSpPr>
          <p:cNvPr id="4" name="Slide Number Placeholder 3"/>
          <p:cNvSpPr>
            <a:spLocks noGrp="1"/>
          </p:cNvSpPr>
          <p:nvPr>
            <p:ph type="sldNum" sz="quarter" idx="5"/>
          </p:nvPr>
        </p:nvSpPr>
        <p:spPr/>
        <p:txBody>
          <a:bodyPr/>
          <a:lstStyle/>
          <a:p>
            <a:fld id="{D698FC8D-5743-4F0C-9E19-FA489EA6E5C9}" type="slidenum">
              <a:rPr lang="en-GB" smtClean="0"/>
              <a:t>4</a:t>
            </a:fld>
            <a:endParaRPr lang="en-GB"/>
          </a:p>
        </p:txBody>
      </p:sp>
    </p:spTree>
    <p:extLst>
      <p:ext uri="{BB962C8B-B14F-4D97-AF65-F5344CB8AC3E}">
        <p14:creationId xmlns:p14="http://schemas.microsoft.com/office/powerpoint/2010/main" val="272897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98FC8D-5743-4F0C-9E19-FA489EA6E5C9}" type="slidenum">
              <a:rPr lang="en-GB" smtClean="0"/>
              <a:t>5</a:t>
            </a:fld>
            <a:endParaRPr lang="en-GB"/>
          </a:p>
        </p:txBody>
      </p:sp>
    </p:spTree>
    <p:extLst>
      <p:ext uri="{BB962C8B-B14F-4D97-AF65-F5344CB8AC3E}">
        <p14:creationId xmlns:p14="http://schemas.microsoft.com/office/powerpoint/2010/main" val="107204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combining audio narration, text and images, GCSEPod helps you to remember the information clearly.  </a:t>
            </a:r>
            <a:endParaRPr lang="en-GB" dirty="0"/>
          </a:p>
        </p:txBody>
      </p:sp>
      <p:sp>
        <p:nvSpPr>
          <p:cNvPr id="4" name="Slide Number Placeholder 3"/>
          <p:cNvSpPr>
            <a:spLocks noGrp="1"/>
          </p:cNvSpPr>
          <p:nvPr>
            <p:ph type="sldNum" sz="quarter" idx="5"/>
          </p:nvPr>
        </p:nvSpPr>
        <p:spPr/>
        <p:txBody>
          <a:bodyPr/>
          <a:lstStyle/>
          <a:p>
            <a:fld id="{D698FC8D-5743-4F0C-9E19-FA489EA6E5C9}" type="slidenum">
              <a:rPr lang="en-GB" smtClean="0"/>
              <a:t>7</a:t>
            </a:fld>
            <a:endParaRPr lang="en-GB"/>
          </a:p>
        </p:txBody>
      </p:sp>
    </p:spTree>
    <p:extLst>
      <p:ext uri="{BB962C8B-B14F-4D97-AF65-F5344CB8AC3E}">
        <p14:creationId xmlns:p14="http://schemas.microsoft.com/office/powerpoint/2010/main" val="354463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first learn something the information goes into your short term memory.  This is why you will often find that you’ve forgotten most of what you learnt a week later!  Spaced practice means revising what you learnt at regular intervals so that the information moves to your long term memory and if easier to access when you need it!</a:t>
            </a:r>
            <a:endParaRPr lang="en-GB" dirty="0"/>
          </a:p>
        </p:txBody>
      </p:sp>
      <p:sp>
        <p:nvSpPr>
          <p:cNvPr id="4" name="Slide Number Placeholder 3"/>
          <p:cNvSpPr>
            <a:spLocks noGrp="1"/>
          </p:cNvSpPr>
          <p:nvPr>
            <p:ph type="sldNum" sz="quarter" idx="5"/>
          </p:nvPr>
        </p:nvSpPr>
        <p:spPr/>
        <p:txBody>
          <a:bodyPr/>
          <a:lstStyle/>
          <a:p>
            <a:fld id="{D698FC8D-5743-4F0C-9E19-FA489EA6E5C9}" type="slidenum">
              <a:rPr lang="en-GB" smtClean="0"/>
              <a:t>8</a:t>
            </a:fld>
            <a:endParaRPr lang="en-GB"/>
          </a:p>
        </p:txBody>
      </p:sp>
    </p:spTree>
    <p:extLst>
      <p:ext uri="{BB962C8B-B14F-4D97-AF65-F5344CB8AC3E}">
        <p14:creationId xmlns:p14="http://schemas.microsoft.com/office/powerpoint/2010/main" val="428548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down EVERYTHING you know about a topic. Then watch the relevant Pod and fill in all the bits you missed.  Highlight these sections in yellow and review them.    A week later, repeat and see how much more you remembered. </a:t>
            </a:r>
            <a:endParaRPr lang="en-GB" dirty="0"/>
          </a:p>
        </p:txBody>
      </p:sp>
      <p:sp>
        <p:nvSpPr>
          <p:cNvPr id="4" name="Slide Number Placeholder 3"/>
          <p:cNvSpPr>
            <a:spLocks noGrp="1"/>
          </p:cNvSpPr>
          <p:nvPr>
            <p:ph type="sldNum" sz="quarter" idx="5"/>
          </p:nvPr>
        </p:nvSpPr>
        <p:spPr/>
        <p:txBody>
          <a:bodyPr/>
          <a:lstStyle/>
          <a:p>
            <a:fld id="{D698FC8D-5743-4F0C-9E19-FA489EA6E5C9}" type="slidenum">
              <a:rPr lang="en-GB" smtClean="0"/>
              <a:t>11</a:t>
            </a:fld>
            <a:endParaRPr lang="en-GB"/>
          </a:p>
        </p:txBody>
      </p:sp>
    </p:spTree>
    <p:extLst>
      <p:ext uri="{BB962C8B-B14F-4D97-AF65-F5344CB8AC3E}">
        <p14:creationId xmlns:p14="http://schemas.microsoft.com/office/powerpoint/2010/main" val="123612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come across a really useful diagram or explanation, take a screenshot on your phone.  Next time you are waiting for the bus, flick through those digital flash cards and try and remember the information on each one. </a:t>
            </a:r>
            <a:endParaRPr lang="en-GB" dirty="0"/>
          </a:p>
        </p:txBody>
      </p:sp>
      <p:sp>
        <p:nvSpPr>
          <p:cNvPr id="4" name="Slide Number Placeholder 3"/>
          <p:cNvSpPr>
            <a:spLocks noGrp="1"/>
          </p:cNvSpPr>
          <p:nvPr>
            <p:ph type="sldNum" sz="quarter" idx="5"/>
          </p:nvPr>
        </p:nvSpPr>
        <p:spPr/>
        <p:txBody>
          <a:bodyPr/>
          <a:lstStyle/>
          <a:p>
            <a:fld id="{D698FC8D-5743-4F0C-9E19-FA489EA6E5C9}" type="slidenum">
              <a:rPr lang="en-GB" smtClean="0"/>
              <a:t>12</a:t>
            </a:fld>
            <a:endParaRPr lang="en-GB"/>
          </a:p>
        </p:txBody>
      </p:sp>
    </p:spTree>
    <p:extLst>
      <p:ext uri="{BB962C8B-B14F-4D97-AF65-F5344CB8AC3E}">
        <p14:creationId xmlns:p14="http://schemas.microsoft.com/office/powerpoint/2010/main" val="224483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E1B4-05B3-4EFA-8355-45E2121AA1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4A2852-3FE7-466A-A8DC-EFF0D1CF8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B393-85A6-4597-9850-B2EED5B07C15}"/>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5" name="Footer Placeholder 4">
            <a:extLst>
              <a:ext uri="{FF2B5EF4-FFF2-40B4-BE49-F238E27FC236}">
                <a16:creationId xmlns:a16="http://schemas.microsoft.com/office/drawing/2014/main" id="{7DBCE87A-F38D-4325-9F12-65D2222BC3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47E681-B57F-4940-A0DA-3B1614C101BD}"/>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52529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D5AB-3946-4F96-AE4D-6EADB840C7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CB3140-C654-4A5D-BB20-A9F618359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5778B-00D1-4D52-A5AC-9A594000E7B6}"/>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5" name="Footer Placeholder 4">
            <a:extLst>
              <a:ext uri="{FF2B5EF4-FFF2-40B4-BE49-F238E27FC236}">
                <a16:creationId xmlns:a16="http://schemas.microsoft.com/office/drawing/2014/main" id="{591EA554-4034-464B-A728-9945A64AA7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D6C6B7-1055-46AC-9E97-26EA229314E4}"/>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395088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170C6-7C5B-4730-AE7A-7FAD1F14CF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7EC77D-13BF-46D1-92A1-26B10A323E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09887-25F2-4C31-830F-688420D6CCCE}"/>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5" name="Footer Placeholder 4">
            <a:extLst>
              <a:ext uri="{FF2B5EF4-FFF2-40B4-BE49-F238E27FC236}">
                <a16:creationId xmlns:a16="http://schemas.microsoft.com/office/drawing/2014/main" id="{A30FECF2-7D31-4928-9CA8-E830BC710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00F34-E679-4679-9EE3-2DDE7CEE6CDC}"/>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409040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AEBD-FD8C-4290-AC80-8CA42704D9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C5E89E-A698-400B-837C-4361D6452F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A43373-78CA-4231-B6E3-C872AE6770D3}"/>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5" name="Footer Placeholder 4">
            <a:extLst>
              <a:ext uri="{FF2B5EF4-FFF2-40B4-BE49-F238E27FC236}">
                <a16:creationId xmlns:a16="http://schemas.microsoft.com/office/drawing/2014/main" id="{F12EDC20-2C7A-4557-BC6E-39972C6AD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6DF68-5DA6-4B38-A8FB-6C6882A23A5E}"/>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277702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C52F-E5AB-465A-9CE7-71B1CC2A9F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BDC2AD-75A0-48A7-91C0-6F67C7B3DC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E53A1B-411C-4F3A-B055-060B860275A1}"/>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5" name="Footer Placeholder 4">
            <a:extLst>
              <a:ext uri="{FF2B5EF4-FFF2-40B4-BE49-F238E27FC236}">
                <a16:creationId xmlns:a16="http://schemas.microsoft.com/office/drawing/2014/main" id="{8B7DCEC6-8E27-4BFD-9BE6-0554D9D3AF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C5A07F-AC6F-4BB4-8591-119AF777043E}"/>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335611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7E7A-7F81-4D88-9DFB-836B9F5DC7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650EEF-4FC3-471F-AB59-9CFF0305C4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439BCA-0488-4008-996E-8C24405402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AD8C27-DB96-404D-91A2-5CDE291423E2}"/>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6" name="Footer Placeholder 5">
            <a:extLst>
              <a:ext uri="{FF2B5EF4-FFF2-40B4-BE49-F238E27FC236}">
                <a16:creationId xmlns:a16="http://schemas.microsoft.com/office/drawing/2014/main" id="{2E052D80-759E-42EE-831E-39F863B82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A30087-6B33-4381-B8C6-D95F008A7B54}"/>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69822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2EB0-D2C4-448D-8588-7BD534B1EB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68C72B-924B-45CC-994B-FAA0427EE5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968CF8-8401-4CA6-8D58-C051018A21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E67FCD-1638-4F9A-86EA-0C41C19B7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286CA6-212C-4D73-8C21-311AF899AF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F1CD9B-061D-4A10-8D86-DD3F882A6071}"/>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8" name="Footer Placeholder 7">
            <a:extLst>
              <a:ext uri="{FF2B5EF4-FFF2-40B4-BE49-F238E27FC236}">
                <a16:creationId xmlns:a16="http://schemas.microsoft.com/office/drawing/2014/main" id="{8B5F4E87-29CA-459D-A552-122BD40523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16865D-788C-43D7-9580-DC3015532C13}"/>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378806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4EF7-4344-49D7-AA90-580C94D9BA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0B9831-84E2-4E7F-A4F2-5373C6428989}"/>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4" name="Footer Placeholder 3">
            <a:extLst>
              <a:ext uri="{FF2B5EF4-FFF2-40B4-BE49-F238E27FC236}">
                <a16:creationId xmlns:a16="http://schemas.microsoft.com/office/drawing/2014/main" id="{6C3719B1-5905-43D8-B40C-EF85EE3067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F96622-8518-4635-909A-B8D2D3267B6A}"/>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423701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9CAFD-8823-46FC-8A92-0F0B6F04ACFC}"/>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3" name="Footer Placeholder 2">
            <a:extLst>
              <a:ext uri="{FF2B5EF4-FFF2-40B4-BE49-F238E27FC236}">
                <a16:creationId xmlns:a16="http://schemas.microsoft.com/office/drawing/2014/main" id="{1A5805BD-748D-4E26-89B8-3BCF410B85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A650F9-410E-47C3-A526-C09BCF9FB1A6}"/>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50285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180B-7B31-4B43-A750-8257217E9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49EA19-6E3E-441F-9EDC-E33214F64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2812A7-2FE0-48FC-B58C-2090F4EDF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06276F-07DC-41A4-83A2-D6BBCF47990B}"/>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6" name="Footer Placeholder 5">
            <a:extLst>
              <a:ext uri="{FF2B5EF4-FFF2-40B4-BE49-F238E27FC236}">
                <a16:creationId xmlns:a16="http://schemas.microsoft.com/office/drawing/2014/main" id="{E55630DC-453C-40EF-B2D2-5FDAAB7624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FB8CF1-275D-48E1-B46E-1A1C9E9AFA5C}"/>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328532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3A8F-AA37-4FEC-B118-DDBADCB44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A228B1-077E-410F-B7B0-A93689CD1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BBBBAB-0533-46F5-8E79-B4A5EFC33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3CAD1-2889-4C25-8978-B7E2BD7C1C81}"/>
              </a:ext>
            </a:extLst>
          </p:cNvPr>
          <p:cNvSpPr>
            <a:spLocks noGrp="1"/>
          </p:cNvSpPr>
          <p:nvPr>
            <p:ph type="dt" sz="half" idx="10"/>
          </p:nvPr>
        </p:nvSpPr>
        <p:spPr/>
        <p:txBody>
          <a:bodyPr/>
          <a:lstStyle/>
          <a:p>
            <a:fld id="{C624E617-8429-4277-B2CD-EE38651DC893}" type="datetimeFigureOut">
              <a:rPr lang="en-GB" smtClean="0"/>
              <a:t>17/10/2020</a:t>
            </a:fld>
            <a:endParaRPr lang="en-GB"/>
          </a:p>
        </p:txBody>
      </p:sp>
      <p:sp>
        <p:nvSpPr>
          <p:cNvPr id="6" name="Footer Placeholder 5">
            <a:extLst>
              <a:ext uri="{FF2B5EF4-FFF2-40B4-BE49-F238E27FC236}">
                <a16:creationId xmlns:a16="http://schemas.microsoft.com/office/drawing/2014/main" id="{4D271AB0-43D1-4C8E-92F3-2503EA085B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8D0A60-3784-4EE7-BA32-D7A5D67C7FCB}"/>
              </a:ext>
            </a:extLst>
          </p:cNvPr>
          <p:cNvSpPr>
            <a:spLocks noGrp="1"/>
          </p:cNvSpPr>
          <p:nvPr>
            <p:ph type="sldNum" sz="quarter" idx="12"/>
          </p:nvPr>
        </p:nvSpPr>
        <p:spPr/>
        <p:txBody>
          <a:bodyPr/>
          <a:lstStyle/>
          <a:p>
            <a:fld id="{1DF22205-6540-47D1-AFE0-61BC5925568A}" type="slidenum">
              <a:rPr lang="en-GB" smtClean="0"/>
              <a:t>‹#›</a:t>
            </a:fld>
            <a:endParaRPr lang="en-GB"/>
          </a:p>
        </p:txBody>
      </p:sp>
    </p:spTree>
    <p:extLst>
      <p:ext uri="{BB962C8B-B14F-4D97-AF65-F5344CB8AC3E}">
        <p14:creationId xmlns:p14="http://schemas.microsoft.com/office/powerpoint/2010/main" val="420222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8BB599-BB70-45C1-B13D-F3A3CE9AB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F508B6-93AF-4E17-B71A-12FEAE5A3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5F4D95-C0EC-4CDD-8924-68A0302E3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4E617-8429-4277-B2CD-EE38651DC893}" type="datetimeFigureOut">
              <a:rPr lang="en-GB" smtClean="0"/>
              <a:t>17/10/2020</a:t>
            </a:fld>
            <a:endParaRPr lang="en-GB"/>
          </a:p>
        </p:txBody>
      </p:sp>
      <p:sp>
        <p:nvSpPr>
          <p:cNvPr id="5" name="Footer Placeholder 4">
            <a:extLst>
              <a:ext uri="{FF2B5EF4-FFF2-40B4-BE49-F238E27FC236}">
                <a16:creationId xmlns:a16="http://schemas.microsoft.com/office/drawing/2014/main" id="{01E2AF0F-60F6-41CE-8D18-6F7FEC492D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2E7A7D-36D0-4A24-AF98-E71FCF546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22205-6540-47D1-AFE0-61BC5925568A}" type="slidenum">
              <a:rPr lang="en-GB" smtClean="0"/>
              <a:t>‹#›</a:t>
            </a:fld>
            <a:endParaRPr lang="en-GB"/>
          </a:p>
        </p:txBody>
      </p:sp>
    </p:spTree>
    <p:extLst>
      <p:ext uri="{BB962C8B-B14F-4D97-AF65-F5344CB8AC3E}">
        <p14:creationId xmlns:p14="http://schemas.microsoft.com/office/powerpoint/2010/main" val="2750924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4TvlMeF2D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gcsepod.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27F279-14A5-49ED-8A98-389BD2B1B86E}"/>
              </a:ext>
            </a:extLst>
          </p:cNvPr>
          <p:cNvSpPr txBox="1"/>
          <p:nvPr/>
        </p:nvSpPr>
        <p:spPr>
          <a:xfrm>
            <a:off x="542522" y="1120677"/>
            <a:ext cx="1996751" cy="2308324"/>
          </a:xfrm>
          <a:prstGeom prst="rect">
            <a:avLst/>
          </a:prstGeom>
          <a:noFill/>
        </p:spPr>
        <p:txBody>
          <a:bodyPr wrap="square" rtlCol="0">
            <a:spAutoFit/>
          </a:bodyPr>
          <a:lstStyle/>
          <a:p>
            <a:pPr algn="ctr"/>
            <a:r>
              <a:rPr lang="en-US" sz="2400" dirty="0"/>
              <a:t>Free, unlimited streaming access to the GCSEPod website.</a:t>
            </a:r>
            <a:endParaRPr lang="en-GB" sz="2400" dirty="0"/>
          </a:p>
        </p:txBody>
      </p:sp>
      <p:sp>
        <p:nvSpPr>
          <p:cNvPr id="8" name="TextBox 7">
            <a:extLst>
              <a:ext uri="{FF2B5EF4-FFF2-40B4-BE49-F238E27FC236}">
                <a16:creationId xmlns:a16="http://schemas.microsoft.com/office/drawing/2014/main" id="{9B0E9F66-767F-4F82-B6BC-EE53F2CBFDA2}"/>
              </a:ext>
            </a:extLst>
          </p:cNvPr>
          <p:cNvSpPr txBox="1"/>
          <p:nvPr/>
        </p:nvSpPr>
        <p:spPr>
          <a:xfrm>
            <a:off x="3835784" y="1120677"/>
            <a:ext cx="1825689" cy="2308324"/>
          </a:xfrm>
          <a:prstGeom prst="rect">
            <a:avLst/>
          </a:prstGeom>
          <a:noFill/>
        </p:spPr>
        <p:txBody>
          <a:bodyPr wrap="square" rtlCol="0">
            <a:spAutoFit/>
          </a:bodyPr>
          <a:lstStyle/>
          <a:p>
            <a:pPr algn="ctr"/>
            <a:r>
              <a:rPr lang="en-US" sz="2400" dirty="0"/>
              <a:t>1000’s of short videos (‘Pods’) covering 27 IGCSE subjects.</a:t>
            </a:r>
            <a:endParaRPr lang="en-GB" sz="2400" dirty="0"/>
          </a:p>
        </p:txBody>
      </p:sp>
      <p:sp>
        <p:nvSpPr>
          <p:cNvPr id="9" name="TextBox 8">
            <a:extLst>
              <a:ext uri="{FF2B5EF4-FFF2-40B4-BE49-F238E27FC236}">
                <a16:creationId xmlns:a16="http://schemas.microsoft.com/office/drawing/2014/main" id="{1F6DB6AC-E6AF-4FDF-91C6-E80059520B15}"/>
              </a:ext>
            </a:extLst>
          </p:cNvPr>
          <p:cNvSpPr txBox="1"/>
          <p:nvPr/>
        </p:nvSpPr>
        <p:spPr>
          <a:xfrm>
            <a:off x="6957984" y="1126089"/>
            <a:ext cx="1996751" cy="1938992"/>
          </a:xfrm>
          <a:prstGeom prst="rect">
            <a:avLst/>
          </a:prstGeom>
          <a:noFill/>
        </p:spPr>
        <p:txBody>
          <a:bodyPr wrap="square" rtlCol="0">
            <a:spAutoFit/>
          </a:bodyPr>
          <a:lstStyle/>
          <a:p>
            <a:pPr algn="ctr"/>
            <a:r>
              <a:rPr lang="en-US" sz="2400" dirty="0"/>
              <a:t>Everything filtered for the curriculums you are being taught.</a:t>
            </a:r>
            <a:endParaRPr lang="en-GB" sz="2400" dirty="0"/>
          </a:p>
        </p:txBody>
      </p:sp>
      <p:sp>
        <p:nvSpPr>
          <p:cNvPr id="10" name="TextBox 9">
            <a:extLst>
              <a:ext uri="{FF2B5EF4-FFF2-40B4-BE49-F238E27FC236}">
                <a16:creationId xmlns:a16="http://schemas.microsoft.com/office/drawing/2014/main" id="{18309AE5-2059-44B2-9304-84CCEF931147}"/>
              </a:ext>
            </a:extLst>
          </p:cNvPr>
          <p:cNvSpPr txBox="1"/>
          <p:nvPr/>
        </p:nvSpPr>
        <p:spPr>
          <a:xfrm>
            <a:off x="9906727" y="1126089"/>
            <a:ext cx="1996751" cy="1938992"/>
          </a:xfrm>
          <a:prstGeom prst="rect">
            <a:avLst/>
          </a:prstGeom>
          <a:noFill/>
        </p:spPr>
        <p:txBody>
          <a:bodyPr wrap="square" rtlCol="0">
            <a:spAutoFit/>
          </a:bodyPr>
          <a:lstStyle/>
          <a:p>
            <a:pPr algn="ctr"/>
            <a:r>
              <a:rPr lang="en-US" sz="2400" dirty="0"/>
              <a:t>Unlimited downloads to take the videos anywhere.</a:t>
            </a:r>
            <a:endParaRPr lang="en-GB" sz="2400" dirty="0"/>
          </a:p>
        </p:txBody>
      </p:sp>
      <p:pic>
        <p:nvPicPr>
          <p:cNvPr id="6" name="Picture 5">
            <a:extLst>
              <a:ext uri="{FF2B5EF4-FFF2-40B4-BE49-F238E27FC236}">
                <a16:creationId xmlns:a16="http://schemas.microsoft.com/office/drawing/2014/main" id="{E13561E0-24E7-439A-B79C-CC94BB15FDCB}"/>
              </a:ext>
            </a:extLst>
          </p:cNvPr>
          <p:cNvPicPr>
            <a:picLocks noChangeAspect="1"/>
          </p:cNvPicPr>
          <p:nvPr/>
        </p:nvPicPr>
        <p:blipFill>
          <a:blip r:embed="rId3"/>
          <a:stretch>
            <a:fillRect/>
          </a:stretch>
        </p:blipFill>
        <p:spPr>
          <a:xfrm>
            <a:off x="0" y="3429000"/>
            <a:ext cx="12192000" cy="2973155"/>
          </a:xfrm>
          <a:prstGeom prst="rect">
            <a:avLst/>
          </a:prstGeom>
        </p:spPr>
      </p:pic>
      <p:pic>
        <p:nvPicPr>
          <p:cNvPr id="2" name="Picture 1">
            <a:extLst>
              <a:ext uri="{FF2B5EF4-FFF2-40B4-BE49-F238E27FC236}">
                <a16:creationId xmlns:a16="http://schemas.microsoft.com/office/drawing/2014/main" id="{6EAF6493-4505-44A9-9C0A-75712C55E872}"/>
              </a:ext>
            </a:extLst>
          </p:cNvPr>
          <p:cNvPicPr>
            <a:picLocks noChangeAspect="1"/>
          </p:cNvPicPr>
          <p:nvPr/>
        </p:nvPicPr>
        <p:blipFill>
          <a:blip r:embed="rId4"/>
          <a:stretch>
            <a:fillRect/>
          </a:stretch>
        </p:blipFill>
        <p:spPr>
          <a:xfrm>
            <a:off x="0" y="6056035"/>
            <a:ext cx="12192000" cy="851265"/>
          </a:xfrm>
          <a:prstGeom prst="rect">
            <a:avLst/>
          </a:prstGeom>
        </p:spPr>
      </p:pic>
      <p:sp>
        <p:nvSpPr>
          <p:cNvPr id="4" name="Rectangle 3">
            <a:extLst>
              <a:ext uri="{FF2B5EF4-FFF2-40B4-BE49-F238E27FC236}">
                <a16:creationId xmlns:a16="http://schemas.microsoft.com/office/drawing/2014/main" id="{BFE1A333-560B-4E22-ADD2-2C0EFFD15D7A}"/>
              </a:ext>
            </a:extLst>
          </p:cNvPr>
          <p:cNvSpPr/>
          <p:nvPr/>
        </p:nvSpPr>
        <p:spPr>
          <a:xfrm>
            <a:off x="2989888" y="15388"/>
            <a:ext cx="5743881" cy="923330"/>
          </a:xfrm>
          <a:prstGeom prst="rect">
            <a:avLst/>
          </a:prstGeom>
          <a:solidFill>
            <a:srgbClr val="7030A0"/>
          </a:solid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is GCSE POD?</a:t>
            </a:r>
          </a:p>
        </p:txBody>
      </p:sp>
    </p:spTree>
    <p:extLst>
      <p:ext uri="{BB962C8B-B14F-4D97-AF65-F5344CB8AC3E}">
        <p14:creationId xmlns:p14="http://schemas.microsoft.com/office/powerpoint/2010/main" val="394022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1B0574-B050-49AB-AF79-7AB313613496}"/>
              </a:ext>
            </a:extLst>
          </p:cNvPr>
          <p:cNvSpPr txBox="1">
            <a:spLocks/>
          </p:cNvSpPr>
          <p:nvPr/>
        </p:nvSpPr>
        <p:spPr>
          <a:xfrm>
            <a:off x="626251" y="413810"/>
            <a:ext cx="10515600" cy="1597595"/>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CE1181"/>
                </a:solidFill>
                <a:latin typeface="+mn-lt"/>
              </a:rPr>
              <a:t>Start now and use often</a:t>
            </a:r>
          </a:p>
          <a:p>
            <a:pPr algn="l"/>
            <a:endParaRPr lang="en-GB" sz="4400" b="1" dirty="0">
              <a:solidFill>
                <a:srgbClr val="660066"/>
              </a:solidFill>
              <a:latin typeface="+mn-lt"/>
            </a:endParaRPr>
          </a:p>
        </p:txBody>
      </p:sp>
      <p:sp>
        <p:nvSpPr>
          <p:cNvPr id="10" name="TextBox 9">
            <a:extLst>
              <a:ext uri="{FF2B5EF4-FFF2-40B4-BE49-F238E27FC236}">
                <a16:creationId xmlns:a16="http://schemas.microsoft.com/office/drawing/2014/main" id="{BED104C0-E725-437B-8B92-1EBCF4AB4AE7}"/>
              </a:ext>
            </a:extLst>
          </p:cNvPr>
          <p:cNvSpPr txBox="1"/>
          <p:nvPr/>
        </p:nvSpPr>
        <p:spPr>
          <a:xfrm>
            <a:off x="525583" y="1498202"/>
            <a:ext cx="4265480" cy="4172253"/>
          </a:xfrm>
          <a:prstGeom prst="rect">
            <a:avLst/>
          </a:prstGeom>
        </p:spPr>
        <p:txBody>
          <a:bodyPr vert="horz" lIns="91440" tIns="45720" rIns="91440" bIns="45720" rtlCol="0">
            <a:normAutofit/>
          </a:bodyPr>
          <a:lstStyle/>
          <a:p>
            <a:pPr marL="114300">
              <a:lnSpc>
                <a:spcPct val="90000"/>
              </a:lnSpc>
              <a:spcAft>
                <a:spcPts val="600"/>
              </a:spcAft>
            </a:pPr>
            <a:r>
              <a:rPr lang="en-US" sz="2800" dirty="0">
                <a:solidFill>
                  <a:srgbClr val="CE1181"/>
                </a:solidFill>
              </a:rPr>
              <a:t>Just like training for a marathon, you need to </a:t>
            </a:r>
            <a:r>
              <a:rPr lang="en-US" sz="2800" b="1" dirty="0">
                <a:solidFill>
                  <a:srgbClr val="CE1181"/>
                </a:solidFill>
              </a:rPr>
              <a:t>start early</a:t>
            </a:r>
            <a:r>
              <a:rPr lang="en-US" sz="2800" dirty="0">
                <a:solidFill>
                  <a:srgbClr val="CE1181"/>
                </a:solidFill>
              </a:rPr>
              <a:t> and </a:t>
            </a:r>
            <a:r>
              <a:rPr lang="en-US" sz="2800" b="1" dirty="0">
                <a:solidFill>
                  <a:srgbClr val="CE1181"/>
                </a:solidFill>
              </a:rPr>
              <a:t>train little and often. </a:t>
            </a:r>
          </a:p>
          <a:p>
            <a:pPr marL="114300">
              <a:lnSpc>
                <a:spcPct val="90000"/>
              </a:lnSpc>
              <a:spcAft>
                <a:spcPts val="600"/>
              </a:spcAft>
            </a:pPr>
            <a:endParaRPr lang="en-US" sz="2800" dirty="0">
              <a:solidFill>
                <a:srgbClr val="CE1181"/>
              </a:solidFill>
            </a:endParaRPr>
          </a:p>
          <a:p>
            <a:pPr marL="114300">
              <a:lnSpc>
                <a:spcPct val="90000"/>
              </a:lnSpc>
              <a:spcAft>
                <a:spcPts val="600"/>
              </a:spcAft>
            </a:pPr>
            <a:r>
              <a:rPr lang="en-US" sz="2800" dirty="0">
                <a:solidFill>
                  <a:srgbClr val="CE1181"/>
                </a:solidFill>
              </a:rPr>
              <a:t>Students who used GCSEPod over the </a:t>
            </a:r>
            <a:r>
              <a:rPr lang="en-US" sz="2800" b="1" dirty="0">
                <a:solidFill>
                  <a:srgbClr val="CE1181"/>
                </a:solidFill>
              </a:rPr>
              <a:t>WHOLE year</a:t>
            </a:r>
            <a:r>
              <a:rPr lang="en-US" sz="2800" dirty="0">
                <a:solidFill>
                  <a:srgbClr val="CE1181"/>
                </a:solidFill>
              </a:rPr>
              <a:t>, not just during exams, achieved </a:t>
            </a:r>
            <a:r>
              <a:rPr lang="en-US" sz="2800" b="1" dirty="0">
                <a:solidFill>
                  <a:srgbClr val="CE1181"/>
                </a:solidFill>
              </a:rPr>
              <a:t>greater results. </a:t>
            </a:r>
          </a:p>
        </p:txBody>
      </p:sp>
      <p:pic>
        <p:nvPicPr>
          <p:cNvPr id="11" name="Picture 10">
            <a:extLst>
              <a:ext uri="{FF2B5EF4-FFF2-40B4-BE49-F238E27FC236}">
                <a16:creationId xmlns:a16="http://schemas.microsoft.com/office/drawing/2014/main" id="{D8874131-8CDE-4349-B6A6-12873C932749}"/>
              </a:ext>
            </a:extLst>
          </p:cNvPr>
          <p:cNvPicPr>
            <a:picLocks noChangeAspect="1"/>
          </p:cNvPicPr>
          <p:nvPr/>
        </p:nvPicPr>
        <p:blipFill rotWithShape="1">
          <a:blip r:embed="rId2"/>
          <a:srcRect l="1959" t="15192" r="941" b="1187"/>
          <a:stretch/>
        </p:blipFill>
        <p:spPr>
          <a:xfrm>
            <a:off x="5100505" y="1589980"/>
            <a:ext cx="6652471" cy="3988699"/>
          </a:xfrm>
          <a:prstGeom prst="rect">
            <a:avLst/>
          </a:prstGeom>
        </p:spPr>
      </p:pic>
      <p:pic>
        <p:nvPicPr>
          <p:cNvPr id="2" name="Picture 1">
            <a:extLst>
              <a:ext uri="{FF2B5EF4-FFF2-40B4-BE49-F238E27FC236}">
                <a16:creationId xmlns:a16="http://schemas.microsoft.com/office/drawing/2014/main" id="{B1D4BEE4-5029-4A2B-8449-038799D9C24B}"/>
              </a:ext>
            </a:extLst>
          </p:cNvPr>
          <p:cNvPicPr>
            <a:picLocks noChangeAspect="1"/>
          </p:cNvPicPr>
          <p:nvPr/>
        </p:nvPicPr>
        <p:blipFill>
          <a:blip r:embed="rId3"/>
          <a:stretch>
            <a:fillRect/>
          </a:stretch>
        </p:blipFill>
        <p:spPr>
          <a:xfrm>
            <a:off x="0" y="6056035"/>
            <a:ext cx="12192000" cy="851265"/>
          </a:xfrm>
          <a:prstGeom prst="rect">
            <a:avLst/>
          </a:prstGeom>
        </p:spPr>
      </p:pic>
      <p:pic>
        <p:nvPicPr>
          <p:cNvPr id="3" name="Picture Placeholder 7" descr="A close up of a sign&#10;&#10;Description automatically generated">
            <a:extLst>
              <a:ext uri="{FF2B5EF4-FFF2-40B4-BE49-F238E27FC236}">
                <a16:creationId xmlns:a16="http://schemas.microsoft.com/office/drawing/2014/main" id="{D72328BB-E336-492D-99E5-CB55D63FEE77}"/>
              </a:ext>
            </a:extLst>
          </p:cNvPr>
          <p:cNvPicPr>
            <a:picLocks noChangeAspect="1"/>
          </p:cNvPicPr>
          <p:nvPr/>
        </p:nvPicPr>
        <p:blipFill rotWithShape="1">
          <a:blip r:embed="rId4">
            <a:extLst>
              <a:ext uri="{28A0092B-C50C-407E-A947-70E740481C1C}">
                <a14:useLocalDpi xmlns:a14="http://schemas.microsoft.com/office/drawing/2010/main" val="0"/>
              </a:ext>
            </a:extLst>
          </a:blip>
          <a:srcRect r="468" b="-3"/>
          <a:stretch/>
        </p:blipFill>
        <p:spPr>
          <a:xfrm>
            <a:off x="10517584" y="131751"/>
            <a:ext cx="1449870" cy="1879654"/>
          </a:xfrm>
          <a:prstGeom prst="rect">
            <a:avLst/>
          </a:prstGeom>
        </p:spPr>
      </p:pic>
    </p:spTree>
    <p:extLst>
      <p:ext uri="{BB962C8B-B14F-4D97-AF65-F5344CB8AC3E}">
        <p14:creationId xmlns:p14="http://schemas.microsoft.com/office/powerpoint/2010/main" val="333248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1B0574-B050-49AB-AF79-7AB313613496}"/>
              </a:ext>
            </a:extLst>
          </p:cNvPr>
          <p:cNvSpPr txBox="1">
            <a:spLocks/>
          </p:cNvSpPr>
          <p:nvPr/>
        </p:nvSpPr>
        <p:spPr>
          <a:xfrm>
            <a:off x="626251" y="187788"/>
            <a:ext cx="10515600" cy="1597595"/>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rgbClr val="CE1181"/>
                </a:solidFill>
                <a:latin typeface="+mn-lt"/>
              </a:rPr>
              <a:t>Don’t just watch – TRY A BRAIN DUMP</a:t>
            </a:r>
          </a:p>
          <a:p>
            <a:pPr algn="l"/>
            <a:endParaRPr lang="en-GB" sz="4400" b="1" dirty="0">
              <a:solidFill>
                <a:srgbClr val="660066"/>
              </a:solidFill>
              <a:latin typeface="+mn-lt"/>
            </a:endParaRPr>
          </a:p>
        </p:txBody>
      </p:sp>
      <p:pic>
        <p:nvPicPr>
          <p:cNvPr id="2" name="Picture 1">
            <a:extLst>
              <a:ext uri="{FF2B5EF4-FFF2-40B4-BE49-F238E27FC236}">
                <a16:creationId xmlns:a16="http://schemas.microsoft.com/office/drawing/2014/main" id="{AA83C1AF-73A2-4B70-9E2E-B8675D5F76E3}"/>
              </a:ext>
            </a:extLst>
          </p:cNvPr>
          <p:cNvPicPr>
            <a:picLocks noChangeAspect="1"/>
          </p:cNvPicPr>
          <p:nvPr/>
        </p:nvPicPr>
        <p:blipFill>
          <a:blip r:embed="rId3"/>
          <a:stretch>
            <a:fillRect/>
          </a:stretch>
        </p:blipFill>
        <p:spPr>
          <a:xfrm>
            <a:off x="495530" y="2209138"/>
            <a:ext cx="3059352" cy="2122252"/>
          </a:xfrm>
          <a:prstGeom prst="rect">
            <a:avLst/>
          </a:prstGeom>
        </p:spPr>
      </p:pic>
      <p:sp>
        <p:nvSpPr>
          <p:cNvPr id="5" name="Rectangle 4">
            <a:extLst>
              <a:ext uri="{FF2B5EF4-FFF2-40B4-BE49-F238E27FC236}">
                <a16:creationId xmlns:a16="http://schemas.microsoft.com/office/drawing/2014/main" id="{F610CB16-E6CA-4A3B-BF8E-9991BD7863CD}"/>
              </a:ext>
            </a:extLst>
          </p:cNvPr>
          <p:cNvSpPr/>
          <p:nvPr/>
        </p:nvSpPr>
        <p:spPr>
          <a:xfrm>
            <a:off x="1090985" y="3429000"/>
            <a:ext cx="3906839" cy="1446550"/>
          </a:xfrm>
          <a:prstGeom prst="rect">
            <a:avLst/>
          </a:prstGeom>
          <a:noFill/>
        </p:spPr>
        <p:txBody>
          <a:bodyPr wrap="none" lIns="91440" tIns="45720" rIns="91440" bIns="45720">
            <a:spAutoFit/>
            <a:scene3d>
              <a:camera prst="isometricOffAxis2Right"/>
              <a:lightRig rig="threePt" dir="t"/>
            </a:scene3d>
            <a:sp3d extrusionH="336550" contourW="25400" prstMaterial="matte">
              <a:bevelT w="133350" h="38100"/>
              <a:bevelB h="25400" prst="softRound"/>
              <a:extrusionClr>
                <a:srgbClr val="FF99CB"/>
              </a:extrusionClr>
              <a:contourClr>
                <a:srgbClr val="AB688B"/>
              </a:contourClr>
            </a:sp3d>
          </a:bodyPr>
          <a:lstStyle/>
          <a:p>
            <a:pPr algn="ctr"/>
            <a:r>
              <a:rPr lang="en-US" sz="8800" b="1" cap="none" spc="50" dirty="0">
                <a:ln w="0"/>
                <a:solidFill>
                  <a:srgbClr val="FF99CB"/>
                </a:solidFill>
                <a:effectLst>
                  <a:innerShdw blurRad="63500" dist="50800" dir="13500000">
                    <a:srgbClr val="000000">
                      <a:alpha val="50000"/>
                    </a:srgbClr>
                  </a:innerShdw>
                </a:effectLst>
                <a:latin typeface="Arial Black" panose="020B0A04020102020204" pitchFamily="34" charset="0"/>
              </a:rPr>
              <a:t>DUMP</a:t>
            </a:r>
          </a:p>
        </p:txBody>
      </p:sp>
      <p:pic>
        <p:nvPicPr>
          <p:cNvPr id="6" name="Picture 5">
            <a:extLst>
              <a:ext uri="{FF2B5EF4-FFF2-40B4-BE49-F238E27FC236}">
                <a16:creationId xmlns:a16="http://schemas.microsoft.com/office/drawing/2014/main" id="{780DFF91-E3CC-4F7D-ADAA-CFEA68D7CA9F}"/>
              </a:ext>
            </a:extLst>
          </p:cNvPr>
          <p:cNvPicPr>
            <a:picLocks noChangeAspect="1"/>
          </p:cNvPicPr>
          <p:nvPr/>
        </p:nvPicPr>
        <p:blipFill>
          <a:blip r:embed="rId4"/>
          <a:stretch>
            <a:fillRect/>
          </a:stretch>
        </p:blipFill>
        <p:spPr>
          <a:xfrm>
            <a:off x="5094710" y="1880250"/>
            <a:ext cx="1505868" cy="2966447"/>
          </a:xfrm>
          <a:prstGeom prst="rect">
            <a:avLst/>
          </a:prstGeom>
        </p:spPr>
      </p:pic>
      <p:pic>
        <p:nvPicPr>
          <p:cNvPr id="13" name="Picture 12">
            <a:extLst>
              <a:ext uri="{FF2B5EF4-FFF2-40B4-BE49-F238E27FC236}">
                <a16:creationId xmlns:a16="http://schemas.microsoft.com/office/drawing/2014/main" id="{98D2B938-4B22-45CD-8AB5-ECF1AAC9F1DC}"/>
              </a:ext>
            </a:extLst>
          </p:cNvPr>
          <p:cNvPicPr>
            <a:picLocks noChangeAspect="1"/>
          </p:cNvPicPr>
          <p:nvPr/>
        </p:nvPicPr>
        <p:blipFill>
          <a:blip r:embed="rId5"/>
          <a:stretch>
            <a:fillRect/>
          </a:stretch>
        </p:blipFill>
        <p:spPr>
          <a:xfrm>
            <a:off x="7983625" y="2209138"/>
            <a:ext cx="3347155" cy="2585009"/>
          </a:xfrm>
          <a:prstGeom prst="rect">
            <a:avLst/>
          </a:prstGeom>
        </p:spPr>
      </p:pic>
      <p:sp>
        <p:nvSpPr>
          <p:cNvPr id="9" name="Arrow: Down 8">
            <a:extLst>
              <a:ext uri="{FF2B5EF4-FFF2-40B4-BE49-F238E27FC236}">
                <a16:creationId xmlns:a16="http://schemas.microsoft.com/office/drawing/2014/main" id="{2849CC07-F7EF-4599-9CB1-89FD6F002996}"/>
              </a:ext>
            </a:extLst>
          </p:cNvPr>
          <p:cNvSpPr/>
          <p:nvPr/>
        </p:nvSpPr>
        <p:spPr>
          <a:xfrm rot="16200000">
            <a:off x="4186481" y="2986001"/>
            <a:ext cx="433413" cy="856034"/>
          </a:xfrm>
          <a:prstGeom prst="downArrow">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Down 9">
            <a:extLst>
              <a:ext uri="{FF2B5EF4-FFF2-40B4-BE49-F238E27FC236}">
                <a16:creationId xmlns:a16="http://schemas.microsoft.com/office/drawing/2014/main" id="{44CE40C4-3F6C-410F-9E40-996431592C38}"/>
              </a:ext>
            </a:extLst>
          </p:cNvPr>
          <p:cNvSpPr/>
          <p:nvPr/>
        </p:nvSpPr>
        <p:spPr>
          <a:xfrm rot="16200000">
            <a:off x="7075394" y="2937046"/>
            <a:ext cx="433413" cy="856034"/>
          </a:xfrm>
          <a:prstGeom prst="downArrow">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74E1BAFE-E778-4531-AD53-01C30AE1F229}"/>
              </a:ext>
            </a:extLst>
          </p:cNvPr>
          <p:cNvPicPr>
            <a:picLocks noChangeAspect="1"/>
          </p:cNvPicPr>
          <p:nvPr/>
        </p:nvPicPr>
        <p:blipFill>
          <a:blip r:embed="rId6"/>
          <a:stretch>
            <a:fillRect/>
          </a:stretch>
        </p:blipFill>
        <p:spPr>
          <a:xfrm>
            <a:off x="0" y="6056035"/>
            <a:ext cx="12192000" cy="851265"/>
          </a:xfrm>
          <a:prstGeom prst="rect">
            <a:avLst/>
          </a:prstGeom>
        </p:spPr>
      </p:pic>
      <p:pic>
        <p:nvPicPr>
          <p:cNvPr id="4" name="Picture Placeholder 7" descr="A close up of a sign&#10;&#10;Description automatically generated">
            <a:extLst>
              <a:ext uri="{FF2B5EF4-FFF2-40B4-BE49-F238E27FC236}">
                <a16:creationId xmlns:a16="http://schemas.microsoft.com/office/drawing/2014/main" id="{D56F22AC-D1AE-4D6A-8DC1-CADD0C36BE45}"/>
              </a:ext>
            </a:extLst>
          </p:cNvPr>
          <p:cNvPicPr>
            <a:picLocks noChangeAspect="1"/>
          </p:cNvPicPr>
          <p:nvPr/>
        </p:nvPicPr>
        <p:blipFill rotWithShape="1">
          <a:blip r:embed="rId7">
            <a:extLst>
              <a:ext uri="{28A0092B-C50C-407E-A947-70E740481C1C}">
                <a14:useLocalDpi xmlns:a14="http://schemas.microsoft.com/office/drawing/2010/main" val="0"/>
              </a:ext>
            </a:extLst>
          </a:blip>
          <a:srcRect r="468" b="-3"/>
          <a:stretch/>
        </p:blipFill>
        <p:spPr>
          <a:xfrm>
            <a:off x="10415150" y="171263"/>
            <a:ext cx="1449870" cy="1879654"/>
          </a:xfrm>
          <a:prstGeom prst="rect">
            <a:avLst/>
          </a:prstGeom>
        </p:spPr>
      </p:pic>
    </p:spTree>
    <p:extLst>
      <p:ext uri="{BB962C8B-B14F-4D97-AF65-F5344CB8AC3E}">
        <p14:creationId xmlns:p14="http://schemas.microsoft.com/office/powerpoint/2010/main" val="42839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1B0574-B050-49AB-AF79-7AB313613496}"/>
              </a:ext>
            </a:extLst>
          </p:cNvPr>
          <p:cNvSpPr txBox="1">
            <a:spLocks/>
          </p:cNvSpPr>
          <p:nvPr/>
        </p:nvSpPr>
        <p:spPr>
          <a:xfrm>
            <a:off x="0" y="349282"/>
            <a:ext cx="11643504" cy="1238661"/>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CE1181"/>
                </a:solidFill>
                <a:latin typeface="+mn-lt"/>
              </a:rPr>
              <a:t>Don’t just watch – CREATE DIGITAL FLASHCARDS</a:t>
            </a:r>
          </a:p>
          <a:p>
            <a:pPr algn="l"/>
            <a:endParaRPr lang="en-GB" sz="4400" b="1" dirty="0">
              <a:solidFill>
                <a:srgbClr val="660066"/>
              </a:solidFill>
              <a:latin typeface="+mn-lt"/>
            </a:endParaRPr>
          </a:p>
        </p:txBody>
      </p:sp>
      <p:pic>
        <p:nvPicPr>
          <p:cNvPr id="10" name="Picture 9">
            <a:extLst>
              <a:ext uri="{FF2B5EF4-FFF2-40B4-BE49-F238E27FC236}">
                <a16:creationId xmlns:a16="http://schemas.microsoft.com/office/drawing/2014/main" id="{D23D6F84-47E8-4353-9A93-7A7D32869EC1}"/>
              </a:ext>
            </a:extLst>
          </p:cNvPr>
          <p:cNvPicPr>
            <a:picLocks noChangeAspect="1"/>
          </p:cNvPicPr>
          <p:nvPr/>
        </p:nvPicPr>
        <p:blipFill>
          <a:blip r:embed="rId3"/>
          <a:stretch>
            <a:fillRect/>
          </a:stretch>
        </p:blipFill>
        <p:spPr>
          <a:xfrm>
            <a:off x="504331" y="2601476"/>
            <a:ext cx="1505868" cy="2966447"/>
          </a:xfrm>
          <a:prstGeom prst="rect">
            <a:avLst/>
          </a:prstGeom>
        </p:spPr>
      </p:pic>
      <p:pic>
        <p:nvPicPr>
          <p:cNvPr id="3" name="Picture 2">
            <a:extLst>
              <a:ext uri="{FF2B5EF4-FFF2-40B4-BE49-F238E27FC236}">
                <a16:creationId xmlns:a16="http://schemas.microsoft.com/office/drawing/2014/main" id="{A7C1690F-BDF2-4C94-A0C2-31E0445BB2BF}"/>
              </a:ext>
            </a:extLst>
          </p:cNvPr>
          <p:cNvPicPr>
            <a:picLocks noChangeAspect="1"/>
          </p:cNvPicPr>
          <p:nvPr/>
        </p:nvPicPr>
        <p:blipFill rotWithShape="1">
          <a:blip r:embed="rId4"/>
          <a:srcRect l="2350" t="-1174" r="928" b="54"/>
          <a:stretch/>
        </p:blipFill>
        <p:spPr>
          <a:xfrm>
            <a:off x="3038746" y="2301975"/>
            <a:ext cx="3464654" cy="3513040"/>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98F2B29C-9BDB-400E-8469-6BCDE3341557}"/>
              </a:ext>
            </a:extLst>
          </p:cNvPr>
          <p:cNvPicPr>
            <a:picLocks noChangeAspect="1"/>
          </p:cNvPicPr>
          <p:nvPr/>
        </p:nvPicPr>
        <p:blipFill rotWithShape="1">
          <a:blip r:embed="rId5"/>
          <a:srcRect l="24163"/>
          <a:stretch/>
        </p:blipFill>
        <p:spPr>
          <a:xfrm>
            <a:off x="7699107" y="2554951"/>
            <a:ext cx="3464654" cy="3059495"/>
          </a:xfrm>
          <a:prstGeom prst="rect">
            <a:avLst/>
          </a:prstGeom>
        </p:spPr>
      </p:pic>
      <p:sp>
        <p:nvSpPr>
          <p:cNvPr id="9" name="Arrow: Down 8">
            <a:extLst>
              <a:ext uri="{FF2B5EF4-FFF2-40B4-BE49-F238E27FC236}">
                <a16:creationId xmlns:a16="http://schemas.microsoft.com/office/drawing/2014/main" id="{5CC850E9-E05A-4946-8B3E-DDEC2BB65276}"/>
              </a:ext>
            </a:extLst>
          </p:cNvPr>
          <p:cNvSpPr/>
          <p:nvPr/>
        </p:nvSpPr>
        <p:spPr>
          <a:xfrm rot="16200000">
            <a:off x="2302583" y="3610157"/>
            <a:ext cx="433413" cy="856034"/>
          </a:xfrm>
          <a:prstGeom prst="downArrow">
            <a:avLst/>
          </a:prstGeom>
          <a:solidFill>
            <a:srgbClr val="CE1181"/>
          </a:solidFill>
          <a:ln>
            <a:solidFill>
              <a:srgbClr val="CE1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Down 10">
            <a:extLst>
              <a:ext uri="{FF2B5EF4-FFF2-40B4-BE49-F238E27FC236}">
                <a16:creationId xmlns:a16="http://schemas.microsoft.com/office/drawing/2014/main" id="{2C00A7E8-C1B3-449F-A854-207CEB689FB3}"/>
              </a:ext>
            </a:extLst>
          </p:cNvPr>
          <p:cNvSpPr/>
          <p:nvPr/>
        </p:nvSpPr>
        <p:spPr>
          <a:xfrm rot="16200000">
            <a:off x="6838827" y="3610157"/>
            <a:ext cx="433413" cy="856034"/>
          </a:xfrm>
          <a:prstGeom prst="downArrow">
            <a:avLst/>
          </a:prstGeom>
          <a:solidFill>
            <a:srgbClr val="CE1181"/>
          </a:solidFill>
          <a:ln>
            <a:solidFill>
              <a:srgbClr val="CE1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F004FF07-584E-4A76-BC30-43FA800A75A5}"/>
              </a:ext>
            </a:extLst>
          </p:cNvPr>
          <p:cNvPicPr>
            <a:picLocks noChangeAspect="1"/>
          </p:cNvPicPr>
          <p:nvPr/>
        </p:nvPicPr>
        <p:blipFill>
          <a:blip r:embed="rId6"/>
          <a:stretch>
            <a:fillRect/>
          </a:stretch>
        </p:blipFill>
        <p:spPr>
          <a:xfrm>
            <a:off x="0" y="6056035"/>
            <a:ext cx="12192000" cy="851265"/>
          </a:xfrm>
          <a:prstGeom prst="rect">
            <a:avLst/>
          </a:prstGeom>
        </p:spPr>
      </p:pic>
      <p:pic>
        <p:nvPicPr>
          <p:cNvPr id="4" name="Picture Placeholder 7" descr="A close up of a sign&#10;&#10;Description automatically generated">
            <a:extLst>
              <a:ext uri="{FF2B5EF4-FFF2-40B4-BE49-F238E27FC236}">
                <a16:creationId xmlns:a16="http://schemas.microsoft.com/office/drawing/2014/main" id="{EDA02C49-6FF5-44DC-A6A7-12D279174129}"/>
              </a:ext>
            </a:extLst>
          </p:cNvPr>
          <p:cNvPicPr>
            <a:picLocks noChangeAspect="1"/>
          </p:cNvPicPr>
          <p:nvPr/>
        </p:nvPicPr>
        <p:blipFill rotWithShape="1">
          <a:blip r:embed="rId7">
            <a:extLst>
              <a:ext uri="{28A0092B-C50C-407E-A947-70E740481C1C}">
                <a14:useLocalDpi xmlns:a14="http://schemas.microsoft.com/office/drawing/2010/main" val="0"/>
              </a:ext>
            </a:extLst>
          </a:blip>
          <a:srcRect r="468" b="-3"/>
          <a:stretch/>
        </p:blipFill>
        <p:spPr>
          <a:xfrm>
            <a:off x="10570748" y="191793"/>
            <a:ext cx="1449870" cy="1879654"/>
          </a:xfrm>
          <a:prstGeom prst="rect">
            <a:avLst/>
          </a:prstGeom>
        </p:spPr>
      </p:pic>
    </p:spTree>
    <p:extLst>
      <p:ext uri="{BB962C8B-B14F-4D97-AF65-F5344CB8AC3E}">
        <p14:creationId xmlns:p14="http://schemas.microsoft.com/office/powerpoint/2010/main" val="36466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1B0574-B050-49AB-AF79-7AB313613496}"/>
              </a:ext>
            </a:extLst>
          </p:cNvPr>
          <p:cNvSpPr txBox="1">
            <a:spLocks/>
          </p:cNvSpPr>
          <p:nvPr/>
        </p:nvSpPr>
        <p:spPr>
          <a:xfrm>
            <a:off x="0" y="212908"/>
            <a:ext cx="9686149" cy="1376852"/>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rgbClr val="CE1181"/>
                </a:solidFill>
                <a:latin typeface="+mn-lt"/>
              </a:rPr>
              <a:t>Don’t watch everything! – CREATE PLAYLISTS</a:t>
            </a:r>
          </a:p>
          <a:p>
            <a:pPr algn="l"/>
            <a:endParaRPr lang="en-GB" sz="4400" b="1" dirty="0">
              <a:solidFill>
                <a:srgbClr val="660066"/>
              </a:solidFill>
              <a:latin typeface="+mn-lt"/>
            </a:endParaRPr>
          </a:p>
        </p:txBody>
      </p:sp>
      <p:pic>
        <p:nvPicPr>
          <p:cNvPr id="11" name="Picture 10">
            <a:extLst>
              <a:ext uri="{FF2B5EF4-FFF2-40B4-BE49-F238E27FC236}">
                <a16:creationId xmlns:a16="http://schemas.microsoft.com/office/drawing/2014/main" id="{FF12E95F-1181-4F40-BA8A-391B33DD16C8}"/>
              </a:ext>
            </a:extLst>
          </p:cNvPr>
          <p:cNvPicPr>
            <a:picLocks noChangeAspect="1"/>
          </p:cNvPicPr>
          <p:nvPr/>
        </p:nvPicPr>
        <p:blipFill rotWithShape="1">
          <a:blip r:embed="rId3"/>
          <a:srcRect l="2128" r="45380"/>
          <a:stretch/>
        </p:blipFill>
        <p:spPr>
          <a:xfrm>
            <a:off x="9640074" y="1962837"/>
            <a:ext cx="2071577" cy="3937240"/>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1447DD45-CE8B-48CE-A5C2-B15F958CBBDD}"/>
              </a:ext>
            </a:extLst>
          </p:cNvPr>
          <p:cNvPicPr>
            <a:picLocks noChangeAspect="1"/>
          </p:cNvPicPr>
          <p:nvPr/>
        </p:nvPicPr>
        <p:blipFill rotWithShape="1">
          <a:blip r:embed="rId4"/>
          <a:srcRect l="1109" t="19841" r="49278" b="10873"/>
          <a:stretch/>
        </p:blipFill>
        <p:spPr>
          <a:xfrm>
            <a:off x="223196" y="2363562"/>
            <a:ext cx="3591730" cy="3451676"/>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57FF84DE-0C0E-4D11-A076-B3B5B33599DC}"/>
              </a:ext>
            </a:extLst>
          </p:cNvPr>
          <p:cNvPicPr>
            <a:picLocks noChangeAspect="1"/>
          </p:cNvPicPr>
          <p:nvPr/>
        </p:nvPicPr>
        <p:blipFill rotWithShape="1">
          <a:blip r:embed="rId5"/>
          <a:srcRect l="5960" t="10376" r="7885" b="14309"/>
          <a:stretch/>
        </p:blipFill>
        <p:spPr>
          <a:xfrm>
            <a:off x="4740539" y="3167200"/>
            <a:ext cx="3842640" cy="1502368"/>
          </a:xfrm>
          <a:prstGeom prst="rect">
            <a:avLst/>
          </a:prstGeom>
          <a:ln>
            <a:noFill/>
          </a:ln>
          <a:effectLst>
            <a:outerShdw blurRad="190500" algn="tl" rotWithShape="0">
              <a:srgbClr val="000000">
                <a:alpha val="70000"/>
              </a:srgbClr>
            </a:outerShdw>
          </a:effectLst>
        </p:spPr>
      </p:pic>
      <p:sp>
        <p:nvSpPr>
          <p:cNvPr id="9" name="Arrow: Down 8">
            <a:extLst>
              <a:ext uri="{FF2B5EF4-FFF2-40B4-BE49-F238E27FC236}">
                <a16:creationId xmlns:a16="http://schemas.microsoft.com/office/drawing/2014/main" id="{9D1ABF89-4204-44F4-816B-421E5FC810FF}"/>
              </a:ext>
            </a:extLst>
          </p:cNvPr>
          <p:cNvSpPr/>
          <p:nvPr/>
        </p:nvSpPr>
        <p:spPr>
          <a:xfrm rot="16200000">
            <a:off x="4061026" y="3661382"/>
            <a:ext cx="433413" cy="856034"/>
          </a:xfrm>
          <a:prstGeom prst="downArrow">
            <a:avLst/>
          </a:prstGeom>
          <a:solidFill>
            <a:srgbClr val="CE1181"/>
          </a:solidFill>
          <a:ln>
            <a:solidFill>
              <a:srgbClr val="CE1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Down 9">
            <a:extLst>
              <a:ext uri="{FF2B5EF4-FFF2-40B4-BE49-F238E27FC236}">
                <a16:creationId xmlns:a16="http://schemas.microsoft.com/office/drawing/2014/main" id="{D7A11D8B-2DD8-40AB-A9B7-285E77A565B1}"/>
              </a:ext>
            </a:extLst>
          </p:cNvPr>
          <p:cNvSpPr/>
          <p:nvPr/>
        </p:nvSpPr>
        <p:spPr>
          <a:xfrm rot="16200000">
            <a:off x="8894920" y="3575281"/>
            <a:ext cx="433413" cy="856034"/>
          </a:xfrm>
          <a:prstGeom prst="downArrow">
            <a:avLst/>
          </a:prstGeom>
          <a:solidFill>
            <a:srgbClr val="CE1181"/>
          </a:solidFill>
          <a:ln>
            <a:solidFill>
              <a:srgbClr val="CE1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292081D2-F545-424C-BF80-95A863CC5AF1}"/>
              </a:ext>
            </a:extLst>
          </p:cNvPr>
          <p:cNvPicPr>
            <a:picLocks noChangeAspect="1"/>
          </p:cNvPicPr>
          <p:nvPr/>
        </p:nvPicPr>
        <p:blipFill>
          <a:blip r:embed="rId6"/>
          <a:stretch>
            <a:fillRect/>
          </a:stretch>
        </p:blipFill>
        <p:spPr>
          <a:xfrm>
            <a:off x="0" y="6056035"/>
            <a:ext cx="12192000" cy="851265"/>
          </a:xfrm>
          <a:prstGeom prst="rect">
            <a:avLst/>
          </a:prstGeom>
        </p:spPr>
      </p:pic>
      <p:pic>
        <p:nvPicPr>
          <p:cNvPr id="3" name="Picture Placeholder 7" descr="A close up of a sign&#10;&#10;Description automatically generated">
            <a:extLst>
              <a:ext uri="{FF2B5EF4-FFF2-40B4-BE49-F238E27FC236}">
                <a16:creationId xmlns:a16="http://schemas.microsoft.com/office/drawing/2014/main" id="{BB16CAC0-46F1-41B7-91E4-F64A12BA944F}"/>
              </a:ext>
            </a:extLst>
          </p:cNvPr>
          <p:cNvPicPr>
            <a:picLocks noChangeAspect="1"/>
          </p:cNvPicPr>
          <p:nvPr/>
        </p:nvPicPr>
        <p:blipFill rotWithShape="1">
          <a:blip r:embed="rId7">
            <a:extLst>
              <a:ext uri="{28A0092B-C50C-407E-A947-70E740481C1C}">
                <a14:useLocalDpi xmlns:a14="http://schemas.microsoft.com/office/drawing/2010/main" val="0"/>
              </a:ext>
            </a:extLst>
          </a:blip>
          <a:srcRect r="468" b="-3"/>
          <a:stretch/>
        </p:blipFill>
        <p:spPr>
          <a:xfrm>
            <a:off x="10603388" y="171263"/>
            <a:ext cx="1261631" cy="1635616"/>
          </a:xfrm>
          <a:prstGeom prst="rect">
            <a:avLst/>
          </a:prstGeom>
        </p:spPr>
      </p:pic>
    </p:spTree>
    <p:extLst>
      <p:ext uri="{BB962C8B-B14F-4D97-AF65-F5344CB8AC3E}">
        <p14:creationId xmlns:p14="http://schemas.microsoft.com/office/powerpoint/2010/main" val="16611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32D0F-065E-45CB-8A28-FBE6C62D4ACA}"/>
              </a:ext>
            </a:extLst>
          </p:cNvPr>
          <p:cNvPicPr>
            <a:picLocks noChangeAspect="1"/>
          </p:cNvPicPr>
          <p:nvPr/>
        </p:nvPicPr>
        <p:blipFill rotWithShape="1">
          <a:blip r:embed="rId3"/>
          <a:srcRect r="4106"/>
          <a:stretch/>
        </p:blipFill>
        <p:spPr>
          <a:xfrm>
            <a:off x="1" y="0"/>
            <a:ext cx="12192000" cy="6858000"/>
          </a:xfrm>
          <a:prstGeom prst="rect">
            <a:avLst/>
          </a:prstGeom>
        </p:spPr>
      </p:pic>
      <p:sp>
        <p:nvSpPr>
          <p:cNvPr id="6" name="Title 2">
            <a:extLst>
              <a:ext uri="{FF2B5EF4-FFF2-40B4-BE49-F238E27FC236}">
                <a16:creationId xmlns:a16="http://schemas.microsoft.com/office/drawing/2014/main" id="{D325107F-4851-4F76-B8AB-774A28A39244}"/>
              </a:ext>
            </a:extLst>
          </p:cNvPr>
          <p:cNvSpPr txBox="1">
            <a:spLocks/>
          </p:cNvSpPr>
          <p:nvPr/>
        </p:nvSpPr>
        <p:spPr>
          <a:xfrm>
            <a:off x="9546672" y="1661583"/>
            <a:ext cx="2508308" cy="306980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mn-lt"/>
              </a:rPr>
              <a:t>YOU ARE </a:t>
            </a:r>
          </a:p>
          <a:p>
            <a:r>
              <a:rPr lang="en-GB" sz="2400" b="1" dirty="0">
                <a:solidFill>
                  <a:schemeClr val="bg1"/>
                </a:solidFill>
                <a:latin typeface="+mn-lt"/>
              </a:rPr>
              <a:t>JOINING A STUDENT</a:t>
            </a:r>
          </a:p>
          <a:p>
            <a:r>
              <a:rPr lang="en-GB" sz="2400" b="1" dirty="0">
                <a:solidFill>
                  <a:schemeClr val="bg1"/>
                </a:solidFill>
                <a:latin typeface="+mn-lt"/>
              </a:rPr>
              <a:t>COMMUNITY</a:t>
            </a:r>
          </a:p>
          <a:p>
            <a:pPr marL="342900" indent="-342900" algn="l">
              <a:buFont typeface="Arial" panose="020B0604020202020204" pitchFamily="34" charset="0"/>
              <a:buChar char="•"/>
            </a:pPr>
            <a:endParaRPr lang="en-GB" sz="2400" b="1" dirty="0">
              <a:solidFill>
                <a:schemeClr val="bg1"/>
              </a:solidFill>
              <a:latin typeface="+mn-lt"/>
            </a:endParaRPr>
          </a:p>
          <a:p>
            <a:pPr marL="342900" indent="-342900" algn="l">
              <a:buFont typeface="Arial" panose="020B0604020202020204" pitchFamily="34" charset="0"/>
              <a:buChar char="•"/>
            </a:pPr>
            <a:r>
              <a:rPr lang="en-GB" sz="2400" b="1" dirty="0">
                <a:solidFill>
                  <a:schemeClr val="bg1"/>
                </a:solidFill>
                <a:latin typeface="+mn-lt"/>
              </a:rPr>
              <a:t>Over 500,000 students </a:t>
            </a:r>
          </a:p>
          <a:p>
            <a:pPr marL="342900" indent="-342900" algn="l">
              <a:buFont typeface="Arial" panose="020B0604020202020204" pitchFamily="34" charset="0"/>
              <a:buChar char="•"/>
            </a:pPr>
            <a:endParaRPr lang="en-GB" sz="2400" b="1" dirty="0">
              <a:solidFill>
                <a:schemeClr val="bg1"/>
              </a:solidFill>
              <a:latin typeface="+mn-lt"/>
            </a:endParaRPr>
          </a:p>
          <a:p>
            <a:pPr marL="342900" indent="-342900" algn="l">
              <a:buFont typeface="Arial" panose="020B0604020202020204" pitchFamily="34" charset="0"/>
              <a:buChar char="•"/>
            </a:pPr>
            <a:r>
              <a:rPr lang="en-GB" sz="2400" b="1" dirty="0">
                <a:solidFill>
                  <a:schemeClr val="bg1"/>
                </a:solidFill>
                <a:latin typeface="+mn-lt"/>
              </a:rPr>
              <a:t>36+ countries</a:t>
            </a:r>
          </a:p>
          <a:p>
            <a:pPr marL="342900" indent="-342900" algn="l">
              <a:buFont typeface="Arial" panose="020B0604020202020204" pitchFamily="34" charset="0"/>
              <a:buChar char="•"/>
            </a:pPr>
            <a:endParaRPr lang="en-GB" sz="2400" b="1" dirty="0">
              <a:solidFill>
                <a:schemeClr val="bg1"/>
              </a:solidFill>
              <a:latin typeface="+mn-lt"/>
            </a:endParaRPr>
          </a:p>
          <a:p>
            <a:pPr marL="342900" indent="-342900" algn="l">
              <a:buFont typeface="Arial" panose="020B0604020202020204" pitchFamily="34" charset="0"/>
              <a:buChar char="•"/>
            </a:pPr>
            <a:r>
              <a:rPr lang="en-US" sz="2400" b="1" dirty="0">
                <a:solidFill>
                  <a:schemeClr val="bg1"/>
                </a:solidFill>
                <a:latin typeface="+mn-lt"/>
              </a:rPr>
              <a:t>Accessed 15 million times last year</a:t>
            </a:r>
          </a:p>
        </p:txBody>
      </p:sp>
      <p:pic>
        <p:nvPicPr>
          <p:cNvPr id="9" name="Picture 8" descr="A picture containing drawing&#10;&#10;Description automatically generated">
            <a:extLst>
              <a:ext uri="{FF2B5EF4-FFF2-40B4-BE49-F238E27FC236}">
                <a16:creationId xmlns:a16="http://schemas.microsoft.com/office/drawing/2014/main" id="{3CFA629A-C3C9-43C5-9045-6DB470710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524" y="5286868"/>
            <a:ext cx="3824306" cy="1571132"/>
          </a:xfrm>
          <a:prstGeom prst="rect">
            <a:avLst/>
          </a:prstGeom>
        </p:spPr>
      </p:pic>
    </p:spTree>
    <p:extLst>
      <p:ext uri="{BB962C8B-B14F-4D97-AF65-F5344CB8AC3E}">
        <p14:creationId xmlns:p14="http://schemas.microsoft.com/office/powerpoint/2010/main" val="21900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C0C7C0-10A2-4DF4-B0B2-19FD37F750E5}"/>
              </a:ext>
            </a:extLst>
          </p:cNvPr>
          <p:cNvPicPr>
            <a:picLocks noChangeAspect="1"/>
          </p:cNvPicPr>
          <p:nvPr/>
        </p:nvPicPr>
        <p:blipFill>
          <a:blip r:embed="rId3"/>
          <a:stretch>
            <a:fillRect/>
          </a:stretch>
        </p:blipFill>
        <p:spPr>
          <a:xfrm>
            <a:off x="125299" y="956426"/>
            <a:ext cx="5069161" cy="4707079"/>
          </a:xfrm>
          <a:prstGeom prst="rect">
            <a:avLst/>
          </a:prstGeom>
        </p:spPr>
      </p:pic>
      <p:sp>
        <p:nvSpPr>
          <p:cNvPr id="3" name="TextBox 2">
            <a:extLst>
              <a:ext uri="{FF2B5EF4-FFF2-40B4-BE49-F238E27FC236}">
                <a16:creationId xmlns:a16="http://schemas.microsoft.com/office/drawing/2014/main" id="{EF0439B8-732A-4C15-93AF-0B1F7814CF1B}"/>
              </a:ext>
            </a:extLst>
          </p:cNvPr>
          <p:cNvSpPr txBox="1"/>
          <p:nvPr/>
        </p:nvSpPr>
        <p:spPr>
          <a:xfrm>
            <a:off x="2909321" y="2047170"/>
            <a:ext cx="1661021" cy="1077218"/>
          </a:xfrm>
          <a:prstGeom prst="rect">
            <a:avLst/>
          </a:prstGeom>
          <a:noFill/>
        </p:spPr>
        <p:txBody>
          <a:bodyPr wrap="square" rtlCol="0">
            <a:spAutoFit/>
          </a:bodyPr>
          <a:lstStyle/>
          <a:p>
            <a:pPr algn="ctr"/>
            <a:r>
              <a:rPr lang="en-US" sz="3200" dirty="0">
                <a:solidFill>
                  <a:schemeClr val="bg1"/>
                </a:solidFill>
              </a:rPr>
              <a:t>In school</a:t>
            </a:r>
          </a:p>
          <a:p>
            <a:pPr algn="ctr"/>
            <a:r>
              <a:rPr lang="en-US" sz="3200" dirty="0">
                <a:solidFill>
                  <a:schemeClr val="bg1"/>
                </a:solidFill>
              </a:rPr>
              <a:t>30%</a:t>
            </a:r>
            <a:endParaRPr lang="en-GB" sz="3200" dirty="0">
              <a:solidFill>
                <a:schemeClr val="bg1"/>
              </a:solidFill>
            </a:endParaRPr>
          </a:p>
        </p:txBody>
      </p:sp>
      <p:sp>
        <p:nvSpPr>
          <p:cNvPr id="9" name="TextBox 8">
            <a:extLst>
              <a:ext uri="{FF2B5EF4-FFF2-40B4-BE49-F238E27FC236}">
                <a16:creationId xmlns:a16="http://schemas.microsoft.com/office/drawing/2014/main" id="{CB0B613C-D1CC-4F84-98F6-60BEF3849766}"/>
              </a:ext>
            </a:extLst>
          </p:cNvPr>
          <p:cNvSpPr txBox="1"/>
          <p:nvPr/>
        </p:nvSpPr>
        <p:spPr>
          <a:xfrm>
            <a:off x="931747" y="3124388"/>
            <a:ext cx="1661021" cy="1569660"/>
          </a:xfrm>
          <a:prstGeom prst="rect">
            <a:avLst/>
          </a:prstGeom>
          <a:noFill/>
        </p:spPr>
        <p:txBody>
          <a:bodyPr wrap="square" rtlCol="0">
            <a:spAutoFit/>
          </a:bodyPr>
          <a:lstStyle/>
          <a:p>
            <a:pPr algn="ctr"/>
            <a:r>
              <a:rPr lang="en-US" sz="3200" dirty="0">
                <a:solidFill>
                  <a:schemeClr val="bg1"/>
                </a:solidFill>
              </a:rPr>
              <a:t>Out of school</a:t>
            </a:r>
          </a:p>
          <a:p>
            <a:pPr algn="ctr"/>
            <a:r>
              <a:rPr lang="en-US" sz="3200" dirty="0">
                <a:solidFill>
                  <a:schemeClr val="bg1"/>
                </a:solidFill>
              </a:rPr>
              <a:t>70%</a:t>
            </a:r>
            <a:endParaRPr lang="en-GB" sz="3200" dirty="0">
              <a:solidFill>
                <a:schemeClr val="bg1"/>
              </a:solidFill>
            </a:endParaRPr>
          </a:p>
        </p:txBody>
      </p:sp>
      <p:pic>
        <p:nvPicPr>
          <p:cNvPr id="11" name="Picture 10">
            <a:extLst>
              <a:ext uri="{FF2B5EF4-FFF2-40B4-BE49-F238E27FC236}">
                <a16:creationId xmlns:a16="http://schemas.microsoft.com/office/drawing/2014/main" id="{14A2DD8D-72DC-4D1C-9DF9-1FFD7A348B60}"/>
              </a:ext>
            </a:extLst>
          </p:cNvPr>
          <p:cNvPicPr>
            <a:picLocks noChangeAspect="1"/>
          </p:cNvPicPr>
          <p:nvPr/>
        </p:nvPicPr>
        <p:blipFill rotWithShape="1">
          <a:blip r:embed="rId4"/>
          <a:srcRect r="40386" b="14660"/>
          <a:stretch/>
        </p:blipFill>
        <p:spPr>
          <a:xfrm>
            <a:off x="5051680" y="249093"/>
            <a:ext cx="6613430" cy="5296966"/>
          </a:xfrm>
          <a:prstGeom prst="rect">
            <a:avLst/>
          </a:prstGeom>
        </p:spPr>
      </p:pic>
      <p:pic>
        <p:nvPicPr>
          <p:cNvPr id="2" name="Picture 1">
            <a:extLst>
              <a:ext uri="{FF2B5EF4-FFF2-40B4-BE49-F238E27FC236}">
                <a16:creationId xmlns:a16="http://schemas.microsoft.com/office/drawing/2014/main" id="{704B91B0-283B-4C06-8FE6-F8A4CA5D71D9}"/>
              </a:ext>
            </a:extLst>
          </p:cNvPr>
          <p:cNvPicPr>
            <a:picLocks noChangeAspect="1"/>
          </p:cNvPicPr>
          <p:nvPr/>
        </p:nvPicPr>
        <p:blipFill>
          <a:blip r:embed="rId5"/>
          <a:stretch>
            <a:fillRect/>
          </a:stretch>
        </p:blipFill>
        <p:spPr>
          <a:xfrm>
            <a:off x="0" y="6056035"/>
            <a:ext cx="12192000" cy="851265"/>
          </a:xfrm>
          <a:prstGeom prst="rect">
            <a:avLst/>
          </a:prstGeom>
        </p:spPr>
      </p:pic>
      <p:pic>
        <p:nvPicPr>
          <p:cNvPr id="4" name="Picture Placeholder 7" descr="A close up of a sign&#10;&#10;Description automatically generated">
            <a:extLst>
              <a:ext uri="{FF2B5EF4-FFF2-40B4-BE49-F238E27FC236}">
                <a16:creationId xmlns:a16="http://schemas.microsoft.com/office/drawing/2014/main" id="{C34316FB-4469-4657-BFB5-5885784318A8}"/>
              </a:ext>
            </a:extLst>
          </p:cNvPr>
          <p:cNvPicPr>
            <a:picLocks noChangeAspect="1"/>
          </p:cNvPicPr>
          <p:nvPr/>
        </p:nvPicPr>
        <p:blipFill rotWithShape="1">
          <a:blip r:embed="rId6">
            <a:extLst>
              <a:ext uri="{28A0092B-C50C-407E-A947-70E740481C1C}">
                <a14:useLocalDpi xmlns:a14="http://schemas.microsoft.com/office/drawing/2010/main" val="0"/>
              </a:ext>
            </a:extLst>
          </a:blip>
          <a:srcRect r="468" b="-3"/>
          <a:stretch/>
        </p:blipFill>
        <p:spPr>
          <a:xfrm>
            <a:off x="10415150" y="171263"/>
            <a:ext cx="1449870" cy="1879654"/>
          </a:xfrm>
          <a:prstGeom prst="rect">
            <a:avLst/>
          </a:prstGeom>
        </p:spPr>
      </p:pic>
    </p:spTree>
    <p:extLst>
      <p:ext uri="{BB962C8B-B14F-4D97-AF65-F5344CB8AC3E}">
        <p14:creationId xmlns:p14="http://schemas.microsoft.com/office/powerpoint/2010/main" val="177382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B672B102-9F38-4E62-851C-892EC4F91681}"/>
              </a:ext>
            </a:extLst>
          </p:cNvPr>
          <p:cNvPicPr>
            <a:picLocks noChangeAspect="1"/>
          </p:cNvPicPr>
          <p:nvPr/>
        </p:nvPicPr>
        <p:blipFill>
          <a:blip r:embed="rId4"/>
          <a:stretch>
            <a:fillRect/>
          </a:stretch>
        </p:blipFill>
        <p:spPr>
          <a:xfrm>
            <a:off x="2548032" y="908159"/>
            <a:ext cx="7424789" cy="4672350"/>
          </a:xfrm>
          <a:prstGeom prst="rect">
            <a:avLst/>
          </a:prstGeom>
        </p:spPr>
      </p:pic>
      <p:sp>
        <p:nvSpPr>
          <p:cNvPr id="8" name="Rectangle 7">
            <a:extLst>
              <a:ext uri="{FF2B5EF4-FFF2-40B4-BE49-F238E27FC236}">
                <a16:creationId xmlns:a16="http://schemas.microsoft.com/office/drawing/2014/main" id="{4D7BF12D-180C-44F9-9BAD-ECCA91152136}"/>
              </a:ext>
            </a:extLst>
          </p:cNvPr>
          <p:cNvSpPr/>
          <p:nvPr/>
        </p:nvSpPr>
        <p:spPr>
          <a:xfrm>
            <a:off x="4006017" y="209855"/>
            <a:ext cx="4907754" cy="369332"/>
          </a:xfrm>
          <a:prstGeom prst="rect">
            <a:avLst/>
          </a:prstGeom>
        </p:spPr>
        <p:txBody>
          <a:bodyPr wrap="none">
            <a:spAutoFit/>
          </a:bodyPr>
          <a:lstStyle/>
          <a:p>
            <a:r>
              <a:rPr lang="en-GB" dirty="0">
                <a:hlinkClick r:id="rId3"/>
              </a:rPr>
              <a:t>https://www.youtube.com/watch?v=f4TvlMeF2Do</a:t>
            </a:r>
            <a:endParaRPr lang="en-GB" dirty="0"/>
          </a:p>
        </p:txBody>
      </p:sp>
      <p:pic>
        <p:nvPicPr>
          <p:cNvPr id="2" name="Picture 1">
            <a:extLst>
              <a:ext uri="{FF2B5EF4-FFF2-40B4-BE49-F238E27FC236}">
                <a16:creationId xmlns:a16="http://schemas.microsoft.com/office/drawing/2014/main" id="{E7B66BCE-DE68-46C0-A73D-31AFE6117611}"/>
              </a:ext>
            </a:extLst>
          </p:cNvPr>
          <p:cNvPicPr>
            <a:picLocks noChangeAspect="1"/>
          </p:cNvPicPr>
          <p:nvPr/>
        </p:nvPicPr>
        <p:blipFill>
          <a:blip r:embed="rId5"/>
          <a:stretch>
            <a:fillRect/>
          </a:stretch>
        </p:blipFill>
        <p:spPr>
          <a:xfrm>
            <a:off x="0" y="6056035"/>
            <a:ext cx="12192000" cy="851265"/>
          </a:xfrm>
          <a:prstGeom prst="rect">
            <a:avLst/>
          </a:prstGeom>
        </p:spPr>
      </p:pic>
      <p:pic>
        <p:nvPicPr>
          <p:cNvPr id="4" name="Picture Placeholder 7" descr="A close up of a sign&#10;&#10;Description automatically generated">
            <a:extLst>
              <a:ext uri="{FF2B5EF4-FFF2-40B4-BE49-F238E27FC236}">
                <a16:creationId xmlns:a16="http://schemas.microsoft.com/office/drawing/2014/main" id="{8F6A471E-7F3D-4208-8AE6-1840D639B651}"/>
              </a:ext>
            </a:extLst>
          </p:cNvPr>
          <p:cNvPicPr>
            <a:picLocks noChangeAspect="1"/>
          </p:cNvPicPr>
          <p:nvPr/>
        </p:nvPicPr>
        <p:blipFill rotWithShape="1">
          <a:blip r:embed="rId6">
            <a:extLst>
              <a:ext uri="{28A0092B-C50C-407E-A947-70E740481C1C}">
                <a14:useLocalDpi xmlns:a14="http://schemas.microsoft.com/office/drawing/2010/main" val="0"/>
              </a:ext>
            </a:extLst>
          </a:blip>
          <a:srcRect r="468" b="-3"/>
          <a:stretch/>
        </p:blipFill>
        <p:spPr>
          <a:xfrm>
            <a:off x="10415150" y="171263"/>
            <a:ext cx="1449870" cy="1879654"/>
          </a:xfrm>
          <a:prstGeom prst="rect">
            <a:avLst/>
          </a:prstGeom>
        </p:spPr>
      </p:pic>
    </p:spTree>
    <p:extLst>
      <p:ext uri="{BB962C8B-B14F-4D97-AF65-F5344CB8AC3E}">
        <p14:creationId xmlns:p14="http://schemas.microsoft.com/office/powerpoint/2010/main" val="311276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7AF02-1691-4324-AFE5-1048B4A6B4C7}"/>
              </a:ext>
            </a:extLst>
          </p:cNvPr>
          <p:cNvSpPr txBox="1"/>
          <p:nvPr/>
        </p:nvSpPr>
        <p:spPr>
          <a:xfrm>
            <a:off x="711199" y="623629"/>
            <a:ext cx="5251508" cy="4893647"/>
          </a:xfrm>
          <a:prstGeom prst="rect">
            <a:avLst/>
          </a:prstGeom>
          <a:noFill/>
        </p:spPr>
        <p:txBody>
          <a:bodyPr wrap="square" rtlCol="0">
            <a:spAutoFit/>
          </a:bodyPr>
          <a:lstStyle/>
          <a:p>
            <a:r>
              <a:rPr lang="en-US" sz="2400" b="1" u="sng" dirty="0">
                <a:solidFill>
                  <a:srgbClr val="B066BF"/>
                </a:solidFill>
              </a:rPr>
              <a:t>How you access GCSEPod?</a:t>
            </a:r>
          </a:p>
          <a:p>
            <a:endParaRPr lang="en-US" dirty="0">
              <a:solidFill>
                <a:srgbClr val="B066BF"/>
              </a:solidFill>
            </a:endParaRPr>
          </a:p>
          <a:p>
            <a:r>
              <a:rPr lang="en-US" sz="2800" u="sng" dirty="0">
                <a:solidFill>
                  <a:srgbClr val="B066BF"/>
                </a:solidFill>
              </a:rPr>
              <a:t>OPTION 1 </a:t>
            </a:r>
            <a:r>
              <a:rPr lang="en-US" sz="2800" dirty="0">
                <a:solidFill>
                  <a:srgbClr val="B066BF"/>
                </a:solidFill>
              </a:rPr>
              <a:t>– Via any browser on your computer, laptop, tablet or phone.  Just go to </a:t>
            </a:r>
            <a:r>
              <a:rPr lang="en-US" sz="2800" dirty="0">
                <a:solidFill>
                  <a:srgbClr val="B066BF"/>
                </a:solidFill>
                <a:hlinkClick r:id="rId3"/>
              </a:rPr>
              <a:t>www.gcsepod.com</a:t>
            </a:r>
            <a:r>
              <a:rPr lang="en-US" sz="2800" dirty="0">
                <a:solidFill>
                  <a:srgbClr val="B066BF"/>
                </a:solidFill>
              </a:rPr>
              <a:t> </a:t>
            </a:r>
          </a:p>
          <a:p>
            <a:endParaRPr lang="en-US" sz="2800" dirty="0">
              <a:solidFill>
                <a:srgbClr val="B066BF"/>
              </a:solidFill>
            </a:endParaRPr>
          </a:p>
          <a:p>
            <a:r>
              <a:rPr lang="en-US" sz="2800" u="sng" dirty="0">
                <a:solidFill>
                  <a:srgbClr val="B066BF"/>
                </a:solidFill>
              </a:rPr>
              <a:t>OPTION 2 </a:t>
            </a:r>
            <a:r>
              <a:rPr lang="en-US" sz="2800" dirty="0">
                <a:solidFill>
                  <a:srgbClr val="B066BF"/>
                </a:solidFill>
              </a:rPr>
              <a:t>– Via the iPhone and Android apps which are free to download from the apple store and play store. </a:t>
            </a:r>
          </a:p>
          <a:p>
            <a:endParaRPr lang="en-GB" dirty="0">
              <a:solidFill>
                <a:srgbClr val="B066BF"/>
              </a:solidFill>
            </a:endParaRPr>
          </a:p>
        </p:txBody>
      </p:sp>
      <p:pic>
        <p:nvPicPr>
          <p:cNvPr id="3" name="Picture 2">
            <a:extLst>
              <a:ext uri="{FF2B5EF4-FFF2-40B4-BE49-F238E27FC236}">
                <a16:creationId xmlns:a16="http://schemas.microsoft.com/office/drawing/2014/main" id="{C57789D4-D836-4FCC-9092-84BE9D0FC592}"/>
              </a:ext>
            </a:extLst>
          </p:cNvPr>
          <p:cNvPicPr>
            <a:picLocks noChangeAspect="1"/>
          </p:cNvPicPr>
          <p:nvPr/>
        </p:nvPicPr>
        <p:blipFill>
          <a:blip r:embed="rId4"/>
          <a:stretch>
            <a:fillRect/>
          </a:stretch>
        </p:blipFill>
        <p:spPr>
          <a:xfrm>
            <a:off x="0" y="6056035"/>
            <a:ext cx="12192000" cy="851265"/>
          </a:xfrm>
          <a:prstGeom prst="rect">
            <a:avLst/>
          </a:prstGeom>
        </p:spPr>
      </p:pic>
      <p:pic>
        <p:nvPicPr>
          <p:cNvPr id="4" name="Picture Placeholder 7" descr="A close up of a sign&#10;&#10;Description automatically generated">
            <a:extLst>
              <a:ext uri="{FF2B5EF4-FFF2-40B4-BE49-F238E27FC236}">
                <a16:creationId xmlns:a16="http://schemas.microsoft.com/office/drawing/2014/main" id="{037FCD2C-7AF9-4DEF-9A5A-D65E412B3FB5}"/>
              </a:ext>
            </a:extLst>
          </p:cNvPr>
          <p:cNvPicPr>
            <a:picLocks noChangeAspect="1"/>
          </p:cNvPicPr>
          <p:nvPr/>
        </p:nvPicPr>
        <p:blipFill rotWithShape="1">
          <a:blip r:embed="rId5">
            <a:extLst>
              <a:ext uri="{28A0092B-C50C-407E-A947-70E740481C1C}">
                <a14:useLocalDpi xmlns:a14="http://schemas.microsoft.com/office/drawing/2010/main" val="0"/>
              </a:ext>
            </a:extLst>
          </a:blip>
          <a:srcRect r="468" b="-3"/>
          <a:stretch/>
        </p:blipFill>
        <p:spPr>
          <a:xfrm>
            <a:off x="10415150" y="171263"/>
            <a:ext cx="1449870" cy="1879654"/>
          </a:xfrm>
          <a:prstGeom prst="rect">
            <a:avLst/>
          </a:prstGeom>
        </p:spPr>
      </p:pic>
    </p:spTree>
    <p:extLst>
      <p:ext uri="{BB962C8B-B14F-4D97-AF65-F5344CB8AC3E}">
        <p14:creationId xmlns:p14="http://schemas.microsoft.com/office/powerpoint/2010/main" val="425713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A8D06-1526-473B-8172-B32C93E9CA93}"/>
              </a:ext>
            </a:extLst>
          </p:cNvPr>
          <p:cNvSpPr txBox="1"/>
          <p:nvPr/>
        </p:nvSpPr>
        <p:spPr>
          <a:xfrm>
            <a:off x="1803138" y="2517937"/>
            <a:ext cx="9336947" cy="2154436"/>
          </a:xfrm>
          <a:prstGeom prst="rect">
            <a:avLst/>
          </a:prstGeom>
          <a:noFill/>
        </p:spPr>
        <p:txBody>
          <a:bodyPr wrap="square" rtlCol="0">
            <a:spAutoFit/>
          </a:bodyPr>
          <a:lstStyle/>
          <a:p>
            <a:r>
              <a:rPr lang="en-US" sz="8000" dirty="0">
                <a:solidFill>
                  <a:srgbClr val="CE1181"/>
                </a:solidFill>
              </a:rPr>
              <a:t>Why is it </a:t>
            </a:r>
            <a:r>
              <a:rPr lang="en-US" sz="8000" b="1" dirty="0">
                <a:solidFill>
                  <a:srgbClr val="CE1181"/>
                </a:solidFill>
              </a:rPr>
              <a:t>so</a:t>
            </a:r>
            <a:r>
              <a:rPr lang="en-US" sz="8000" dirty="0">
                <a:solidFill>
                  <a:srgbClr val="CE1181"/>
                </a:solidFill>
              </a:rPr>
              <a:t> effective?</a:t>
            </a:r>
          </a:p>
          <a:p>
            <a:pPr algn="ctr"/>
            <a:endParaRPr lang="en-US" sz="5400" dirty="0">
              <a:solidFill>
                <a:schemeClr val="bg1"/>
              </a:solidFill>
            </a:endParaRPr>
          </a:p>
        </p:txBody>
      </p:sp>
      <p:pic>
        <p:nvPicPr>
          <p:cNvPr id="4" name="Picture Placeholder 7" descr="A close up of a sign&#10;&#10;Description automatically generated">
            <a:extLst>
              <a:ext uri="{FF2B5EF4-FFF2-40B4-BE49-F238E27FC236}">
                <a16:creationId xmlns:a16="http://schemas.microsoft.com/office/drawing/2014/main" id="{0CFE0BE9-A58D-454F-94F9-C8567FF48A6D}"/>
              </a:ext>
            </a:extLst>
          </p:cNvPr>
          <p:cNvPicPr>
            <a:picLocks noChangeAspect="1"/>
          </p:cNvPicPr>
          <p:nvPr/>
        </p:nvPicPr>
        <p:blipFill rotWithShape="1">
          <a:blip r:embed="rId2">
            <a:extLst>
              <a:ext uri="{28A0092B-C50C-407E-A947-70E740481C1C}">
                <a14:useLocalDpi xmlns:a14="http://schemas.microsoft.com/office/drawing/2010/main" val="0"/>
              </a:ext>
            </a:extLst>
          </a:blip>
          <a:srcRect r="468" b="-3"/>
          <a:stretch/>
        </p:blipFill>
        <p:spPr>
          <a:xfrm>
            <a:off x="10415150" y="171263"/>
            <a:ext cx="1449870" cy="1879654"/>
          </a:xfrm>
          <a:prstGeom prst="rect">
            <a:avLst/>
          </a:prstGeom>
        </p:spPr>
      </p:pic>
    </p:spTree>
    <p:extLst>
      <p:ext uri="{BB962C8B-B14F-4D97-AF65-F5344CB8AC3E}">
        <p14:creationId xmlns:p14="http://schemas.microsoft.com/office/powerpoint/2010/main" val="3071379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45320813-55C3-4EE6-9F83-5C5872DCBD43}"/>
              </a:ext>
            </a:extLst>
          </p:cNvPr>
          <p:cNvPicPr>
            <a:picLocks noChangeAspect="1"/>
          </p:cNvPicPr>
          <p:nvPr/>
        </p:nvPicPr>
        <p:blipFill rotWithShape="1">
          <a:blip r:embed="rId3">
            <a:extLst>
              <a:ext uri="{28A0092B-C50C-407E-A947-70E740481C1C}">
                <a14:useLocalDpi xmlns:a14="http://schemas.microsoft.com/office/drawing/2010/main" val="0"/>
              </a:ext>
            </a:extLst>
          </a:blip>
          <a:srcRect r="22935" b="73731"/>
          <a:stretch/>
        </p:blipFill>
        <p:spPr>
          <a:xfrm>
            <a:off x="100311" y="0"/>
            <a:ext cx="6426105" cy="1548882"/>
          </a:xfrm>
          <a:prstGeom prst="rect">
            <a:avLst/>
          </a:prstGeom>
        </p:spPr>
      </p:pic>
      <p:pic>
        <p:nvPicPr>
          <p:cNvPr id="2" name="Picture 1">
            <a:extLst>
              <a:ext uri="{FF2B5EF4-FFF2-40B4-BE49-F238E27FC236}">
                <a16:creationId xmlns:a16="http://schemas.microsoft.com/office/drawing/2014/main" id="{5C60ADEF-4369-493D-814A-DF1DBC57FCA9}"/>
              </a:ext>
            </a:extLst>
          </p:cNvPr>
          <p:cNvPicPr>
            <a:picLocks noChangeAspect="1"/>
          </p:cNvPicPr>
          <p:nvPr/>
        </p:nvPicPr>
        <p:blipFill>
          <a:blip r:embed="rId4"/>
          <a:stretch>
            <a:fillRect/>
          </a:stretch>
        </p:blipFill>
        <p:spPr>
          <a:xfrm>
            <a:off x="291011" y="2406762"/>
            <a:ext cx="11433852" cy="2743735"/>
          </a:xfrm>
          <a:prstGeom prst="rect">
            <a:avLst/>
          </a:prstGeom>
        </p:spPr>
      </p:pic>
      <p:pic>
        <p:nvPicPr>
          <p:cNvPr id="5" name="Picture 4">
            <a:extLst>
              <a:ext uri="{FF2B5EF4-FFF2-40B4-BE49-F238E27FC236}">
                <a16:creationId xmlns:a16="http://schemas.microsoft.com/office/drawing/2014/main" id="{E9C520DC-6097-45C9-BB54-A78E6578B34C}"/>
              </a:ext>
            </a:extLst>
          </p:cNvPr>
          <p:cNvPicPr>
            <a:picLocks noChangeAspect="1"/>
          </p:cNvPicPr>
          <p:nvPr/>
        </p:nvPicPr>
        <p:blipFill>
          <a:blip r:embed="rId5"/>
          <a:stretch>
            <a:fillRect/>
          </a:stretch>
        </p:blipFill>
        <p:spPr>
          <a:xfrm>
            <a:off x="0" y="6056035"/>
            <a:ext cx="12192000" cy="851265"/>
          </a:xfrm>
          <a:prstGeom prst="rect">
            <a:avLst/>
          </a:prstGeom>
        </p:spPr>
      </p:pic>
      <p:pic>
        <p:nvPicPr>
          <p:cNvPr id="7" name="Picture Placeholder 7" descr="A close up of a sign&#10;&#10;Description automatically generated">
            <a:extLst>
              <a:ext uri="{FF2B5EF4-FFF2-40B4-BE49-F238E27FC236}">
                <a16:creationId xmlns:a16="http://schemas.microsoft.com/office/drawing/2014/main" id="{36CCCDBC-777C-4B42-88E4-904D939E1962}"/>
              </a:ext>
            </a:extLst>
          </p:cNvPr>
          <p:cNvPicPr>
            <a:picLocks noChangeAspect="1"/>
          </p:cNvPicPr>
          <p:nvPr/>
        </p:nvPicPr>
        <p:blipFill rotWithShape="1">
          <a:blip r:embed="rId6">
            <a:extLst>
              <a:ext uri="{28A0092B-C50C-407E-A947-70E740481C1C}">
                <a14:useLocalDpi xmlns:a14="http://schemas.microsoft.com/office/drawing/2010/main" val="0"/>
              </a:ext>
            </a:extLst>
          </a:blip>
          <a:srcRect r="468" b="-3"/>
          <a:stretch/>
        </p:blipFill>
        <p:spPr>
          <a:xfrm>
            <a:off x="10415150" y="171263"/>
            <a:ext cx="1449870" cy="1879654"/>
          </a:xfrm>
          <a:prstGeom prst="rect">
            <a:avLst/>
          </a:prstGeom>
        </p:spPr>
      </p:pic>
    </p:spTree>
    <p:extLst>
      <p:ext uri="{BB962C8B-B14F-4D97-AF65-F5344CB8AC3E}">
        <p14:creationId xmlns:p14="http://schemas.microsoft.com/office/powerpoint/2010/main" val="98466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20382-D42B-4B23-BB09-DD5986DEBB66}"/>
              </a:ext>
            </a:extLst>
          </p:cNvPr>
          <p:cNvPicPr>
            <a:picLocks noChangeAspect="1"/>
          </p:cNvPicPr>
          <p:nvPr/>
        </p:nvPicPr>
        <p:blipFill>
          <a:blip r:embed="rId3"/>
          <a:stretch>
            <a:fillRect/>
          </a:stretch>
        </p:blipFill>
        <p:spPr>
          <a:xfrm>
            <a:off x="0" y="0"/>
            <a:ext cx="6568751" cy="1600419"/>
          </a:xfrm>
          <a:prstGeom prst="rect">
            <a:avLst/>
          </a:prstGeom>
        </p:spPr>
      </p:pic>
      <p:pic>
        <p:nvPicPr>
          <p:cNvPr id="8" name="Picture 7" descr="A close up of a map&#10;&#10;Description automatically generated">
            <a:extLst>
              <a:ext uri="{FF2B5EF4-FFF2-40B4-BE49-F238E27FC236}">
                <a16:creationId xmlns:a16="http://schemas.microsoft.com/office/drawing/2014/main" id="{F6B5142A-12D3-4545-B7E4-D927A5BC0EF7}"/>
              </a:ext>
            </a:extLst>
          </p:cNvPr>
          <p:cNvPicPr>
            <a:picLocks noChangeAspect="1"/>
          </p:cNvPicPr>
          <p:nvPr/>
        </p:nvPicPr>
        <p:blipFill rotWithShape="1">
          <a:blip r:embed="rId4">
            <a:extLst>
              <a:ext uri="{28A0092B-C50C-407E-A947-70E740481C1C}">
                <a14:useLocalDpi xmlns:a14="http://schemas.microsoft.com/office/drawing/2010/main" val="0"/>
              </a:ext>
            </a:extLst>
          </a:blip>
          <a:srcRect t="8294"/>
          <a:stretch/>
        </p:blipFill>
        <p:spPr>
          <a:xfrm>
            <a:off x="5772775" y="1600419"/>
            <a:ext cx="5525145" cy="4487865"/>
          </a:xfrm>
          <a:prstGeom prst="rect">
            <a:avLst/>
          </a:prstGeom>
        </p:spPr>
      </p:pic>
      <p:sp>
        <p:nvSpPr>
          <p:cNvPr id="9" name="TextBox 8">
            <a:extLst>
              <a:ext uri="{FF2B5EF4-FFF2-40B4-BE49-F238E27FC236}">
                <a16:creationId xmlns:a16="http://schemas.microsoft.com/office/drawing/2014/main" id="{C5D6B414-CDB3-495A-AF4D-8EA59094615F}"/>
              </a:ext>
            </a:extLst>
          </p:cNvPr>
          <p:cNvSpPr txBox="1"/>
          <p:nvPr/>
        </p:nvSpPr>
        <p:spPr>
          <a:xfrm>
            <a:off x="987916" y="1951525"/>
            <a:ext cx="4198776" cy="3785652"/>
          </a:xfrm>
          <a:prstGeom prst="rect">
            <a:avLst/>
          </a:prstGeom>
          <a:noFill/>
        </p:spPr>
        <p:txBody>
          <a:bodyPr wrap="square" rtlCol="0">
            <a:spAutoFit/>
          </a:bodyPr>
          <a:lstStyle/>
          <a:p>
            <a:r>
              <a:rPr lang="en-US" sz="3600" dirty="0"/>
              <a:t>The opposite of cramming</a:t>
            </a:r>
            <a:r>
              <a:rPr lang="en-US" sz="2800" dirty="0"/>
              <a:t>. </a:t>
            </a:r>
          </a:p>
          <a:p>
            <a:endParaRPr lang="en-US" sz="2800" dirty="0"/>
          </a:p>
          <a:p>
            <a:r>
              <a:rPr lang="en-US" sz="2800" dirty="0">
                <a:solidFill>
                  <a:srgbClr val="FF0000"/>
                </a:solidFill>
              </a:rPr>
              <a:t>No spaced practice</a:t>
            </a:r>
          </a:p>
          <a:p>
            <a:r>
              <a:rPr lang="en-US" sz="2800" dirty="0">
                <a:solidFill>
                  <a:srgbClr val="FF0000"/>
                </a:solidFill>
              </a:rPr>
              <a:t>10% remembered</a:t>
            </a:r>
          </a:p>
          <a:p>
            <a:endParaRPr lang="en-US" sz="2800" dirty="0"/>
          </a:p>
          <a:p>
            <a:r>
              <a:rPr lang="en-US" sz="2800" dirty="0">
                <a:solidFill>
                  <a:srgbClr val="00B050"/>
                </a:solidFill>
              </a:rPr>
              <a:t>Spaced practice </a:t>
            </a:r>
          </a:p>
          <a:p>
            <a:r>
              <a:rPr lang="en-US" sz="2800" dirty="0">
                <a:solidFill>
                  <a:srgbClr val="00B050"/>
                </a:solidFill>
              </a:rPr>
              <a:t>90% remembered</a:t>
            </a:r>
            <a:endParaRPr lang="en-GB" sz="2800" dirty="0">
              <a:solidFill>
                <a:srgbClr val="00B050"/>
              </a:solidFill>
            </a:endParaRPr>
          </a:p>
        </p:txBody>
      </p:sp>
      <p:pic>
        <p:nvPicPr>
          <p:cNvPr id="2" name="Picture 1">
            <a:extLst>
              <a:ext uri="{FF2B5EF4-FFF2-40B4-BE49-F238E27FC236}">
                <a16:creationId xmlns:a16="http://schemas.microsoft.com/office/drawing/2014/main" id="{D0125123-E9DE-46DA-9EBA-10649E33CC8A}"/>
              </a:ext>
            </a:extLst>
          </p:cNvPr>
          <p:cNvPicPr>
            <a:picLocks noChangeAspect="1"/>
          </p:cNvPicPr>
          <p:nvPr/>
        </p:nvPicPr>
        <p:blipFill>
          <a:blip r:embed="rId5"/>
          <a:stretch>
            <a:fillRect/>
          </a:stretch>
        </p:blipFill>
        <p:spPr>
          <a:xfrm>
            <a:off x="0" y="6056035"/>
            <a:ext cx="12192000" cy="851265"/>
          </a:xfrm>
          <a:prstGeom prst="rect">
            <a:avLst/>
          </a:prstGeom>
        </p:spPr>
      </p:pic>
      <p:pic>
        <p:nvPicPr>
          <p:cNvPr id="3" name="Picture Placeholder 7" descr="A close up of a sign&#10;&#10;Description automatically generated">
            <a:extLst>
              <a:ext uri="{FF2B5EF4-FFF2-40B4-BE49-F238E27FC236}">
                <a16:creationId xmlns:a16="http://schemas.microsoft.com/office/drawing/2014/main" id="{3916BE4F-A5A4-4D27-8904-A195369FE1C7}"/>
              </a:ext>
            </a:extLst>
          </p:cNvPr>
          <p:cNvPicPr>
            <a:picLocks noChangeAspect="1"/>
          </p:cNvPicPr>
          <p:nvPr/>
        </p:nvPicPr>
        <p:blipFill rotWithShape="1">
          <a:blip r:embed="rId6">
            <a:extLst>
              <a:ext uri="{28A0092B-C50C-407E-A947-70E740481C1C}">
                <a14:useLocalDpi xmlns:a14="http://schemas.microsoft.com/office/drawing/2010/main" val="0"/>
              </a:ext>
            </a:extLst>
          </a:blip>
          <a:srcRect r="468" b="-3"/>
          <a:stretch/>
        </p:blipFill>
        <p:spPr>
          <a:xfrm>
            <a:off x="10415150" y="171263"/>
            <a:ext cx="1449870" cy="1879654"/>
          </a:xfrm>
          <a:prstGeom prst="rect">
            <a:avLst/>
          </a:prstGeom>
        </p:spPr>
      </p:pic>
    </p:spTree>
    <p:extLst>
      <p:ext uri="{BB962C8B-B14F-4D97-AF65-F5344CB8AC3E}">
        <p14:creationId xmlns:p14="http://schemas.microsoft.com/office/powerpoint/2010/main" val="31893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A8D06-1526-473B-8172-B32C93E9CA93}"/>
              </a:ext>
            </a:extLst>
          </p:cNvPr>
          <p:cNvSpPr txBox="1"/>
          <p:nvPr/>
        </p:nvSpPr>
        <p:spPr>
          <a:xfrm>
            <a:off x="2081868" y="3111132"/>
            <a:ext cx="9336947" cy="2154436"/>
          </a:xfrm>
          <a:prstGeom prst="rect">
            <a:avLst/>
          </a:prstGeom>
          <a:noFill/>
        </p:spPr>
        <p:txBody>
          <a:bodyPr wrap="square" rtlCol="0">
            <a:spAutoFit/>
          </a:bodyPr>
          <a:lstStyle/>
          <a:p>
            <a:r>
              <a:rPr lang="en-US" sz="8000" dirty="0">
                <a:solidFill>
                  <a:srgbClr val="CE1181"/>
                </a:solidFill>
              </a:rPr>
              <a:t>Secrets to </a:t>
            </a:r>
            <a:r>
              <a:rPr lang="en-US" sz="8000" b="1" dirty="0">
                <a:solidFill>
                  <a:srgbClr val="CE1181"/>
                </a:solidFill>
              </a:rPr>
              <a:t>success</a:t>
            </a:r>
            <a:r>
              <a:rPr lang="en-US" sz="8000" dirty="0">
                <a:solidFill>
                  <a:srgbClr val="CE1181"/>
                </a:solidFill>
              </a:rPr>
              <a:t>.</a:t>
            </a:r>
          </a:p>
          <a:p>
            <a:pPr algn="ctr"/>
            <a:endParaRPr lang="en-US" sz="5400" dirty="0">
              <a:solidFill>
                <a:schemeClr val="bg1"/>
              </a:solidFill>
            </a:endParaRPr>
          </a:p>
        </p:txBody>
      </p:sp>
      <p:pic>
        <p:nvPicPr>
          <p:cNvPr id="4" name="Picture Placeholder 7" descr="A close up of a sign&#10;&#10;Description automatically generated">
            <a:extLst>
              <a:ext uri="{FF2B5EF4-FFF2-40B4-BE49-F238E27FC236}">
                <a16:creationId xmlns:a16="http://schemas.microsoft.com/office/drawing/2014/main" id="{FB531E77-63BD-4296-AD16-E02638D6B640}"/>
              </a:ext>
            </a:extLst>
          </p:cNvPr>
          <p:cNvPicPr>
            <a:picLocks noChangeAspect="1"/>
          </p:cNvPicPr>
          <p:nvPr/>
        </p:nvPicPr>
        <p:blipFill rotWithShape="1">
          <a:blip r:embed="rId2">
            <a:extLst>
              <a:ext uri="{28A0092B-C50C-407E-A947-70E740481C1C}">
                <a14:useLocalDpi xmlns:a14="http://schemas.microsoft.com/office/drawing/2010/main" val="0"/>
              </a:ext>
            </a:extLst>
          </a:blip>
          <a:srcRect r="468" b="-3"/>
          <a:stretch/>
        </p:blipFill>
        <p:spPr>
          <a:xfrm>
            <a:off x="10415150" y="171263"/>
            <a:ext cx="1449870" cy="1879654"/>
          </a:xfrm>
          <a:prstGeom prst="rect">
            <a:avLst/>
          </a:prstGeom>
        </p:spPr>
      </p:pic>
    </p:spTree>
    <p:extLst>
      <p:ext uri="{BB962C8B-B14F-4D97-AF65-F5344CB8AC3E}">
        <p14:creationId xmlns:p14="http://schemas.microsoft.com/office/powerpoint/2010/main" val="228597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A6A783-8973-48AF-9C24-57A0FB3E8B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e8ce8-497b-4d58-ad3b-77e996642cc8"/>
    <ds:schemaRef ds:uri="1c2ace7b-0193-49d6-b28f-a6c5f1daf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E6BE18-B036-4318-A198-0828BCB7CBF9}">
  <ds:schemaRefs>
    <ds:schemaRef ds:uri="http://schemas.microsoft.com/sharepoint/v3/contenttype/forms"/>
  </ds:schemaRefs>
</ds:datastoreItem>
</file>

<file path=customXml/itemProps3.xml><?xml version="1.0" encoding="utf-8"?>
<ds:datastoreItem xmlns:ds="http://schemas.openxmlformats.org/officeDocument/2006/customXml" ds:itemID="{441237CE-6F31-45F3-B174-0FAB768B0A1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cde8ce8-497b-4d58-ad3b-77e996642cc8"/>
    <ds:schemaRef ds:uri="1c2ace7b-0193-49d6-b28f-a6c5f1daf0a8"/>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1908</TotalTime>
  <Words>648</Words>
  <Application>Microsoft Office PowerPoint</Application>
  <PresentationFormat>Widescreen</PresentationFormat>
  <Paragraphs>69</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Piggett</dc:creator>
  <cp:lastModifiedBy>Wycherley, Scott</cp:lastModifiedBy>
  <cp:revision>32</cp:revision>
  <dcterms:created xsi:type="dcterms:W3CDTF">2019-09-25T09:01:44Z</dcterms:created>
  <dcterms:modified xsi:type="dcterms:W3CDTF">2020-10-17T13:09:02Z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