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1" r:id="rId6"/>
    <p:sldId id="267" r:id="rId7"/>
    <p:sldId id="270" r:id="rId8"/>
    <p:sldId id="269" r:id="rId9"/>
    <p:sldId id="268" r:id="rId10"/>
    <p:sldId id="272" r:id="rId11"/>
    <p:sldId id="273" r:id="rId12"/>
    <p:sldId id="260" r:id="rId13"/>
    <p:sldId id="266" r:id="rId14"/>
    <p:sldId id="258" r:id="rId15"/>
    <p:sldId id="259" r:id="rId16"/>
    <p:sldId id="261" r:id="rId17"/>
    <p:sldId id="262" r:id="rId18"/>
    <p:sldId id="263" r:id="rId19"/>
    <p:sldId id="264"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5E97F7-FF53-4E20-919C-C5C3821BFF29}" v="1" dt="2020-11-17T10:17:43.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p:cViewPr varScale="1">
        <p:scale>
          <a:sx n="83" d="100"/>
          <a:sy n="83" d="100"/>
        </p:scale>
        <p:origin x="102"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DA599D3-168C-4203-B6FB-F1E096D28387}"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391987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599D3-168C-4203-B6FB-F1E096D28387}"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166902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599D3-168C-4203-B6FB-F1E096D28387}"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35145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A599D3-168C-4203-B6FB-F1E096D28387}"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856910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599D3-168C-4203-B6FB-F1E096D28387}"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262065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DA599D3-168C-4203-B6FB-F1E096D28387}"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226937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DA599D3-168C-4203-B6FB-F1E096D28387}"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247248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599D3-168C-4203-B6FB-F1E096D28387}"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291583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599D3-168C-4203-B6FB-F1E096D28387}"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310050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A599D3-168C-4203-B6FB-F1E096D28387}"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350038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A599D3-168C-4203-B6FB-F1E096D28387}"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7357CC-284D-417C-98D2-508E8C39FAAE}" type="slidenum">
              <a:rPr lang="en-GB" smtClean="0"/>
              <a:t>‹#›</a:t>
            </a:fld>
            <a:endParaRPr lang="en-GB"/>
          </a:p>
        </p:txBody>
      </p:sp>
    </p:spTree>
    <p:extLst>
      <p:ext uri="{BB962C8B-B14F-4D97-AF65-F5344CB8AC3E}">
        <p14:creationId xmlns:p14="http://schemas.microsoft.com/office/powerpoint/2010/main" val="3927601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599D3-168C-4203-B6FB-F1E096D28387}" type="datetimeFigureOut">
              <a:rPr lang="en-GB" smtClean="0"/>
              <a:t>17/11/2020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357CC-284D-417C-98D2-508E8C39FAAE}" type="slidenum">
              <a:rPr lang="en-GB" smtClean="0"/>
              <a:t>‹#›</a:t>
            </a:fld>
            <a:endParaRPr lang="en-GB"/>
          </a:p>
        </p:txBody>
      </p:sp>
    </p:spTree>
    <p:extLst>
      <p:ext uri="{BB962C8B-B14F-4D97-AF65-F5344CB8AC3E}">
        <p14:creationId xmlns:p14="http://schemas.microsoft.com/office/powerpoint/2010/main" val="1018910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a:t>Mock exams 2020</a:t>
            </a:r>
          </a:p>
        </p:txBody>
      </p:sp>
      <p:sp>
        <p:nvSpPr>
          <p:cNvPr id="5" name="Content Placeholder 4"/>
          <p:cNvSpPr>
            <a:spLocks noGrp="1"/>
          </p:cNvSpPr>
          <p:nvPr>
            <p:ph idx="1"/>
          </p:nvPr>
        </p:nvSpPr>
        <p:spPr/>
        <p:txBody>
          <a:bodyPr/>
          <a:lstStyle/>
          <a:p>
            <a:pPr algn="ctr"/>
            <a:endParaRPr lang="en-GB" dirty="0"/>
          </a:p>
          <a:p>
            <a:pPr algn="ctr"/>
            <a:r>
              <a:rPr lang="en-GB" dirty="0"/>
              <a:t>The most important document you’ve received is the </a:t>
            </a:r>
            <a:r>
              <a:rPr lang="en-GB" b="1" i="1" dirty="0"/>
              <a:t>mock examination timetable </a:t>
            </a:r>
            <a:r>
              <a:rPr lang="en-GB" dirty="0"/>
              <a:t>– check it carefully</a:t>
            </a:r>
          </a:p>
          <a:p>
            <a:pPr marL="0" indent="0" algn="ctr">
              <a:buNone/>
            </a:pPr>
            <a:endParaRPr lang="en-GB" dirty="0"/>
          </a:p>
          <a:p>
            <a:pPr algn="ctr"/>
            <a:r>
              <a:rPr lang="en-GB" dirty="0"/>
              <a:t>Ensure that you know what day you have exams and which periods</a:t>
            </a:r>
          </a:p>
          <a:p>
            <a:pPr marL="0" indent="0" algn="ctr">
              <a:buNone/>
            </a:pPr>
            <a:r>
              <a:rPr lang="en-GB" b="1" i="1" dirty="0"/>
              <a:t>If unsure ask your form tutor, Mr Cowburn or Mrs Barlow</a:t>
            </a:r>
          </a:p>
          <a:p>
            <a:pPr marL="0" indent="0" algn="ctr">
              <a:buNone/>
            </a:pPr>
            <a:endParaRPr lang="en-GB" b="1" i="1" dirty="0"/>
          </a:p>
          <a:p>
            <a:pPr marL="0" indent="0" algn="ctr">
              <a:buNone/>
            </a:pPr>
            <a:endParaRPr lang="en-GB" b="1" i="1" dirty="0"/>
          </a:p>
        </p:txBody>
      </p:sp>
    </p:spTree>
    <p:extLst>
      <p:ext uri="{BB962C8B-B14F-4D97-AF65-F5344CB8AC3E}">
        <p14:creationId xmlns:p14="http://schemas.microsoft.com/office/powerpoint/2010/main" val="325187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A. Regulations – Make sure you understand the rules</a:t>
            </a:r>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2257" y="2764369"/>
            <a:ext cx="10293478" cy="1389620"/>
          </a:xfrm>
        </p:spPr>
      </p:pic>
    </p:spTree>
    <p:extLst>
      <p:ext uri="{BB962C8B-B14F-4D97-AF65-F5344CB8AC3E}">
        <p14:creationId xmlns:p14="http://schemas.microsoft.com/office/powerpoint/2010/main" val="2218241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00806" cy="1325563"/>
          </a:xfrm>
        </p:spPr>
        <p:txBody>
          <a:bodyPr>
            <a:normAutofit/>
          </a:bodyPr>
          <a:lstStyle/>
          <a:p>
            <a:pPr algn="ctr"/>
            <a:r>
              <a:rPr lang="en-GB" sz="3600" b="1" dirty="0"/>
              <a:t>A. Regulations – Make sure you understand the rules</a:t>
            </a:r>
            <a:endParaRPr lang="en-GB" sz="3600"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6453" y="1690688"/>
            <a:ext cx="9132968" cy="4357415"/>
          </a:xfrm>
        </p:spPr>
      </p:pic>
      <p:pic>
        <p:nvPicPr>
          <p:cNvPr id="3" name="Picture 2">
            <a:extLst>
              <a:ext uri="{FF2B5EF4-FFF2-40B4-BE49-F238E27FC236}">
                <a16:creationId xmlns:a16="http://schemas.microsoft.com/office/drawing/2014/main" id="{2B9D2F7A-FCE5-4E48-BF30-7D918FA587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4146" y="1856509"/>
            <a:ext cx="8358907" cy="785091"/>
          </a:xfrm>
          <a:prstGeom prst="rect">
            <a:avLst/>
          </a:prstGeom>
        </p:spPr>
      </p:pic>
    </p:spTree>
    <p:extLst>
      <p:ext uri="{BB962C8B-B14F-4D97-AF65-F5344CB8AC3E}">
        <p14:creationId xmlns:p14="http://schemas.microsoft.com/office/powerpoint/2010/main" val="126000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46" y="365125"/>
            <a:ext cx="11053354" cy="1325563"/>
          </a:xfrm>
        </p:spPr>
        <p:txBody>
          <a:bodyPr>
            <a:normAutofit/>
          </a:bodyPr>
          <a:lstStyle/>
          <a:p>
            <a:r>
              <a:rPr lang="en-GB" sz="2800" b="1" dirty="0"/>
              <a:t>B. Information – Make sure you attend your exams and bring what you need</a:t>
            </a:r>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7890" y="1572271"/>
            <a:ext cx="8932482" cy="4358266"/>
          </a:xfrm>
        </p:spPr>
      </p:pic>
    </p:spTree>
    <p:extLst>
      <p:ext uri="{BB962C8B-B14F-4D97-AF65-F5344CB8AC3E}">
        <p14:creationId xmlns:p14="http://schemas.microsoft.com/office/powerpoint/2010/main" val="4035536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C. Calculators, dictionaries and computer spell-checkers</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6610" y="1402597"/>
            <a:ext cx="9296607" cy="4488752"/>
          </a:xfrm>
        </p:spPr>
      </p:pic>
    </p:spTree>
    <p:extLst>
      <p:ext uri="{BB962C8B-B14F-4D97-AF65-F5344CB8AC3E}">
        <p14:creationId xmlns:p14="http://schemas.microsoft.com/office/powerpoint/2010/main" val="4263964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D. Instructions during the exam</a:t>
            </a: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5575" y="1507808"/>
            <a:ext cx="8476094" cy="4527232"/>
          </a:xfrm>
        </p:spPr>
      </p:pic>
    </p:spTree>
    <p:extLst>
      <p:ext uri="{BB962C8B-B14F-4D97-AF65-F5344CB8AC3E}">
        <p14:creationId xmlns:p14="http://schemas.microsoft.com/office/powerpoint/2010/main" val="4210114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D. Instructions during the exam</a:t>
            </a:r>
            <a:endParaRPr lang="en-GB" sz="3600"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0718" y="1690687"/>
            <a:ext cx="10396708" cy="2502489"/>
          </a:xfrm>
        </p:spPr>
      </p:pic>
    </p:spTree>
    <p:extLst>
      <p:ext uri="{BB962C8B-B14F-4D97-AF65-F5344CB8AC3E}">
        <p14:creationId xmlns:p14="http://schemas.microsoft.com/office/powerpoint/2010/main" val="333823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E. Advice and assistance</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5583" y="1690688"/>
            <a:ext cx="8221721" cy="3534572"/>
          </a:xfrm>
        </p:spPr>
      </p:pic>
    </p:spTree>
    <p:extLst>
      <p:ext uri="{BB962C8B-B14F-4D97-AF65-F5344CB8AC3E}">
        <p14:creationId xmlns:p14="http://schemas.microsoft.com/office/powerpoint/2010/main" val="4174146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F. At the end of the exam</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50876" cy="4187598"/>
          </a:xfrm>
        </p:spPr>
      </p:pic>
    </p:spTree>
    <p:extLst>
      <p:ext uri="{BB962C8B-B14F-4D97-AF65-F5344CB8AC3E}">
        <p14:creationId xmlns:p14="http://schemas.microsoft.com/office/powerpoint/2010/main" val="349235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Mock exams 2020</a:t>
            </a:r>
          </a:p>
        </p:txBody>
      </p:sp>
      <p:sp>
        <p:nvSpPr>
          <p:cNvPr id="3" name="Content Placeholder 2"/>
          <p:cNvSpPr>
            <a:spLocks noGrp="1"/>
          </p:cNvSpPr>
          <p:nvPr>
            <p:ph idx="1"/>
          </p:nvPr>
        </p:nvSpPr>
        <p:spPr/>
        <p:txBody>
          <a:bodyPr/>
          <a:lstStyle/>
          <a:p>
            <a:pPr marL="0" indent="0">
              <a:buNone/>
            </a:pPr>
            <a:r>
              <a:rPr lang="en-GB" dirty="0"/>
              <a:t>Invigilators</a:t>
            </a:r>
          </a:p>
          <a:p>
            <a:r>
              <a:rPr lang="en-GB" dirty="0"/>
              <a:t>The mock exams will be co-ordinated by our Exams Officer, Mrs Wellings and run by a group of people called </a:t>
            </a:r>
            <a:r>
              <a:rPr lang="en-GB" b="1" i="1" dirty="0"/>
              <a:t>invigilators</a:t>
            </a:r>
          </a:p>
          <a:p>
            <a:r>
              <a:rPr lang="en-GB" dirty="0"/>
              <a:t>Mrs Wellings and the invigilators are experts in running the exams so you are in safe hands.  They will be working under the rules and regulations of the </a:t>
            </a:r>
            <a:r>
              <a:rPr lang="en-GB"/>
              <a:t>exam boards.</a:t>
            </a:r>
            <a:endParaRPr lang="en-GB" dirty="0"/>
          </a:p>
          <a:p>
            <a:r>
              <a:rPr lang="en-GB" dirty="0"/>
              <a:t>You  must do as the invigilators ask – treat them with respect and do not argue with them. They are there to help you, but they will follow the rules that are set out by the exam boards on how to conduct exams.</a:t>
            </a:r>
          </a:p>
        </p:txBody>
      </p:sp>
    </p:spTree>
    <p:extLst>
      <p:ext uri="{BB962C8B-B14F-4D97-AF65-F5344CB8AC3E}">
        <p14:creationId xmlns:p14="http://schemas.microsoft.com/office/powerpoint/2010/main" val="298992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Mock exams 2020</a:t>
            </a:r>
          </a:p>
        </p:txBody>
      </p:sp>
      <p:sp>
        <p:nvSpPr>
          <p:cNvPr id="3" name="Content Placeholder 2"/>
          <p:cNvSpPr>
            <a:spLocks noGrp="1"/>
          </p:cNvSpPr>
          <p:nvPr>
            <p:ph idx="1"/>
          </p:nvPr>
        </p:nvSpPr>
        <p:spPr>
          <a:xfrm>
            <a:off x="838200" y="1303111"/>
            <a:ext cx="10515600" cy="4351338"/>
          </a:xfrm>
        </p:spPr>
        <p:txBody>
          <a:bodyPr/>
          <a:lstStyle/>
          <a:p>
            <a:pPr marL="0" indent="0">
              <a:buNone/>
            </a:pPr>
            <a:r>
              <a:rPr lang="en-GB" dirty="0"/>
              <a:t>Morning exams</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396451226"/>
              </p:ext>
            </p:extLst>
          </p:nvPr>
        </p:nvGraphicFramePr>
        <p:xfrm>
          <a:off x="1449070" y="1897968"/>
          <a:ext cx="9293860" cy="4106200"/>
        </p:xfrm>
        <a:graphic>
          <a:graphicData uri="http://schemas.openxmlformats.org/drawingml/2006/table">
            <a:tbl>
              <a:tblPr firstRow="1" firstCol="1" bandRow="1">
                <a:tableStyleId>{5C22544A-7EE6-4342-B048-85BDC9FD1C3A}</a:tableStyleId>
              </a:tblPr>
              <a:tblGrid>
                <a:gridCol w="4081781">
                  <a:extLst>
                    <a:ext uri="{9D8B030D-6E8A-4147-A177-3AD203B41FA5}">
                      <a16:colId xmlns:a16="http://schemas.microsoft.com/office/drawing/2014/main" val="1461980177"/>
                    </a:ext>
                  </a:extLst>
                </a:gridCol>
                <a:gridCol w="5212079">
                  <a:extLst>
                    <a:ext uri="{9D8B030D-6E8A-4147-A177-3AD203B41FA5}">
                      <a16:colId xmlns:a16="http://schemas.microsoft.com/office/drawing/2014/main" val="3164498007"/>
                    </a:ext>
                  </a:extLst>
                </a:gridCol>
              </a:tblGrid>
              <a:tr h="338075">
                <a:tc>
                  <a:txBody>
                    <a:bodyPr/>
                    <a:lstStyle/>
                    <a:p>
                      <a:pPr algn="ctr">
                        <a:lnSpc>
                          <a:spcPct val="107000"/>
                        </a:lnSpc>
                        <a:spcAft>
                          <a:spcPts val="0"/>
                        </a:spcAft>
                      </a:pPr>
                      <a:r>
                        <a:rPr lang="en-GB" sz="1800" dirty="0">
                          <a:effectLst/>
                        </a:rPr>
                        <a:t>Timings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Activity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4732265"/>
                  </a:ext>
                </a:extLst>
              </a:tr>
              <a:tr h="338075">
                <a:tc gridSpan="2">
                  <a:txBody>
                    <a:bodyPr/>
                    <a:lstStyle/>
                    <a:p>
                      <a:pPr algn="ct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you are in the East playground by 8.40 each morning.</a:t>
                      </a:r>
                    </a:p>
                  </a:txBody>
                  <a:tcPr marL="68580" marR="68580" marT="0" marB="0"/>
                </a:tc>
                <a:tc hMerge="1">
                  <a:txBody>
                    <a:bodyPr/>
                    <a:lstStyle/>
                    <a:p>
                      <a:endParaRPr lang="en-GB"/>
                    </a:p>
                  </a:txBody>
                  <a:tcPr/>
                </a:tc>
                <a:extLst>
                  <a:ext uri="{0D108BD9-81ED-4DB2-BD59-A6C34878D82A}">
                    <a16:rowId xmlns:a16="http://schemas.microsoft.com/office/drawing/2014/main" val="420513722"/>
                  </a:ext>
                </a:extLst>
              </a:tr>
              <a:tr h="691803">
                <a:tc>
                  <a:txBody>
                    <a:bodyPr/>
                    <a:lstStyle/>
                    <a:p>
                      <a:pPr algn="ctr">
                        <a:lnSpc>
                          <a:spcPct val="107000"/>
                        </a:lnSpc>
                        <a:spcAft>
                          <a:spcPts val="0"/>
                        </a:spcAft>
                      </a:pPr>
                      <a:r>
                        <a:rPr lang="en-GB" sz="2400" dirty="0">
                          <a:effectLst/>
                        </a:rPr>
                        <a:t>8.45 – 8.50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If you have</a:t>
                      </a:r>
                      <a:r>
                        <a:rPr lang="en-GB" sz="2000" baseline="0" dirty="0">
                          <a:effectLst/>
                        </a:rPr>
                        <a:t> an exam go into the </a:t>
                      </a:r>
                      <a:r>
                        <a:rPr lang="en-GB" sz="2000" b="1" baseline="0" dirty="0">
                          <a:effectLst/>
                        </a:rPr>
                        <a:t>East Hall</a:t>
                      </a:r>
                    </a:p>
                    <a:p>
                      <a:pPr>
                        <a:lnSpc>
                          <a:spcPct val="107000"/>
                        </a:lnSpc>
                        <a:spcAft>
                          <a:spcPts val="0"/>
                        </a:spcAft>
                      </a:pPr>
                      <a:r>
                        <a:rPr lang="en-GB" sz="2000" b="0" baseline="0" dirty="0">
                          <a:effectLst/>
                          <a:latin typeface="Calibri" panose="020F0502020204030204" pitchFamily="34" charset="0"/>
                          <a:ea typeface="Calibri" panose="020F0502020204030204" pitchFamily="34" charset="0"/>
                          <a:cs typeface="Times New Roman" panose="02020603050405020304" pitchFamily="18" charset="0"/>
                        </a:rPr>
                        <a:t>The head of department will tell you any information you need for this mornings exam.</a:t>
                      </a:r>
                    </a:p>
                    <a:p>
                      <a:pPr>
                        <a:lnSpc>
                          <a:spcPct val="107000"/>
                        </a:lnSpc>
                        <a:spcAft>
                          <a:spcPts val="0"/>
                        </a:spcAft>
                      </a:pPr>
                      <a:r>
                        <a:rPr lang="en-GB" sz="2000" b="0" baseline="0" dirty="0">
                          <a:effectLst/>
                          <a:latin typeface="Calibri" panose="020F0502020204030204" pitchFamily="34" charset="0"/>
                          <a:ea typeface="Calibri" panose="020F0502020204030204" pitchFamily="34" charset="0"/>
                          <a:cs typeface="Times New Roman" panose="02020603050405020304" pitchFamily="18" charset="0"/>
                        </a:rPr>
                        <a:t>If you do not have an exam then go to your usual lesson.</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3902420"/>
                  </a:ext>
                </a:extLst>
              </a:tr>
              <a:tr h="691803">
                <a:tc>
                  <a:txBody>
                    <a:bodyPr/>
                    <a:lstStyle/>
                    <a:p>
                      <a:pPr algn="ctr">
                        <a:lnSpc>
                          <a:spcPct val="107000"/>
                        </a:lnSpc>
                        <a:spcAft>
                          <a:spcPts val="0"/>
                        </a:spcAft>
                      </a:pPr>
                      <a:r>
                        <a:rPr lang="en-GB" sz="2400" dirty="0">
                          <a:effectLst/>
                        </a:rPr>
                        <a:t>8.50 – 9.00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You will be called and sent to the sports hall</a:t>
                      </a:r>
                    </a:p>
                    <a:p>
                      <a:pPr>
                        <a:lnSpc>
                          <a:spcPct val="107000"/>
                        </a:lnSpc>
                        <a:spcAft>
                          <a:spcPts val="0"/>
                        </a:spcAft>
                      </a:pPr>
                      <a:r>
                        <a:rPr lang="en-GB" sz="2000" dirty="0">
                          <a:effectLst/>
                        </a:rPr>
                        <a:t>Enter the sports hall through the rear entrance.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1348319"/>
                  </a:ext>
                </a:extLst>
              </a:tr>
              <a:tr h="338075">
                <a:tc>
                  <a:txBody>
                    <a:bodyPr/>
                    <a:lstStyle/>
                    <a:p>
                      <a:pPr algn="ctr">
                        <a:lnSpc>
                          <a:spcPct val="107000"/>
                        </a:lnSpc>
                        <a:spcAft>
                          <a:spcPts val="0"/>
                        </a:spcAft>
                      </a:pPr>
                      <a:r>
                        <a:rPr lang="en-GB" sz="2400" dirty="0">
                          <a:effectLst/>
                        </a:rPr>
                        <a:t>9.00 – 10.55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You</a:t>
                      </a:r>
                      <a:r>
                        <a:rPr lang="en-GB" sz="2000" baseline="0" dirty="0">
                          <a:effectLst/>
                        </a:rPr>
                        <a:t> </a:t>
                      </a:r>
                      <a:r>
                        <a:rPr lang="en-GB" sz="2000" dirty="0">
                          <a:effectLst/>
                        </a:rPr>
                        <a:t>will take the examinations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7919799"/>
                  </a:ext>
                </a:extLst>
              </a:tr>
              <a:tr h="338075">
                <a:tc>
                  <a:txBody>
                    <a:bodyPr/>
                    <a:lstStyle/>
                    <a:p>
                      <a:pPr algn="ctr">
                        <a:lnSpc>
                          <a:spcPct val="107000"/>
                        </a:lnSpc>
                        <a:spcAft>
                          <a:spcPts val="0"/>
                        </a:spcAft>
                      </a:pPr>
                      <a:r>
                        <a:rPr lang="en-GB" sz="2400" dirty="0">
                          <a:effectLst/>
                        </a:rPr>
                        <a:t>10.55 – 11.10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Your break time – last break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3639978"/>
                  </a:ext>
                </a:extLst>
              </a:tr>
              <a:tr h="338075">
                <a:tc>
                  <a:txBody>
                    <a:bodyPr/>
                    <a:lstStyle/>
                    <a:p>
                      <a:pPr algn="ctr">
                        <a:lnSpc>
                          <a:spcPct val="107000"/>
                        </a:lnSpc>
                        <a:spcAft>
                          <a:spcPts val="0"/>
                        </a:spcAft>
                      </a:pPr>
                      <a:r>
                        <a:rPr lang="en-GB" sz="2400" dirty="0">
                          <a:effectLst/>
                        </a:rPr>
                        <a:t>11.10 – 12.15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You will attend normal period 3 lesson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243739"/>
                  </a:ext>
                </a:extLst>
              </a:tr>
            </a:tbl>
          </a:graphicData>
        </a:graphic>
      </p:graphicFrame>
    </p:spTree>
    <p:extLst>
      <p:ext uri="{BB962C8B-B14F-4D97-AF65-F5344CB8AC3E}">
        <p14:creationId xmlns:p14="http://schemas.microsoft.com/office/powerpoint/2010/main" val="356255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Mock exams 2020</a:t>
            </a:r>
          </a:p>
        </p:txBody>
      </p:sp>
      <p:sp>
        <p:nvSpPr>
          <p:cNvPr id="3" name="Content Placeholder 2"/>
          <p:cNvSpPr>
            <a:spLocks noGrp="1"/>
          </p:cNvSpPr>
          <p:nvPr>
            <p:ph idx="1"/>
          </p:nvPr>
        </p:nvSpPr>
        <p:spPr>
          <a:xfrm>
            <a:off x="838200" y="1303111"/>
            <a:ext cx="10515600" cy="4351338"/>
          </a:xfrm>
        </p:spPr>
        <p:txBody>
          <a:bodyPr/>
          <a:lstStyle/>
          <a:p>
            <a:pPr marL="0" indent="0">
              <a:buNone/>
            </a:pPr>
            <a:r>
              <a:rPr lang="en-GB" dirty="0"/>
              <a:t>Afternoon exams</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64924911"/>
              </p:ext>
            </p:extLst>
          </p:nvPr>
        </p:nvGraphicFramePr>
        <p:xfrm>
          <a:off x="1449070" y="1912757"/>
          <a:ext cx="9293860" cy="3663698"/>
        </p:xfrm>
        <a:graphic>
          <a:graphicData uri="http://schemas.openxmlformats.org/drawingml/2006/table">
            <a:tbl>
              <a:tblPr firstRow="1" firstCol="1" bandRow="1">
                <a:tableStyleId>{5C22544A-7EE6-4342-B048-85BDC9FD1C3A}</a:tableStyleId>
              </a:tblPr>
              <a:tblGrid>
                <a:gridCol w="4081781">
                  <a:extLst>
                    <a:ext uri="{9D8B030D-6E8A-4147-A177-3AD203B41FA5}">
                      <a16:colId xmlns:a16="http://schemas.microsoft.com/office/drawing/2014/main" val="1461980177"/>
                    </a:ext>
                  </a:extLst>
                </a:gridCol>
                <a:gridCol w="5212079">
                  <a:extLst>
                    <a:ext uri="{9D8B030D-6E8A-4147-A177-3AD203B41FA5}">
                      <a16:colId xmlns:a16="http://schemas.microsoft.com/office/drawing/2014/main" val="3164498007"/>
                    </a:ext>
                  </a:extLst>
                </a:gridCol>
              </a:tblGrid>
              <a:tr h="338075">
                <a:tc>
                  <a:txBody>
                    <a:bodyPr/>
                    <a:lstStyle/>
                    <a:p>
                      <a:pPr algn="ctr">
                        <a:lnSpc>
                          <a:spcPct val="107000"/>
                        </a:lnSpc>
                        <a:spcAft>
                          <a:spcPts val="0"/>
                        </a:spcAft>
                      </a:pPr>
                      <a:r>
                        <a:rPr lang="en-GB" sz="1800" dirty="0">
                          <a:effectLst/>
                        </a:rPr>
                        <a:t>Timings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Activity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4732265"/>
                  </a:ext>
                </a:extLst>
              </a:tr>
              <a:tr h="338075">
                <a:tc gridSpan="2">
                  <a:txBody>
                    <a:bodyPr/>
                    <a:lstStyle/>
                    <a:p>
                      <a:pPr algn="ct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Ensure that you are in the East Hall by 12.40</a:t>
                      </a:r>
                    </a:p>
                  </a:txBody>
                  <a:tcPr marL="68580" marR="68580" marT="0" marB="0"/>
                </a:tc>
                <a:tc hMerge="1">
                  <a:txBody>
                    <a:bodyPr/>
                    <a:lstStyle/>
                    <a:p>
                      <a:endParaRPr lang="en-GB"/>
                    </a:p>
                  </a:txBody>
                  <a:tcPr/>
                </a:tc>
                <a:extLst>
                  <a:ext uri="{0D108BD9-81ED-4DB2-BD59-A6C34878D82A}">
                    <a16:rowId xmlns:a16="http://schemas.microsoft.com/office/drawing/2014/main" val="420513722"/>
                  </a:ext>
                </a:extLst>
              </a:tr>
              <a:tr h="338075">
                <a:tc>
                  <a:txBody>
                    <a:bodyPr/>
                    <a:lstStyle/>
                    <a:p>
                      <a:pPr algn="ctr">
                        <a:lnSpc>
                          <a:spcPct val="107000"/>
                        </a:lnSpc>
                        <a:spcAft>
                          <a:spcPts val="0"/>
                        </a:spcAft>
                      </a:pPr>
                      <a:r>
                        <a:rPr lang="en-GB" sz="2400" dirty="0">
                          <a:effectLst/>
                        </a:rPr>
                        <a:t>11.10 – 12.15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Attend normal period 3 lesson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243739"/>
                  </a:ext>
                </a:extLst>
              </a:tr>
              <a:tr h="338075">
                <a:tc>
                  <a:txBody>
                    <a:bodyPr/>
                    <a:lstStyle/>
                    <a:p>
                      <a:pPr algn="ctr">
                        <a:lnSpc>
                          <a:spcPct val="107000"/>
                        </a:lnSpc>
                        <a:spcAft>
                          <a:spcPts val="0"/>
                        </a:spcAft>
                      </a:pPr>
                      <a:r>
                        <a:rPr lang="en-GB" sz="2400" dirty="0">
                          <a:effectLst/>
                        </a:rPr>
                        <a:t>12.15 – 12.45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Your Lunchtime – East Hall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5047823"/>
                  </a:ext>
                </a:extLst>
              </a:tr>
              <a:tr h="338075">
                <a:tc>
                  <a:txBody>
                    <a:bodyPr/>
                    <a:lstStyle/>
                    <a:p>
                      <a:pPr algn="ctr">
                        <a:lnSpc>
                          <a:spcPct val="107000"/>
                        </a:lnSpc>
                        <a:spcAft>
                          <a:spcPts val="0"/>
                        </a:spcAft>
                      </a:pPr>
                      <a:r>
                        <a:rPr lang="en-GB" sz="2400" dirty="0">
                          <a:effectLst/>
                        </a:rPr>
                        <a:t>12.40 – 12.45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If you have</a:t>
                      </a:r>
                      <a:r>
                        <a:rPr lang="en-GB" sz="2000" baseline="0" dirty="0">
                          <a:effectLst/>
                        </a:rPr>
                        <a:t> an exam stay in the </a:t>
                      </a:r>
                      <a:r>
                        <a:rPr lang="en-GB" sz="2000" b="1" baseline="0" dirty="0">
                          <a:effectLst/>
                        </a:rPr>
                        <a:t>East Hall</a:t>
                      </a:r>
                    </a:p>
                    <a:p>
                      <a:pPr>
                        <a:lnSpc>
                          <a:spcPct val="107000"/>
                        </a:lnSpc>
                        <a:spcAft>
                          <a:spcPts val="0"/>
                        </a:spcAft>
                      </a:pPr>
                      <a:r>
                        <a:rPr lang="en-GB" sz="2000" b="0" baseline="0" dirty="0">
                          <a:effectLst/>
                          <a:latin typeface="Calibri" panose="020F0502020204030204" pitchFamily="34" charset="0"/>
                          <a:ea typeface="Calibri" panose="020F0502020204030204" pitchFamily="34" charset="0"/>
                          <a:cs typeface="Times New Roman" panose="02020603050405020304" pitchFamily="18" charset="0"/>
                        </a:rPr>
                        <a:t>The head of department will tell you any information you need for this afternoon exam.</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530136"/>
                  </a:ext>
                </a:extLst>
              </a:tr>
              <a:tr h="338075">
                <a:tc>
                  <a:txBody>
                    <a:bodyPr/>
                    <a:lstStyle/>
                    <a:p>
                      <a:pPr algn="ctr">
                        <a:lnSpc>
                          <a:spcPct val="107000"/>
                        </a:lnSpc>
                        <a:spcAft>
                          <a:spcPts val="0"/>
                        </a:spcAft>
                      </a:pPr>
                      <a:r>
                        <a:rPr lang="en-GB" sz="2400" dirty="0">
                          <a:effectLst/>
                        </a:rPr>
                        <a:t>12.45 – 12.50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You will be called and sent to the sports hall</a:t>
                      </a:r>
                    </a:p>
                    <a:p>
                      <a:pPr>
                        <a:lnSpc>
                          <a:spcPct val="107000"/>
                        </a:lnSpc>
                        <a:spcAft>
                          <a:spcPts val="0"/>
                        </a:spcAft>
                      </a:pPr>
                      <a:r>
                        <a:rPr lang="en-GB" sz="2000" dirty="0">
                          <a:effectLst/>
                        </a:rPr>
                        <a:t>Enter the sports hall through the rear entrance.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0115063"/>
                  </a:ext>
                </a:extLst>
              </a:tr>
              <a:tr h="338075">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12.50 – 3.00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2000" dirty="0">
                          <a:effectLst/>
                        </a:rPr>
                        <a:t>You</a:t>
                      </a:r>
                      <a:r>
                        <a:rPr lang="en-GB" sz="2000" baseline="0" dirty="0">
                          <a:effectLst/>
                        </a:rPr>
                        <a:t> </a:t>
                      </a:r>
                      <a:r>
                        <a:rPr lang="en-GB" sz="2000" dirty="0">
                          <a:effectLst/>
                        </a:rPr>
                        <a:t>will take the examination.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2639209"/>
                  </a:ext>
                </a:extLst>
              </a:tr>
            </a:tbl>
          </a:graphicData>
        </a:graphic>
      </p:graphicFrame>
    </p:spTree>
    <p:extLst>
      <p:ext uri="{BB962C8B-B14F-4D97-AF65-F5344CB8AC3E}">
        <p14:creationId xmlns:p14="http://schemas.microsoft.com/office/powerpoint/2010/main" val="14577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Mock exams 2020</a:t>
            </a:r>
          </a:p>
        </p:txBody>
      </p:sp>
      <p:sp>
        <p:nvSpPr>
          <p:cNvPr id="3" name="Content Placeholder 2"/>
          <p:cNvSpPr>
            <a:spLocks noGrp="1"/>
          </p:cNvSpPr>
          <p:nvPr>
            <p:ph idx="1"/>
          </p:nvPr>
        </p:nvSpPr>
        <p:spPr/>
        <p:txBody>
          <a:bodyPr/>
          <a:lstStyle/>
          <a:p>
            <a:pPr marL="0" indent="0">
              <a:buNone/>
            </a:pPr>
            <a:r>
              <a:rPr lang="en-GB" dirty="0"/>
              <a:t>What happens when you enter the exam hall?</a:t>
            </a:r>
          </a:p>
          <a:p>
            <a:r>
              <a:rPr lang="en-GB" dirty="0"/>
              <a:t>When you enter the exam hall go to your allotted seat – </a:t>
            </a:r>
            <a:r>
              <a:rPr lang="en-GB" b="1" i="1" dirty="0"/>
              <a:t>you will sit at the same seat for all of your examinations</a:t>
            </a:r>
          </a:p>
          <a:p>
            <a:r>
              <a:rPr lang="en-GB" dirty="0"/>
              <a:t>Ensure that you place your bag and coat neatly under your examination desk.</a:t>
            </a:r>
          </a:p>
          <a:p>
            <a:r>
              <a:rPr lang="en-GB" dirty="0"/>
              <a:t>You must not talk or communicate with anyone once you have entered the exam hall.</a:t>
            </a:r>
          </a:p>
          <a:p>
            <a:r>
              <a:rPr lang="en-GB" dirty="0"/>
              <a:t>If you need anything or need to ask anything raise your hand and wait for an invigilator to come to your aid.</a:t>
            </a:r>
          </a:p>
          <a:p>
            <a:endParaRPr lang="en-GB" i="1" dirty="0"/>
          </a:p>
        </p:txBody>
      </p:sp>
    </p:spTree>
    <p:extLst>
      <p:ext uri="{BB962C8B-B14F-4D97-AF65-F5344CB8AC3E}">
        <p14:creationId xmlns:p14="http://schemas.microsoft.com/office/powerpoint/2010/main" val="118285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Mock exams 2020</a:t>
            </a:r>
          </a:p>
        </p:txBody>
      </p:sp>
      <p:sp>
        <p:nvSpPr>
          <p:cNvPr id="3" name="Content Placeholder 2"/>
          <p:cNvSpPr>
            <a:spLocks noGrp="1"/>
          </p:cNvSpPr>
          <p:nvPr>
            <p:ph idx="1"/>
          </p:nvPr>
        </p:nvSpPr>
        <p:spPr/>
        <p:txBody>
          <a:bodyPr/>
          <a:lstStyle/>
          <a:p>
            <a:pPr marL="0" indent="0">
              <a:buNone/>
            </a:pPr>
            <a:r>
              <a:rPr lang="en-GB" dirty="0"/>
              <a:t>What happens during the exam?</a:t>
            </a:r>
          </a:p>
          <a:p>
            <a:r>
              <a:rPr lang="en-GB" dirty="0"/>
              <a:t>You must remain silent</a:t>
            </a:r>
          </a:p>
          <a:p>
            <a:r>
              <a:rPr lang="en-GB" dirty="0"/>
              <a:t>There will be a number of invigilators in the exam. </a:t>
            </a:r>
          </a:p>
          <a:p>
            <a:r>
              <a:rPr lang="en-GB" dirty="0"/>
              <a:t>If you need help or to ask a question – put your hand up and wait for an invigilator to come to you. (This includes going to the Toilet)</a:t>
            </a:r>
          </a:p>
          <a:p>
            <a:r>
              <a:rPr lang="en-GB" dirty="0"/>
              <a:t>Do not get up, shout out or wander around the hall.</a:t>
            </a:r>
          </a:p>
          <a:p>
            <a:r>
              <a:rPr lang="en-GB" dirty="0"/>
              <a:t>The invigilators follow specific rules  - </a:t>
            </a:r>
            <a:r>
              <a:rPr lang="en-GB" b="1" i="1" dirty="0"/>
              <a:t>you must do as they ask</a:t>
            </a:r>
            <a:r>
              <a:rPr lang="en-GB" dirty="0"/>
              <a:t>. If you do not then your exam paper may be disqualified and not count.</a:t>
            </a:r>
          </a:p>
        </p:txBody>
      </p:sp>
    </p:spTree>
    <p:extLst>
      <p:ext uri="{BB962C8B-B14F-4D97-AF65-F5344CB8AC3E}">
        <p14:creationId xmlns:p14="http://schemas.microsoft.com/office/powerpoint/2010/main" val="195725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Mock exams 2020</a:t>
            </a:r>
          </a:p>
        </p:txBody>
      </p:sp>
      <p:sp>
        <p:nvSpPr>
          <p:cNvPr id="3" name="Content Placeholder 2"/>
          <p:cNvSpPr>
            <a:spLocks noGrp="1"/>
          </p:cNvSpPr>
          <p:nvPr>
            <p:ph idx="1"/>
          </p:nvPr>
        </p:nvSpPr>
        <p:spPr/>
        <p:txBody>
          <a:bodyPr/>
          <a:lstStyle/>
          <a:p>
            <a:pPr marL="0" indent="0">
              <a:buNone/>
            </a:pPr>
            <a:r>
              <a:rPr lang="en-GB" dirty="0"/>
              <a:t>What happens at the end of the exams?</a:t>
            </a:r>
          </a:p>
          <a:p>
            <a:r>
              <a:rPr lang="en-GB" b="1" dirty="0"/>
              <a:t>You must continue to remain silent until you leave the exam hall</a:t>
            </a:r>
          </a:p>
          <a:p>
            <a:r>
              <a:rPr lang="en-GB" dirty="0"/>
              <a:t>Your papers will be collected in by the invigilators</a:t>
            </a:r>
          </a:p>
          <a:p>
            <a:r>
              <a:rPr lang="en-GB" dirty="0"/>
              <a:t>The invigilators will tell you when you need to leave – again in silence</a:t>
            </a:r>
          </a:p>
          <a:p>
            <a:r>
              <a:rPr lang="en-GB" dirty="0"/>
              <a:t>Stay at your desk until you are told to move.</a:t>
            </a:r>
          </a:p>
          <a:p>
            <a:r>
              <a:rPr lang="en-GB" dirty="0"/>
              <a:t>When asked to leave, do so quickly and again without talking – stay silent until </a:t>
            </a:r>
            <a:r>
              <a:rPr lang="en-GB"/>
              <a:t>you leave the exam hall.</a:t>
            </a:r>
            <a:endParaRPr lang="en-GB" dirty="0"/>
          </a:p>
        </p:txBody>
      </p:sp>
    </p:spTree>
    <p:extLst>
      <p:ext uri="{BB962C8B-B14F-4D97-AF65-F5344CB8AC3E}">
        <p14:creationId xmlns:p14="http://schemas.microsoft.com/office/powerpoint/2010/main" val="135581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0A89-0B45-49F1-B8A9-D56B572480E1}"/>
              </a:ext>
            </a:extLst>
          </p:cNvPr>
          <p:cNvSpPr>
            <a:spLocks noGrp="1"/>
          </p:cNvSpPr>
          <p:nvPr>
            <p:ph type="title"/>
          </p:nvPr>
        </p:nvSpPr>
        <p:spPr/>
        <p:txBody>
          <a:bodyPr/>
          <a:lstStyle/>
          <a:p>
            <a:pPr algn="ctr"/>
            <a:r>
              <a:rPr lang="en-GB" dirty="0"/>
              <a:t>Mock exams 2020</a:t>
            </a:r>
          </a:p>
        </p:txBody>
      </p:sp>
      <p:pic>
        <p:nvPicPr>
          <p:cNvPr id="5" name="Content Placeholder 4">
            <a:extLst>
              <a:ext uri="{FF2B5EF4-FFF2-40B4-BE49-F238E27FC236}">
                <a16:creationId xmlns:a16="http://schemas.microsoft.com/office/drawing/2014/main" id="{7EF9FCEE-42F6-40F2-B0C3-1CF01AE934C1}"/>
              </a:ext>
            </a:extLst>
          </p:cNvPr>
          <p:cNvPicPr>
            <a:picLocks noGrp="1" noChangeAspect="1"/>
          </p:cNvPicPr>
          <p:nvPr>
            <p:ph idx="1"/>
          </p:nvPr>
        </p:nvPicPr>
        <p:blipFill>
          <a:blip r:embed="rId2"/>
          <a:stretch>
            <a:fillRect/>
          </a:stretch>
        </p:blipFill>
        <p:spPr>
          <a:xfrm>
            <a:off x="1935480" y="1623557"/>
            <a:ext cx="7709327" cy="4398024"/>
          </a:xfrm>
        </p:spPr>
      </p:pic>
    </p:spTree>
    <p:extLst>
      <p:ext uri="{BB962C8B-B14F-4D97-AF65-F5344CB8AC3E}">
        <p14:creationId xmlns:p14="http://schemas.microsoft.com/office/powerpoint/2010/main" val="119301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A. Regulations – Make sure you understand the rules</a:t>
            </a:r>
          </a:p>
        </p:txBody>
      </p:sp>
      <p:pic>
        <p:nvPicPr>
          <p:cNvPr id="8" name="Content Placeholder 7"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8430" y="1690688"/>
            <a:ext cx="7936375" cy="4553358"/>
          </a:xfrm>
        </p:spPr>
      </p:pic>
      <p:pic>
        <p:nvPicPr>
          <p:cNvPr id="4" name="Picture 3" descr="A picture containing indoor, table&#10;&#10;Description automatically generated">
            <a:extLst>
              <a:ext uri="{FF2B5EF4-FFF2-40B4-BE49-F238E27FC236}">
                <a16:creationId xmlns:a16="http://schemas.microsoft.com/office/drawing/2014/main" id="{3C4BA97D-5A12-4E13-927F-A24BB69636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4955" y="4638600"/>
            <a:ext cx="6408235" cy="1263436"/>
          </a:xfrm>
          <a:prstGeom prst="rect">
            <a:avLst/>
          </a:prstGeom>
        </p:spPr>
      </p:pic>
    </p:spTree>
    <p:extLst>
      <p:ext uri="{BB962C8B-B14F-4D97-AF65-F5344CB8AC3E}">
        <p14:creationId xmlns:p14="http://schemas.microsoft.com/office/powerpoint/2010/main" val="3091407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267CC56839684AA4F150DCBC002BEA" ma:contentTypeVersion="13" ma:contentTypeDescription="Create a new document." ma:contentTypeScope="" ma:versionID="63920f224507d1a1b8e0c32d58734965">
  <xsd:schema xmlns:xsd="http://www.w3.org/2001/XMLSchema" xmlns:xs="http://www.w3.org/2001/XMLSchema" xmlns:p="http://schemas.microsoft.com/office/2006/metadata/properties" xmlns:ns3="357131c9-3a1d-4530-bbf9-0b21fb5e9259" xmlns:ns4="0001f008-f379-4c7a-a4e1-726198faf514" targetNamespace="http://schemas.microsoft.com/office/2006/metadata/properties" ma:root="true" ma:fieldsID="8cf7c99b45f63617ea93661ae9cbf494" ns3:_="" ns4:_="">
    <xsd:import namespace="357131c9-3a1d-4530-bbf9-0b21fb5e9259"/>
    <xsd:import namespace="0001f008-f379-4c7a-a4e1-726198faf51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7131c9-3a1d-4530-bbf9-0b21fb5e925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01f008-f379-4c7a-a4e1-726198faf51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BE8046-55F6-4FD0-860E-85AC4B363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7131c9-3a1d-4530-bbf9-0b21fb5e9259"/>
    <ds:schemaRef ds:uri="0001f008-f379-4c7a-a4e1-726198faf5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F960AC-2678-4FD3-9BF9-A22847B8D22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357131c9-3a1d-4530-bbf9-0b21fb5e9259"/>
    <ds:schemaRef ds:uri="0001f008-f379-4c7a-a4e1-726198faf514"/>
    <ds:schemaRef ds:uri="http://www.w3.org/XML/1998/namespace"/>
  </ds:schemaRefs>
</ds:datastoreItem>
</file>

<file path=customXml/itemProps3.xml><?xml version="1.0" encoding="utf-8"?>
<ds:datastoreItem xmlns:ds="http://schemas.openxmlformats.org/officeDocument/2006/customXml" ds:itemID="{01C7CA3E-7D61-4A29-B8CB-6A9CBB184A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TotalTime>
  <Words>698</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Mock exams 2020</vt:lpstr>
      <vt:lpstr>Mock exams 2020</vt:lpstr>
      <vt:lpstr>Mock exams 2020</vt:lpstr>
      <vt:lpstr>Mock exams 2020</vt:lpstr>
      <vt:lpstr>Mock exams 2020</vt:lpstr>
      <vt:lpstr>Mock exams 2020</vt:lpstr>
      <vt:lpstr>Mock exams 2020</vt:lpstr>
      <vt:lpstr>Mock exams 2020</vt:lpstr>
      <vt:lpstr>A. Regulations – Make sure you understand the rules</vt:lpstr>
      <vt:lpstr>A. Regulations – Make sure you understand the rules</vt:lpstr>
      <vt:lpstr>A. Regulations – Make sure you understand the rules</vt:lpstr>
      <vt:lpstr>B. Information – Make sure you attend your exams and bring what you need</vt:lpstr>
      <vt:lpstr>C. Calculators, dictionaries and computer spell-checkers</vt:lpstr>
      <vt:lpstr>D. Instructions during the exam</vt:lpstr>
      <vt:lpstr>D. Instructions during the exam</vt:lpstr>
      <vt:lpstr>E. Advice and assistance</vt:lpstr>
      <vt:lpstr>F. At the end of the exam</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Bruce</dc:creator>
  <cp:lastModifiedBy>Williams, Sasha</cp:lastModifiedBy>
  <cp:revision>26</cp:revision>
  <dcterms:created xsi:type="dcterms:W3CDTF">2020-11-16T21:31:00Z</dcterms:created>
  <dcterms:modified xsi:type="dcterms:W3CDTF">2020-11-17T13:57:31Z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0x01010014267CC56839684AA4F150DCBC002BEA</vt:lpwstr>
  </property>
</Properties>
</file>