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03" r:id="rId2"/>
    <p:sldId id="299" r:id="rId3"/>
    <p:sldId id="295" r:id="rId4"/>
    <p:sldId id="304" r:id="rId5"/>
    <p:sldId id="305" r:id="rId6"/>
    <p:sldId id="307" r:id="rId7"/>
    <p:sldId id="308" r:id="rId8"/>
    <p:sldId id="309" r:id="rId9"/>
    <p:sldId id="296" r:id="rId10"/>
    <p:sldId id="311" r:id="rId11"/>
    <p:sldId id="30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69" d="100"/>
          <a:sy n="69"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EA2476-4824-4E9B-97CA-337E62F2F0FA}" type="datetimeFigureOut">
              <a:rPr lang="en-GB" smtClean="0"/>
              <a:t>15/01/2021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F8087B-BE53-4914-A020-81D43A2C8431}" type="slidenum">
              <a:rPr lang="en-GB" smtClean="0"/>
              <a:t>‹#›</a:t>
            </a:fld>
            <a:endParaRPr lang="en-GB" dirty="0"/>
          </a:p>
        </p:txBody>
      </p:sp>
    </p:spTree>
    <p:extLst>
      <p:ext uri="{BB962C8B-B14F-4D97-AF65-F5344CB8AC3E}">
        <p14:creationId xmlns:p14="http://schemas.microsoft.com/office/powerpoint/2010/main" val="221002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DD0A93-E13F-4565-B317-E297E4501DBC}" type="datetimeFigureOut">
              <a:rPr lang="en-GB" smtClean="0"/>
              <a:t>15/01/2021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89CAE0C-5D9D-4407-A2F5-E0DE52D7DE17}" type="slidenum">
              <a:rPr lang="en-GB" smtClean="0"/>
              <a:t>‹#›</a:t>
            </a:fld>
            <a:endParaRPr lang="en-GB" dirty="0"/>
          </a:p>
        </p:txBody>
      </p:sp>
    </p:spTree>
    <p:extLst>
      <p:ext uri="{BB962C8B-B14F-4D97-AF65-F5344CB8AC3E}">
        <p14:creationId xmlns:p14="http://schemas.microsoft.com/office/powerpoint/2010/main" val="1662150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DD0A93-E13F-4565-B317-E297E4501DBC}" type="datetimeFigureOut">
              <a:rPr lang="en-GB" smtClean="0"/>
              <a:t>15/01/2021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89CAE0C-5D9D-4407-A2F5-E0DE52D7DE17}" type="slidenum">
              <a:rPr lang="en-GB" smtClean="0"/>
              <a:t>‹#›</a:t>
            </a:fld>
            <a:endParaRPr lang="en-GB" dirty="0"/>
          </a:p>
        </p:txBody>
      </p:sp>
    </p:spTree>
    <p:extLst>
      <p:ext uri="{BB962C8B-B14F-4D97-AF65-F5344CB8AC3E}">
        <p14:creationId xmlns:p14="http://schemas.microsoft.com/office/powerpoint/2010/main" val="44837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DD0A93-E13F-4565-B317-E297E4501DBC}" type="datetimeFigureOut">
              <a:rPr lang="en-GB" smtClean="0"/>
              <a:t>15/01/2021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89CAE0C-5D9D-4407-A2F5-E0DE52D7DE17}" type="slidenum">
              <a:rPr lang="en-GB" smtClean="0"/>
              <a:t>‹#›</a:t>
            </a:fld>
            <a:endParaRPr lang="en-GB" dirty="0"/>
          </a:p>
        </p:txBody>
      </p:sp>
    </p:spTree>
    <p:extLst>
      <p:ext uri="{BB962C8B-B14F-4D97-AF65-F5344CB8AC3E}">
        <p14:creationId xmlns:p14="http://schemas.microsoft.com/office/powerpoint/2010/main" val="1348819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16" name="Straight Connector 15"/>
          <p:cNvCxnSpPr/>
          <p:nvPr userDrawn="1"/>
        </p:nvCxnSpPr>
        <p:spPr>
          <a:xfrm>
            <a:off x="0" y="1268760"/>
            <a:ext cx="12192000" cy="0"/>
          </a:xfrm>
          <a:prstGeom prst="line">
            <a:avLst/>
          </a:prstGeom>
          <a:ln w="38100" cap="rnd" cmpd="sng">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7" name="Picture 2" descr="H:\HMDT\Branding\Logo pack and guidelines\HMDT logo pack\HMDT\HMDT Trust 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0524" y="116752"/>
            <a:ext cx="1027569"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6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DD0A93-E13F-4565-B317-E297E4501DBC}" type="datetimeFigureOut">
              <a:rPr lang="en-GB" smtClean="0"/>
              <a:t>15/01/2021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89CAE0C-5D9D-4407-A2F5-E0DE52D7DE17}" type="slidenum">
              <a:rPr lang="en-GB" smtClean="0"/>
              <a:t>‹#›</a:t>
            </a:fld>
            <a:endParaRPr lang="en-GB" dirty="0"/>
          </a:p>
        </p:txBody>
      </p:sp>
    </p:spTree>
    <p:extLst>
      <p:ext uri="{BB962C8B-B14F-4D97-AF65-F5344CB8AC3E}">
        <p14:creationId xmlns:p14="http://schemas.microsoft.com/office/powerpoint/2010/main" val="2137918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DD0A93-E13F-4565-B317-E297E4501DBC}" type="datetimeFigureOut">
              <a:rPr lang="en-GB" smtClean="0"/>
              <a:t>15/01/2021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89CAE0C-5D9D-4407-A2F5-E0DE52D7DE17}" type="slidenum">
              <a:rPr lang="en-GB" smtClean="0"/>
              <a:t>‹#›</a:t>
            </a:fld>
            <a:endParaRPr lang="en-GB" dirty="0"/>
          </a:p>
        </p:txBody>
      </p:sp>
    </p:spTree>
    <p:extLst>
      <p:ext uri="{BB962C8B-B14F-4D97-AF65-F5344CB8AC3E}">
        <p14:creationId xmlns:p14="http://schemas.microsoft.com/office/powerpoint/2010/main" val="2748997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DD0A93-E13F-4565-B317-E297E4501DBC}" type="datetimeFigureOut">
              <a:rPr lang="en-GB" smtClean="0"/>
              <a:t>15/01/2021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89CAE0C-5D9D-4407-A2F5-E0DE52D7DE17}" type="slidenum">
              <a:rPr lang="en-GB" smtClean="0"/>
              <a:t>‹#›</a:t>
            </a:fld>
            <a:endParaRPr lang="en-GB" dirty="0"/>
          </a:p>
        </p:txBody>
      </p:sp>
    </p:spTree>
    <p:extLst>
      <p:ext uri="{BB962C8B-B14F-4D97-AF65-F5344CB8AC3E}">
        <p14:creationId xmlns:p14="http://schemas.microsoft.com/office/powerpoint/2010/main" val="2367931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DD0A93-E13F-4565-B317-E297E4501DBC}" type="datetimeFigureOut">
              <a:rPr lang="en-GB" smtClean="0"/>
              <a:t>15/01/2021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89CAE0C-5D9D-4407-A2F5-E0DE52D7DE17}" type="slidenum">
              <a:rPr lang="en-GB" smtClean="0"/>
              <a:t>‹#›</a:t>
            </a:fld>
            <a:endParaRPr lang="en-GB" dirty="0"/>
          </a:p>
        </p:txBody>
      </p:sp>
    </p:spTree>
    <p:extLst>
      <p:ext uri="{BB962C8B-B14F-4D97-AF65-F5344CB8AC3E}">
        <p14:creationId xmlns:p14="http://schemas.microsoft.com/office/powerpoint/2010/main" val="4178550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DD0A93-E13F-4565-B317-E297E4501DBC}" type="datetimeFigureOut">
              <a:rPr lang="en-GB" smtClean="0"/>
              <a:t>15/01/2021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89CAE0C-5D9D-4407-A2F5-E0DE52D7DE17}" type="slidenum">
              <a:rPr lang="en-GB" smtClean="0"/>
              <a:t>‹#›</a:t>
            </a:fld>
            <a:endParaRPr lang="en-GB" dirty="0"/>
          </a:p>
        </p:txBody>
      </p:sp>
    </p:spTree>
    <p:extLst>
      <p:ext uri="{BB962C8B-B14F-4D97-AF65-F5344CB8AC3E}">
        <p14:creationId xmlns:p14="http://schemas.microsoft.com/office/powerpoint/2010/main" val="4110806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DD0A93-E13F-4565-B317-E297E4501DBC}" type="datetimeFigureOut">
              <a:rPr lang="en-GB" smtClean="0"/>
              <a:t>15/01/2021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89CAE0C-5D9D-4407-A2F5-E0DE52D7DE17}" type="slidenum">
              <a:rPr lang="en-GB" smtClean="0"/>
              <a:t>‹#›</a:t>
            </a:fld>
            <a:endParaRPr lang="en-GB" dirty="0"/>
          </a:p>
        </p:txBody>
      </p:sp>
    </p:spTree>
    <p:extLst>
      <p:ext uri="{BB962C8B-B14F-4D97-AF65-F5344CB8AC3E}">
        <p14:creationId xmlns:p14="http://schemas.microsoft.com/office/powerpoint/2010/main" val="1347096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DD0A93-E13F-4565-B317-E297E4501DBC}" type="datetimeFigureOut">
              <a:rPr lang="en-GB" smtClean="0"/>
              <a:t>15/01/2021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89CAE0C-5D9D-4407-A2F5-E0DE52D7DE17}" type="slidenum">
              <a:rPr lang="en-GB" smtClean="0"/>
              <a:t>‹#›</a:t>
            </a:fld>
            <a:endParaRPr lang="en-GB" dirty="0"/>
          </a:p>
        </p:txBody>
      </p:sp>
    </p:spTree>
    <p:extLst>
      <p:ext uri="{BB962C8B-B14F-4D97-AF65-F5344CB8AC3E}">
        <p14:creationId xmlns:p14="http://schemas.microsoft.com/office/powerpoint/2010/main" val="1273379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DD0A93-E13F-4565-B317-E297E4501DBC}" type="datetimeFigureOut">
              <a:rPr lang="en-GB" smtClean="0"/>
              <a:t>15/01/2021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89CAE0C-5D9D-4407-A2F5-E0DE52D7DE17}" type="slidenum">
              <a:rPr lang="en-GB" smtClean="0"/>
              <a:t>‹#›</a:t>
            </a:fld>
            <a:endParaRPr lang="en-GB" dirty="0"/>
          </a:p>
        </p:txBody>
      </p:sp>
    </p:spTree>
    <p:extLst>
      <p:ext uri="{BB962C8B-B14F-4D97-AF65-F5344CB8AC3E}">
        <p14:creationId xmlns:p14="http://schemas.microsoft.com/office/powerpoint/2010/main" val="2285496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D0A93-E13F-4565-B317-E297E4501DBC}" type="datetimeFigureOut">
              <a:rPr lang="en-GB" smtClean="0"/>
              <a:t>15/01/2021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CAE0C-5D9D-4407-A2F5-E0DE52D7DE17}" type="slidenum">
              <a:rPr lang="en-GB" smtClean="0"/>
              <a:t>‹#›</a:t>
            </a:fld>
            <a:endParaRPr lang="en-GB" dirty="0"/>
          </a:p>
        </p:txBody>
      </p:sp>
    </p:spTree>
    <p:extLst>
      <p:ext uri="{BB962C8B-B14F-4D97-AF65-F5344CB8AC3E}">
        <p14:creationId xmlns:p14="http://schemas.microsoft.com/office/powerpoint/2010/main" val="14707020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ben.grainger@oldburywells.com" TargetMode="External"/><Relationship Id="rId7" Type="http://schemas.openxmlformats.org/officeDocument/2006/relationships/image" Target="../media/image16.emf"/><Relationship Id="rId2" Type="http://schemas.openxmlformats.org/officeDocument/2006/relationships/hyperlink" Target="mailto:sasha.williams@oldburywells.com" TargetMode="Externa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hmd.org.uk/learn-about-the-holocaust-and-genocides/darfur/" TargetMode="External"/><Relationship Id="rId3" Type="http://schemas.openxmlformats.org/officeDocument/2006/relationships/image" Target="../media/image3.jpeg"/><Relationship Id="rId7" Type="http://schemas.openxmlformats.org/officeDocument/2006/relationships/hyperlink" Target="https://www.hmd.org.uk/learn-about-the-holocaust-and-genocides/bosnia/" TargetMode="External"/><Relationship Id="rId2" Type="http://schemas.openxmlformats.org/officeDocument/2006/relationships/hyperlink" Target="https://www.google.com/url?sa=i&amp;rct=j&amp;q=&amp;esrc=s&amp;source=images&amp;cd=&amp;ved=2ahUKEwjOlqGB0Y_nAhVMyhoKHekzCUsQjRx6BAgBEAQ&amp;url=https%3A%2F%2Fwww.bbc.com%2Fnews%2Fworld-europe-43782035&amp;psig=AOvVaw12M07VUgyvIVzAoGFk0kkA&amp;ust=1579522227727981" TargetMode="External"/><Relationship Id="rId1" Type="http://schemas.openxmlformats.org/officeDocument/2006/relationships/slideLayout" Target="../slideLayouts/slideLayout12.xml"/><Relationship Id="rId6" Type="http://schemas.openxmlformats.org/officeDocument/2006/relationships/hyperlink" Target="https://www.hmd.org.uk/learn-about-the-holocaust-and-genocides/rwanda/" TargetMode="External"/><Relationship Id="rId5" Type="http://schemas.openxmlformats.org/officeDocument/2006/relationships/hyperlink" Target="https://www.hmd.org.uk/learn-about-the-holocaust-and-genocides/cambodia/" TargetMode="External"/><Relationship Id="rId4" Type="http://schemas.openxmlformats.org/officeDocument/2006/relationships/hyperlink" Target="https://www.hmd.org.uk/learn-about-the-holocaust-and-genocides/the-holocaus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hmd.org.uk/resource/what-is-holocaust-memorial-day/" TargetMode="Externa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2C339-A70C-4B9A-A949-D8DA4DF6DEAB}"/>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D9C7C47F-09C9-4988-A6B1-54A201715B1E}"/>
              </a:ext>
            </a:extLst>
          </p:cNvPr>
          <p:cNvSpPr>
            <a:spLocks noGrp="1"/>
          </p:cNvSpPr>
          <p:nvPr>
            <p:ph type="subTitle" idx="1"/>
          </p:nvPr>
        </p:nvSpPr>
        <p:spPr/>
        <p:txBody>
          <a:bodyPr/>
          <a:lstStyle/>
          <a:p>
            <a:endParaRPr lang="en-GB" dirty="0"/>
          </a:p>
        </p:txBody>
      </p:sp>
      <p:pic>
        <p:nvPicPr>
          <p:cNvPr id="3074" name="Picture 2" descr="Holocaust Memorial Day commemorative event - StaffordshireUniversity">
            <a:extLst>
              <a:ext uri="{FF2B5EF4-FFF2-40B4-BE49-F238E27FC236}">
                <a16:creationId xmlns:a16="http://schemas.microsoft.com/office/drawing/2014/main" id="{7D93A637-FA13-4881-A529-3C35E9DA6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5" y="-1"/>
            <a:ext cx="1212635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55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308940"/>
            <a:ext cx="10515600" cy="1325563"/>
          </a:xfrm>
        </p:spPr>
        <p:txBody>
          <a:bodyPr>
            <a:normAutofit/>
          </a:bodyPr>
          <a:lstStyle/>
          <a:p>
            <a:r>
              <a:rPr lang="en-GB" sz="2400" dirty="0"/>
              <a:t>Remembering the Holocaust at OWS………</a:t>
            </a:r>
          </a:p>
        </p:txBody>
      </p:sp>
      <p:sp>
        <p:nvSpPr>
          <p:cNvPr id="11" name="TextBox 10">
            <a:extLst>
              <a:ext uri="{FF2B5EF4-FFF2-40B4-BE49-F238E27FC236}">
                <a16:creationId xmlns:a16="http://schemas.microsoft.com/office/drawing/2014/main" id="{575FF7B8-7379-42CD-8483-3D50675A01FC}"/>
              </a:ext>
            </a:extLst>
          </p:cNvPr>
          <p:cNvSpPr txBox="1"/>
          <p:nvPr/>
        </p:nvSpPr>
        <p:spPr>
          <a:xfrm>
            <a:off x="148485" y="845126"/>
            <a:ext cx="5275570" cy="5355312"/>
          </a:xfrm>
          <a:prstGeom prst="rect">
            <a:avLst/>
          </a:prstGeom>
          <a:solidFill>
            <a:schemeClr val="accent3">
              <a:lumMod val="50000"/>
            </a:schemeClr>
          </a:solidFill>
        </p:spPr>
        <p:txBody>
          <a:bodyPr wrap="square" rtlCol="0">
            <a:spAutoFit/>
          </a:bodyPr>
          <a:lstStyle/>
          <a:p>
            <a:r>
              <a:rPr lang="en-GB" dirty="0"/>
              <a:t>Task 2 -  </a:t>
            </a:r>
            <a:r>
              <a:rPr lang="en-GB" dirty="0">
                <a:latin typeface="+mj-lt"/>
              </a:rPr>
              <a:t>The Holocaust Memorial Trust uses a flame </a:t>
            </a:r>
            <a:r>
              <a:rPr lang="en-GB">
                <a:latin typeface="+mj-lt"/>
              </a:rPr>
              <a:t>as its </a:t>
            </a:r>
            <a:r>
              <a:rPr lang="en-GB" dirty="0">
                <a:latin typeface="+mj-lt"/>
              </a:rPr>
              <a:t>symbol because to keep</a:t>
            </a:r>
            <a:r>
              <a:rPr lang="en-GB" sz="1800" b="0" i="0" u="none" strike="noStrike" baseline="0" dirty="0">
                <a:solidFill>
                  <a:srgbClr val="000000"/>
                </a:solidFill>
                <a:latin typeface="+mj-lt"/>
              </a:rPr>
              <a:t> </a:t>
            </a:r>
            <a:r>
              <a:rPr lang="en-GB" sz="1800" b="0" i="0" u="none" strike="noStrike" baseline="0" dirty="0">
                <a:latin typeface="+mj-lt"/>
              </a:rPr>
              <a:t>a flame burning you must look after it. It is the same with remembrance – we must keep learning, sharing and taking action so the memory of these events is kept alive for years to come.</a:t>
            </a:r>
          </a:p>
          <a:p>
            <a:endParaRPr lang="en-GB" dirty="0">
              <a:latin typeface="+mj-lt"/>
            </a:endParaRPr>
          </a:p>
          <a:p>
            <a:r>
              <a:rPr lang="en-GB" sz="1800" b="0" i="0" u="none" strike="noStrike" baseline="0" dirty="0">
                <a:solidFill>
                  <a:srgbClr val="FFFF00"/>
                </a:solidFill>
                <a:latin typeface="+mj-lt"/>
              </a:rPr>
              <a:t>Task 2 – Create your own remembrance flame.  You can be as creative as you like.  Draw, paint, a collage, model etc – would all be great. Just make sure it is not a real flame! Look at some of the examples opposite..</a:t>
            </a:r>
          </a:p>
          <a:p>
            <a:endParaRPr lang="en-GB" dirty="0">
              <a:latin typeface="+mj-lt"/>
            </a:endParaRPr>
          </a:p>
          <a:p>
            <a:r>
              <a:rPr lang="en-GB" sz="1800" b="0" i="0" u="none" strike="noStrike" baseline="0" dirty="0">
                <a:solidFill>
                  <a:srgbClr val="FFFF00"/>
                </a:solidFill>
                <a:latin typeface="+mj-lt"/>
              </a:rPr>
              <a:t>Once you have made it.  Take a photo (make sure you are not in it)  and then send it to </a:t>
            </a:r>
            <a:r>
              <a:rPr lang="en-GB" sz="1800" b="0" i="0" u="none" strike="noStrike" baseline="0" dirty="0">
                <a:solidFill>
                  <a:srgbClr val="FFFF00"/>
                </a:solidFill>
                <a:latin typeface="+mj-lt"/>
                <a:hlinkClick r:id="rId2">
                  <a:extLst>
                    <a:ext uri="{A12FA001-AC4F-418D-AE19-62706E023703}">
                      <ahyp:hlinkClr xmlns:ahyp="http://schemas.microsoft.com/office/drawing/2018/hyperlinkcolor" val="tx"/>
                    </a:ext>
                  </a:extLst>
                </a:hlinkClick>
              </a:rPr>
              <a:t>sasha.williams@oldburywells.com</a:t>
            </a:r>
            <a:r>
              <a:rPr lang="en-GB" sz="1800" b="0" i="0" u="none" strike="noStrike" baseline="0" dirty="0">
                <a:solidFill>
                  <a:srgbClr val="FFFF00"/>
                </a:solidFill>
                <a:latin typeface="+mj-lt"/>
              </a:rPr>
              <a:t> or </a:t>
            </a:r>
            <a:r>
              <a:rPr lang="en-GB" sz="1800" b="0" i="0" u="none" strike="noStrike" baseline="0" dirty="0">
                <a:solidFill>
                  <a:srgbClr val="FFFF00"/>
                </a:solidFill>
                <a:latin typeface="+mj-lt"/>
                <a:hlinkClick r:id="rId3">
                  <a:extLst>
                    <a:ext uri="{A12FA001-AC4F-418D-AE19-62706E023703}">
                      <ahyp:hlinkClr xmlns:ahyp="http://schemas.microsoft.com/office/drawing/2018/hyperlinkcolor" val="tx"/>
                    </a:ext>
                  </a:extLst>
                </a:hlinkClick>
              </a:rPr>
              <a:t>ben.grainger@oldburywells.com</a:t>
            </a:r>
            <a:r>
              <a:rPr lang="en-GB" sz="1800" b="0" i="0" u="none" strike="noStrike" baseline="0" dirty="0">
                <a:solidFill>
                  <a:srgbClr val="FFFF00"/>
                </a:solidFill>
                <a:latin typeface="+mj-lt"/>
              </a:rPr>
              <a:t> </a:t>
            </a:r>
          </a:p>
          <a:p>
            <a:endParaRPr lang="en-GB" dirty="0">
              <a:latin typeface="Arial" panose="020B0604020202020204" pitchFamily="34" charset="0"/>
            </a:endParaRPr>
          </a:p>
          <a:p>
            <a:r>
              <a:rPr lang="en-GB" dirty="0">
                <a:solidFill>
                  <a:srgbClr val="FFFF00"/>
                </a:solidFill>
                <a:latin typeface="+mj-lt"/>
              </a:rPr>
              <a:t>We would love as many as possible to go on our online memorial – so please send it in before Thurs 27</a:t>
            </a:r>
            <a:r>
              <a:rPr lang="en-GB" baseline="30000" dirty="0">
                <a:solidFill>
                  <a:srgbClr val="FFFF00"/>
                </a:solidFill>
                <a:latin typeface="+mj-lt"/>
              </a:rPr>
              <a:t>th</a:t>
            </a:r>
            <a:r>
              <a:rPr lang="en-GB" dirty="0">
                <a:solidFill>
                  <a:srgbClr val="FFFF00"/>
                </a:solidFill>
                <a:latin typeface="+mj-lt"/>
              </a:rPr>
              <a:t> Jan</a:t>
            </a:r>
          </a:p>
          <a:p>
            <a:endParaRPr lang="en-GB" dirty="0"/>
          </a:p>
        </p:txBody>
      </p:sp>
      <p:pic>
        <p:nvPicPr>
          <p:cNvPr id="5" name="Picture 4">
            <a:extLst>
              <a:ext uri="{FF2B5EF4-FFF2-40B4-BE49-F238E27FC236}">
                <a16:creationId xmlns:a16="http://schemas.microsoft.com/office/drawing/2014/main" id="{CABF0D52-2574-4192-85A3-33EB4809E2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1934" y="0"/>
            <a:ext cx="4349584" cy="2618628"/>
          </a:xfrm>
          <a:prstGeom prst="rect">
            <a:avLst/>
          </a:prstGeom>
        </p:spPr>
      </p:pic>
      <p:pic>
        <p:nvPicPr>
          <p:cNvPr id="4" name="Picture 3">
            <a:extLst>
              <a:ext uri="{FF2B5EF4-FFF2-40B4-BE49-F238E27FC236}">
                <a16:creationId xmlns:a16="http://schemas.microsoft.com/office/drawing/2014/main" id="{06893D92-3EE8-4EE6-B7EF-2E3BE6982C61}"/>
              </a:ext>
            </a:extLst>
          </p:cNvPr>
          <p:cNvPicPr>
            <a:picLocks noChangeAspect="1"/>
          </p:cNvPicPr>
          <p:nvPr/>
        </p:nvPicPr>
        <p:blipFill>
          <a:blip r:embed="rId5"/>
          <a:stretch>
            <a:fillRect/>
          </a:stretch>
        </p:blipFill>
        <p:spPr>
          <a:xfrm>
            <a:off x="7176915" y="2618628"/>
            <a:ext cx="3150422" cy="4239372"/>
          </a:xfrm>
          <a:prstGeom prst="rect">
            <a:avLst/>
          </a:prstGeom>
        </p:spPr>
      </p:pic>
      <p:pic>
        <p:nvPicPr>
          <p:cNvPr id="7" name="Picture 6">
            <a:extLst>
              <a:ext uri="{FF2B5EF4-FFF2-40B4-BE49-F238E27FC236}">
                <a16:creationId xmlns:a16="http://schemas.microsoft.com/office/drawing/2014/main" id="{1B0EC7BA-EF3F-4EE9-A4F0-13D7BC30F1D6}"/>
              </a:ext>
            </a:extLst>
          </p:cNvPr>
          <p:cNvPicPr>
            <a:picLocks noChangeAspect="1"/>
          </p:cNvPicPr>
          <p:nvPr/>
        </p:nvPicPr>
        <p:blipFill>
          <a:blip r:embed="rId6"/>
          <a:stretch>
            <a:fillRect/>
          </a:stretch>
        </p:blipFill>
        <p:spPr>
          <a:xfrm>
            <a:off x="5424056" y="3545697"/>
            <a:ext cx="2320636" cy="3085116"/>
          </a:xfrm>
          <a:prstGeom prst="rect">
            <a:avLst/>
          </a:prstGeom>
        </p:spPr>
      </p:pic>
      <p:pic>
        <p:nvPicPr>
          <p:cNvPr id="9" name="Picture 8">
            <a:extLst>
              <a:ext uri="{FF2B5EF4-FFF2-40B4-BE49-F238E27FC236}">
                <a16:creationId xmlns:a16="http://schemas.microsoft.com/office/drawing/2014/main" id="{81232637-B9B6-4B1E-BD4F-A4F108C6396E}"/>
              </a:ext>
            </a:extLst>
          </p:cNvPr>
          <p:cNvPicPr>
            <a:picLocks noChangeAspect="1"/>
          </p:cNvPicPr>
          <p:nvPr/>
        </p:nvPicPr>
        <p:blipFill>
          <a:blip r:embed="rId7"/>
          <a:stretch>
            <a:fillRect/>
          </a:stretch>
        </p:blipFill>
        <p:spPr>
          <a:xfrm>
            <a:off x="10327337" y="0"/>
            <a:ext cx="1864663" cy="3283527"/>
          </a:xfrm>
          <a:prstGeom prst="rect">
            <a:avLst/>
          </a:prstGeom>
        </p:spPr>
      </p:pic>
      <p:sp>
        <p:nvSpPr>
          <p:cNvPr id="12" name="TextBox 11">
            <a:extLst>
              <a:ext uri="{FF2B5EF4-FFF2-40B4-BE49-F238E27FC236}">
                <a16:creationId xmlns:a16="http://schemas.microsoft.com/office/drawing/2014/main" id="{EFFF8E56-1DE0-47AF-8CD7-38C7CBFADAEB}"/>
              </a:ext>
            </a:extLst>
          </p:cNvPr>
          <p:cNvSpPr txBox="1"/>
          <p:nvPr/>
        </p:nvSpPr>
        <p:spPr>
          <a:xfrm>
            <a:off x="10991537" y="2539640"/>
            <a:ext cx="1200463" cy="1200329"/>
          </a:xfrm>
          <a:prstGeom prst="rect">
            <a:avLst/>
          </a:prstGeom>
          <a:solidFill>
            <a:schemeClr val="accent4">
              <a:lumMod val="50000"/>
            </a:schemeClr>
          </a:solidFill>
        </p:spPr>
        <p:txBody>
          <a:bodyPr wrap="square" rtlCol="0">
            <a:spAutoFit/>
          </a:bodyPr>
          <a:lstStyle/>
          <a:p>
            <a:r>
              <a:rPr lang="en-GB" dirty="0"/>
              <a:t>The White Rose Resistance Group</a:t>
            </a:r>
          </a:p>
        </p:txBody>
      </p:sp>
      <p:sp>
        <p:nvSpPr>
          <p:cNvPr id="13" name="TextBox 12">
            <a:extLst>
              <a:ext uri="{FF2B5EF4-FFF2-40B4-BE49-F238E27FC236}">
                <a16:creationId xmlns:a16="http://schemas.microsoft.com/office/drawing/2014/main" id="{4FB8ED0D-04B2-4745-AFFA-EB9967613910}"/>
              </a:ext>
            </a:extLst>
          </p:cNvPr>
          <p:cNvSpPr txBox="1"/>
          <p:nvPr/>
        </p:nvSpPr>
        <p:spPr>
          <a:xfrm>
            <a:off x="8517758" y="169175"/>
            <a:ext cx="1200463" cy="369332"/>
          </a:xfrm>
          <a:prstGeom prst="rect">
            <a:avLst/>
          </a:prstGeom>
          <a:solidFill>
            <a:schemeClr val="accent4">
              <a:lumMod val="50000"/>
            </a:schemeClr>
          </a:solidFill>
        </p:spPr>
        <p:txBody>
          <a:bodyPr wrap="square" rtlCol="0">
            <a:spAutoFit/>
          </a:bodyPr>
          <a:lstStyle/>
          <a:p>
            <a:r>
              <a:rPr lang="en-GB" dirty="0"/>
              <a:t>handprints</a:t>
            </a:r>
          </a:p>
        </p:txBody>
      </p:sp>
      <p:sp>
        <p:nvSpPr>
          <p:cNvPr id="14" name="TextBox 13">
            <a:extLst>
              <a:ext uri="{FF2B5EF4-FFF2-40B4-BE49-F238E27FC236}">
                <a16:creationId xmlns:a16="http://schemas.microsoft.com/office/drawing/2014/main" id="{38F21779-F19F-43D5-8780-985E5720AF69}"/>
              </a:ext>
            </a:extLst>
          </p:cNvPr>
          <p:cNvSpPr txBox="1"/>
          <p:nvPr/>
        </p:nvSpPr>
        <p:spPr>
          <a:xfrm>
            <a:off x="10081623" y="5088255"/>
            <a:ext cx="1200463" cy="646331"/>
          </a:xfrm>
          <a:prstGeom prst="rect">
            <a:avLst/>
          </a:prstGeom>
          <a:solidFill>
            <a:schemeClr val="accent4">
              <a:lumMod val="50000"/>
            </a:schemeClr>
          </a:solidFill>
        </p:spPr>
        <p:txBody>
          <a:bodyPr wrap="square" rtlCol="0">
            <a:spAutoFit/>
          </a:bodyPr>
          <a:lstStyle/>
          <a:p>
            <a:r>
              <a:rPr lang="en-GB" dirty="0"/>
              <a:t>Positive words</a:t>
            </a:r>
          </a:p>
        </p:txBody>
      </p:sp>
      <p:sp>
        <p:nvSpPr>
          <p:cNvPr id="15" name="TextBox 14">
            <a:extLst>
              <a:ext uri="{FF2B5EF4-FFF2-40B4-BE49-F238E27FC236}">
                <a16:creationId xmlns:a16="http://schemas.microsoft.com/office/drawing/2014/main" id="{CAA9CD5A-4675-4353-BB9D-B970C1AFF47D}"/>
              </a:ext>
            </a:extLst>
          </p:cNvPr>
          <p:cNvSpPr txBox="1"/>
          <p:nvPr/>
        </p:nvSpPr>
        <p:spPr>
          <a:xfrm>
            <a:off x="5495768" y="6200438"/>
            <a:ext cx="1200463" cy="369332"/>
          </a:xfrm>
          <a:prstGeom prst="rect">
            <a:avLst/>
          </a:prstGeom>
          <a:solidFill>
            <a:schemeClr val="accent4">
              <a:lumMod val="50000"/>
            </a:schemeClr>
          </a:solidFill>
        </p:spPr>
        <p:txBody>
          <a:bodyPr wrap="square" rtlCol="0">
            <a:spAutoFit/>
          </a:bodyPr>
          <a:lstStyle/>
          <a:p>
            <a:r>
              <a:rPr lang="en-GB" dirty="0"/>
              <a:t>Fabric</a:t>
            </a:r>
          </a:p>
        </p:txBody>
      </p:sp>
    </p:spTree>
    <p:extLst>
      <p:ext uri="{BB962C8B-B14F-4D97-AF65-F5344CB8AC3E}">
        <p14:creationId xmlns:p14="http://schemas.microsoft.com/office/powerpoint/2010/main" val="221907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D81D8-D528-45A2-A126-0DDE950E65C7}"/>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B15EE2AB-E94C-4FED-8020-F072356FB516}"/>
              </a:ext>
            </a:extLst>
          </p:cNvPr>
          <p:cNvSpPr>
            <a:spLocks noGrp="1"/>
          </p:cNvSpPr>
          <p:nvPr>
            <p:ph type="subTitle" idx="1"/>
          </p:nvPr>
        </p:nvSpPr>
        <p:spPr/>
        <p:txBody>
          <a:bodyPr/>
          <a:lstStyle/>
          <a:p>
            <a:endParaRPr lang="en-GB" dirty="0"/>
          </a:p>
        </p:txBody>
      </p:sp>
      <p:pic>
        <p:nvPicPr>
          <p:cNvPr id="2050" name="Picture 2" descr="Be the light in the darkness - Online worship service — Open Table Network">
            <a:extLst>
              <a:ext uri="{FF2B5EF4-FFF2-40B4-BE49-F238E27FC236}">
                <a16:creationId xmlns:a16="http://schemas.microsoft.com/office/drawing/2014/main" id="{77595FDD-6477-4FA9-8BBC-8D6007C87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187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851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uschwitz">
            <a:hlinkClick r:id="rId2"/>
            <a:extLst>
              <a:ext uri="{FF2B5EF4-FFF2-40B4-BE49-F238E27FC236}">
                <a16:creationId xmlns:a16="http://schemas.microsoft.com/office/drawing/2014/main" id="{7FC7EB89-F739-4DF8-84AF-8EC451E92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1454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F3352DA-DA08-4FD4-96A0-CF69F74D8CCD}"/>
              </a:ext>
            </a:extLst>
          </p:cNvPr>
          <p:cNvSpPr txBox="1"/>
          <p:nvPr/>
        </p:nvSpPr>
        <p:spPr>
          <a:xfrm>
            <a:off x="6096000" y="0"/>
            <a:ext cx="6118544" cy="6863417"/>
          </a:xfrm>
          <a:prstGeom prst="rect">
            <a:avLst/>
          </a:prstGeom>
          <a:solidFill>
            <a:schemeClr val="tx1"/>
          </a:solidFill>
        </p:spPr>
        <p:txBody>
          <a:bodyPr wrap="square" rtlCol="0">
            <a:spAutoFit/>
          </a:bodyPr>
          <a:lstStyle/>
          <a:p>
            <a:r>
              <a:rPr lang="en-GB" sz="2000" dirty="0">
                <a:solidFill>
                  <a:schemeClr val="bg1"/>
                </a:solidFill>
                <a:latin typeface="+mj-lt"/>
              </a:rPr>
              <a:t>27th January is </a:t>
            </a:r>
            <a:r>
              <a:rPr lang="en-GB" sz="2000" b="1" dirty="0">
                <a:solidFill>
                  <a:srgbClr val="7030A0"/>
                </a:solidFill>
                <a:latin typeface="+mj-lt"/>
              </a:rPr>
              <a:t>Holocaust Memorial Day.  </a:t>
            </a:r>
            <a:r>
              <a:rPr lang="en-GB" sz="2000" dirty="0">
                <a:solidFill>
                  <a:schemeClr val="bg1"/>
                </a:solidFill>
                <a:latin typeface="+mj-lt"/>
              </a:rPr>
              <a:t>This date makes the day when the most infamous of the Nazi death camps - </a:t>
            </a:r>
            <a:r>
              <a:rPr lang="en-GB" sz="2000" b="1" dirty="0">
                <a:solidFill>
                  <a:srgbClr val="7030A0"/>
                </a:solidFill>
                <a:latin typeface="+mj-lt"/>
              </a:rPr>
              <a:t>Auschwitz</a:t>
            </a:r>
            <a:r>
              <a:rPr lang="en-GB" sz="2000" dirty="0">
                <a:solidFill>
                  <a:schemeClr val="bg1"/>
                </a:solidFill>
                <a:latin typeface="+mj-lt"/>
              </a:rPr>
              <a:t> was liberated by Russian soldiers. This year is the </a:t>
            </a:r>
            <a:r>
              <a:rPr lang="en-GB" sz="2000" b="1" dirty="0">
                <a:solidFill>
                  <a:srgbClr val="7030A0"/>
                </a:solidFill>
                <a:latin typeface="+mj-lt"/>
              </a:rPr>
              <a:t>76</a:t>
            </a:r>
            <a:r>
              <a:rPr lang="en-GB" sz="2000" b="1" baseline="30000" dirty="0">
                <a:solidFill>
                  <a:srgbClr val="7030A0"/>
                </a:solidFill>
                <a:latin typeface="+mj-lt"/>
              </a:rPr>
              <a:t>th</a:t>
            </a:r>
            <a:r>
              <a:rPr lang="en-GB" sz="2000" b="1" dirty="0">
                <a:solidFill>
                  <a:srgbClr val="7030A0"/>
                </a:solidFill>
                <a:latin typeface="+mj-lt"/>
              </a:rPr>
              <a:t> anniversary.  </a:t>
            </a:r>
          </a:p>
          <a:p>
            <a:endParaRPr lang="en-GB" sz="2000" dirty="0">
              <a:solidFill>
                <a:schemeClr val="bg1"/>
              </a:solidFill>
              <a:latin typeface="+mj-lt"/>
            </a:endParaRPr>
          </a:p>
          <a:p>
            <a:r>
              <a:rPr lang="en-GB" sz="2000" dirty="0">
                <a:solidFill>
                  <a:schemeClr val="bg1"/>
                </a:solidFill>
                <a:latin typeface="+mj-lt"/>
              </a:rPr>
              <a:t>The Holocaust occurred during World War II and you will be studying more about  it in the summer term of Year 8. Hitler and the Nazis murdered </a:t>
            </a:r>
            <a:r>
              <a:rPr lang="en-GB" sz="2000" b="1" dirty="0">
                <a:solidFill>
                  <a:srgbClr val="7030A0"/>
                </a:solidFill>
                <a:latin typeface="+mj-lt"/>
              </a:rPr>
              <a:t>six million Jews </a:t>
            </a:r>
            <a:r>
              <a:rPr lang="en-GB" sz="2000" dirty="0">
                <a:solidFill>
                  <a:schemeClr val="bg1"/>
                </a:solidFill>
                <a:latin typeface="+mj-lt"/>
              </a:rPr>
              <a:t>during the </a:t>
            </a:r>
            <a:r>
              <a:rPr lang="en-GB" sz="2000" dirty="0">
                <a:solidFill>
                  <a:schemeClr val="bg1"/>
                </a:solidFill>
                <a:latin typeface="+mj-lt"/>
                <a:hlinkClick r:id="rId4">
                  <a:extLst>
                    <a:ext uri="{A12FA001-AC4F-418D-AE19-62706E023703}">
                      <ahyp:hlinkClr xmlns:ahyp="http://schemas.microsoft.com/office/drawing/2018/hyperlinkcolor" val="tx"/>
                    </a:ext>
                  </a:extLst>
                </a:hlinkClick>
              </a:rPr>
              <a:t>Holocaust</a:t>
            </a:r>
            <a:r>
              <a:rPr lang="en-GB" sz="2000" dirty="0">
                <a:solidFill>
                  <a:schemeClr val="bg1"/>
                </a:solidFill>
                <a:latin typeface="+mj-lt"/>
              </a:rPr>
              <a:t>, alongside other groups that were persecuted.  </a:t>
            </a:r>
          </a:p>
          <a:p>
            <a:endParaRPr lang="en-GB" sz="2000" dirty="0">
              <a:solidFill>
                <a:schemeClr val="bg1"/>
              </a:solidFill>
              <a:latin typeface="+mj-lt"/>
            </a:endParaRPr>
          </a:p>
          <a:p>
            <a:r>
              <a:rPr lang="en-GB" sz="2000" dirty="0">
                <a:solidFill>
                  <a:schemeClr val="bg1"/>
                </a:solidFill>
                <a:latin typeface="+mj-lt"/>
              </a:rPr>
              <a:t>Although the Nazi Holocaust was the worst in history there have been other more recent genocides in </a:t>
            </a:r>
            <a:r>
              <a:rPr lang="en-GB" sz="2000" b="1" dirty="0">
                <a:solidFill>
                  <a:srgbClr val="7030A0"/>
                </a:solidFill>
                <a:latin typeface="+mj-lt"/>
                <a:hlinkClick r:id="rId5">
                  <a:extLst>
                    <a:ext uri="{A12FA001-AC4F-418D-AE19-62706E023703}">
                      <ahyp:hlinkClr xmlns:ahyp="http://schemas.microsoft.com/office/drawing/2018/hyperlinkcolor" val="tx"/>
                    </a:ext>
                  </a:extLst>
                </a:hlinkClick>
              </a:rPr>
              <a:t>Cambodia</a:t>
            </a:r>
            <a:r>
              <a:rPr lang="en-GB" sz="2000" b="1" dirty="0">
                <a:solidFill>
                  <a:srgbClr val="7030A0"/>
                </a:solidFill>
                <a:latin typeface="+mj-lt"/>
              </a:rPr>
              <a:t>, </a:t>
            </a:r>
            <a:r>
              <a:rPr lang="en-GB" sz="2000" b="1" dirty="0">
                <a:solidFill>
                  <a:srgbClr val="7030A0"/>
                </a:solidFill>
                <a:latin typeface="+mj-lt"/>
                <a:hlinkClick r:id="rId6">
                  <a:extLst>
                    <a:ext uri="{A12FA001-AC4F-418D-AE19-62706E023703}">
                      <ahyp:hlinkClr xmlns:ahyp="http://schemas.microsoft.com/office/drawing/2018/hyperlinkcolor" val="tx"/>
                    </a:ext>
                  </a:extLst>
                </a:hlinkClick>
              </a:rPr>
              <a:t>Rwanda</a:t>
            </a:r>
            <a:r>
              <a:rPr lang="en-GB" sz="2000" b="1" dirty="0">
                <a:solidFill>
                  <a:srgbClr val="7030A0"/>
                </a:solidFill>
                <a:latin typeface="+mj-lt"/>
              </a:rPr>
              <a:t>, </a:t>
            </a:r>
            <a:r>
              <a:rPr lang="en-GB" sz="2000" b="1" dirty="0">
                <a:solidFill>
                  <a:srgbClr val="7030A0"/>
                </a:solidFill>
                <a:latin typeface="+mj-lt"/>
                <a:hlinkClick r:id="rId7">
                  <a:extLst>
                    <a:ext uri="{A12FA001-AC4F-418D-AE19-62706E023703}">
                      <ahyp:hlinkClr xmlns:ahyp="http://schemas.microsoft.com/office/drawing/2018/hyperlinkcolor" val="tx"/>
                    </a:ext>
                  </a:extLst>
                </a:hlinkClick>
              </a:rPr>
              <a:t>Bosnia</a:t>
            </a:r>
            <a:r>
              <a:rPr lang="en-GB" sz="2000" b="1" dirty="0">
                <a:solidFill>
                  <a:srgbClr val="7030A0"/>
                </a:solidFill>
                <a:latin typeface="+mj-lt"/>
              </a:rPr>
              <a:t> and </a:t>
            </a:r>
            <a:r>
              <a:rPr lang="en-GB" sz="2000" b="1" dirty="0">
                <a:solidFill>
                  <a:srgbClr val="7030A0"/>
                </a:solidFill>
                <a:latin typeface="+mj-lt"/>
                <a:hlinkClick r:id="rId8">
                  <a:extLst>
                    <a:ext uri="{A12FA001-AC4F-418D-AE19-62706E023703}">
                      <ahyp:hlinkClr xmlns:ahyp="http://schemas.microsoft.com/office/drawing/2018/hyperlinkcolor" val="tx"/>
                    </a:ext>
                  </a:extLst>
                </a:hlinkClick>
              </a:rPr>
              <a:t>Darfur</a:t>
            </a:r>
            <a:r>
              <a:rPr lang="en-GB" sz="2000" b="1" dirty="0">
                <a:solidFill>
                  <a:srgbClr val="7030A0"/>
                </a:solidFill>
                <a:latin typeface="+mj-lt"/>
              </a:rPr>
              <a:t>.  </a:t>
            </a:r>
            <a:r>
              <a:rPr lang="en-GB" sz="2000" dirty="0">
                <a:solidFill>
                  <a:schemeClr val="bg1"/>
                </a:solidFill>
                <a:latin typeface="+mj-lt"/>
              </a:rPr>
              <a:t>The 27</a:t>
            </a:r>
            <a:r>
              <a:rPr lang="en-GB" sz="2000" baseline="30000" dirty="0">
                <a:solidFill>
                  <a:schemeClr val="bg1"/>
                </a:solidFill>
                <a:latin typeface="+mj-lt"/>
              </a:rPr>
              <a:t>th</a:t>
            </a:r>
            <a:r>
              <a:rPr lang="en-GB" sz="2000" dirty="0">
                <a:solidFill>
                  <a:schemeClr val="bg1"/>
                </a:solidFill>
                <a:latin typeface="+mj-lt"/>
              </a:rPr>
              <a:t> January is also used to remember them.</a:t>
            </a:r>
          </a:p>
          <a:p>
            <a:endParaRPr lang="en-GB" sz="2000" dirty="0">
              <a:solidFill>
                <a:schemeClr val="bg1"/>
              </a:solidFill>
              <a:latin typeface="+mj-lt"/>
            </a:endParaRPr>
          </a:p>
          <a:p>
            <a:pPr fontAlgn="base"/>
            <a:r>
              <a:rPr lang="en-GB" sz="2000" dirty="0">
                <a:solidFill>
                  <a:schemeClr val="bg1"/>
                </a:solidFill>
                <a:latin typeface="+mj-lt"/>
              </a:rPr>
              <a:t>The Holocaust Memorial Trust says – “Our world often feels fragile and vulnerable and we cannot be complacent. Even in the UK, prejudice and the language of hatred must be </a:t>
            </a:r>
            <a:r>
              <a:rPr lang="en-GB" sz="2000" b="1" dirty="0">
                <a:solidFill>
                  <a:srgbClr val="7030A0"/>
                </a:solidFill>
                <a:latin typeface="+mj-lt"/>
              </a:rPr>
              <a:t>challenged by us all.</a:t>
            </a:r>
          </a:p>
          <a:p>
            <a:pPr fontAlgn="base"/>
            <a:r>
              <a:rPr lang="en-GB" sz="2000" dirty="0">
                <a:solidFill>
                  <a:schemeClr val="bg1"/>
                </a:solidFill>
                <a:latin typeface="+mj-lt"/>
              </a:rPr>
              <a:t>HMD is for everyone. Each year across the UK, thousands of people come together to learn more about the past and take action to create a safer future.”</a:t>
            </a:r>
            <a:endParaRPr lang="en-GB" dirty="0">
              <a:solidFill>
                <a:schemeClr val="bg1"/>
              </a:solidFill>
            </a:endParaRPr>
          </a:p>
        </p:txBody>
      </p:sp>
    </p:spTree>
    <p:extLst>
      <p:ext uri="{BB962C8B-B14F-4D97-AF65-F5344CB8AC3E}">
        <p14:creationId xmlns:p14="http://schemas.microsoft.com/office/powerpoint/2010/main" val="3425460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372" y="0"/>
            <a:ext cx="10515600" cy="1325563"/>
          </a:xfrm>
        </p:spPr>
        <p:txBody>
          <a:bodyPr/>
          <a:lstStyle/>
          <a:p>
            <a:r>
              <a:rPr lang="en-GB" dirty="0"/>
              <a:t>What is the Holocaust Memorial Trust?</a:t>
            </a:r>
          </a:p>
        </p:txBody>
      </p:sp>
      <p:sp>
        <p:nvSpPr>
          <p:cNvPr id="3" name="Content Placeholder 2"/>
          <p:cNvSpPr>
            <a:spLocks noGrp="1"/>
          </p:cNvSpPr>
          <p:nvPr>
            <p:ph idx="1"/>
          </p:nvPr>
        </p:nvSpPr>
        <p:spPr>
          <a:xfrm>
            <a:off x="135695" y="1290986"/>
            <a:ext cx="5852885" cy="2819307"/>
          </a:xfrm>
          <a:solidFill>
            <a:schemeClr val="tx2">
              <a:lumMod val="75000"/>
            </a:schemeClr>
          </a:solidFill>
        </p:spPr>
        <p:txBody>
          <a:bodyPr>
            <a:noAutofit/>
          </a:bodyPr>
          <a:lstStyle/>
          <a:p>
            <a:pPr marL="0" indent="0">
              <a:buNone/>
            </a:pPr>
            <a:r>
              <a:rPr lang="en-GB" sz="2400" dirty="0"/>
              <a:t>Task  – Watch this film produced by the Holocaust Memorial Trust, to find our more about this important day.</a:t>
            </a:r>
          </a:p>
          <a:p>
            <a:pPr marL="0" indent="0">
              <a:buNone/>
            </a:pPr>
            <a:endParaRPr lang="en-GB" sz="2400" dirty="0">
              <a:solidFill>
                <a:srgbClr val="FFC000"/>
              </a:solidFill>
            </a:endParaRPr>
          </a:p>
          <a:p>
            <a:pPr marL="0" indent="0">
              <a:buNone/>
            </a:pPr>
            <a:r>
              <a:rPr lang="en-GB" sz="2400" dirty="0">
                <a:solidFill>
                  <a:srgbClr val="FFC000"/>
                </a:solidFill>
                <a:hlinkClick r:id="rId2"/>
              </a:rPr>
              <a:t>https://www.hmd.org.uk/resource/what-is-holocaust-memorial-day/</a:t>
            </a:r>
            <a:r>
              <a:rPr lang="en-GB" sz="2400" dirty="0">
                <a:solidFill>
                  <a:srgbClr val="FFC000"/>
                </a:solidFill>
              </a:rPr>
              <a:t> </a:t>
            </a:r>
          </a:p>
          <a:p>
            <a:endParaRPr lang="en-GB" sz="2400" dirty="0"/>
          </a:p>
          <a:p>
            <a:endParaRPr lang="en-GB" sz="2400" dirty="0"/>
          </a:p>
        </p:txBody>
      </p:sp>
      <p:pic>
        <p:nvPicPr>
          <p:cNvPr id="6" name="Picture 5" descr="A picture containing sitting, table, building, wooden&#10;&#10;Description automatically generated">
            <a:extLst>
              <a:ext uri="{FF2B5EF4-FFF2-40B4-BE49-F238E27FC236}">
                <a16:creationId xmlns:a16="http://schemas.microsoft.com/office/drawing/2014/main" id="{AADC643D-3038-48AB-9981-8BCE4499D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25563"/>
            <a:ext cx="5759978" cy="3455987"/>
          </a:xfrm>
          <a:prstGeom prst="rect">
            <a:avLst/>
          </a:prstGeom>
        </p:spPr>
      </p:pic>
      <p:pic>
        <p:nvPicPr>
          <p:cNvPr id="5" name="Picture 4">
            <a:extLst>
              <a:ext uri="{FF2B5EF4-FFF2-40B4-BE49-F238E27FC236}">
                <a16:creationId xmlns:a16="http://schemas.microsoft.com/office/drawing/2014/main" id="{F5F9FC13-6783-4B0C-AE1B-9B46F31D64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695" y="4110293"/>
            <a:ext cx="2496457" cy="2496457"/>
          </a:xfrm>
          <a:prstGeom prst="rect">
            <a:avLst/>
          </a:prstGeom>
        </p:spPr>
      </p:pic>
      <p:pic>
        <p:nvPicPr>
          <p:cNvPr id="7" name="Picture 6">
            <a:extLst>
              <a:ext uri="{FF2B5EF4-FFF2-40B4-BE49-F238E27FC236}">
                <a16:creationId xmlns:a16="http://schemas.microsoft.com/office/drawing/2014/main" id="{47A54F79-CED4-47C7-AD0F-736582F13D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2478" y="4110293"/>
            <a:ext cx="3831771" cy="2127642"/>
          </a:xfrm>
          <a:prstGeom prst="rect">
            <a:avLst/>
          </a:prstGeom>
        </p:spPr>
      </p:pic>
    </p:spTree>
    <p:extLst>
      <p:ext uri="{BB962C8B-B14F-4D97-AF65-F5344CB8AC3E}">
        <p14:creationId xmlns:p14="http://schemas.microsoft.com/office/powerpoint/2010/main" val="3002418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1508" y="-290795"/>
            <a:ext cx="10515600" cy="1325563"/>
          </a:xfrm>
        </p:spPr>
        <p:txBody>
          <a:bodyPr/>
          <a:lstStyle/>
          <a:p>
            <a:r>
              <a:rPr lang="en-GB" dirty="0"/>
              <a:t>Holocaust Memorial Day 2021</a:t>
            </a:r>
          </a:p>
        </p:txBody>
      </p:sp>
      <p:sp>
        <p:nvSpPr>
          <p:cNvPr id="3" name="Content Placeholder 2"/>
          <p:cNvSpPr>
            <a:spLocks noGrp="1"/>
          </p:cNvSpPr>
          <p:nvPr>
            <p:ph idx="1"/>
          </p:nvPr>
        </p:nvSpPr>
        <p:spPr>
          <a:xfrm>
            <a:off x="135695" y="1290986"/>
            <a:ext cx="5852885" cy="4814392"/>
          </a:xfrm>
          <a:solidFill>
            <a:schemeClr val="tx2">
              <a:lumMod val="75000"/>
            </a:schemeClr>
          </a:solidFill>
        </p:spPr>
        <p:txBody>
          <a:bodyPr>
            <a:noAutofit/>
          </a:bodyPr>
          <a:lstStyle/>
          <a:p>
            <a:pPr marL="0" indent="0">
              <a:buNone/>
            </a:pPr>
            <a:r>
              <a:rPr lang="en-GB" sz="2400" dirty="0"/>
              <a:t>The theme for Holocaust Memorial Day 2021 is – </a:t>
            </a:r>
            <a:r>
              <a:rPr lang="en-GB" sz="2400" dirty="0">
                <a:solidFill>
                  <a:schemeClr val="bg1"/>
                </a:solidFill>
              </a:rPr>
              <a:t>‘Be the light in the darkness’</a:t>
            </a:r>
          </a:p>
          <a:p>
            <a:pPr marL="0" indent="0">
              <a:buNone/>
            </a:pPr>
            <a:r>
              <a:rPr lang="en-GB" sz="2400" dirty="0"/>
              <a:t>This is an opportunity to not just remember the victims  but also those </a:t>
            </a:r>
            <a:r>
              <a:rPr lang="en-GB" sz="2400" dirty="0">
                <a:solidFill>
                  <a:schemeClr val="bg1"/>
                </a:solidFill>
              </a:rPr>
              <a:t>people who resisted and stood up to groups like the Nazis in World War II.  </a:t>
            </a:r>
          </a:p>
          <a:p>
            <a:pPr marL="0" indent="0">
              <a:buNone/>
            </a:pPr>
            <a:endParaRPr lang="en-GB" sz="2400" dirty="0"/>
          </a:p>
          <a:p>
            <a:pPr marL="0" indent="0">
              <a:buNone/>
            </a:pPr>
            <a:r>
              <a:rPr lang="en-GB" sz="2400" dirty="0"/>
              <a:t>This could be:</a:t>
            </a:r>
          </a:p>
          <a:p>
            <a:r>
              <a:rPr lang="en-GB" sz="1800" b="1" i="0" u="none" strike="noStrike" baseline="0" dirty="0">
                <a:solidFill>
                  <a:srgbClr val="000000"/>
                </a:solidFill>
                <a:latin typeface="Arial" panose="020B0604020202020204" pitchFamily="34" charset="0"/>
              </a:rPr>
              <a:t> Resistance – a light in the darkness</a:t>
            </a:r>
            <a:endParaRPr lang="en-GB" sz="1800" b="0" i="0" u="none" strike="noStrike" baseline="0" dirty="0">
              <a:solidFill>
                <a:srgbClr val="000000"/>
              </a:solidFill>
              <a:latin typeface="Arial" panose="020B0604020202020204" pitchFamily="34" charset="0"/>
            </a:endParaRPr>
          </a:p>
          <a:p>
            <a:r>
              <a:rPr lang="en-GB" sz="1800" b="1" i="0" u="none" strike="noStrike" baseline="0" dirty="0">
                <a:solidFill>
                  <a:srgbClr val="000000"/>
                </a:solidFill>
                <a:latin typeface="Arial" panose="020B0604020202020204" pitchFamily="34" charset="0"/>
              </a:rPr>
              <a:t> Rescuers – extreme bravery in the darkness</a:t>
            </a:r>
            <a:endParaRPr lang="en-GB" sz="1800" b="0" i="0" u="none" strike="noStrike" baseline="0" dirty="0">
              <a:solidFill>
                <a:srgbClr val="000000"/>
              </a:solidFill>
              <a:latin typeface="Arial" panose="020B0604020202020204" pitchFamily="34" charset="0"/>
            </a:endParaRPr>
          </a:p>
          <a:p>
            <a:r>
              <a:rPr lang="en-GB" sz="1800" b="1" i="0" u="none" strike="noStrike" baseline="0" dirty="0">
                <a:solidFill>
                  <a:srgbClr val="000000"/>
                </a:solidFill>
                <a:latin typeface="Arial" panose="020B0604020202020204" pitchFamily="34" charset="0"/>
              </a:rPr>
              <a:t>Lighting the way with kindness</a:t>
            </a:r>
            <a:endParaRPr lang="en-GB" sz="1800" b="0" i="0" u="none" strike="noStrike" baseline="0" dirty="0">
              <a:solidFill>
                <a:srgbClr val="000000"/>
              </a:solidFill>
              <a:latin typeface="Arial" panose="020B0604020202020204" pitchFamily="34" charset="0"/>
            </a:endParaRPr>
          </a:p>
          <a:p>
            <a:r>
              <a:rPr lang="en-GB" sz="1800" b="1" i="0" u="none" strike="noStrike" baseline="0" dirty="0">
                <a:solidFill>
                  <a:srgbClr val="000000"/>
                </a:solidFill>
                <a:latin typeface="Arial" panose="020B0604020202020204" pitchFamily="34" charset="0"/>
              </a:rPr>
              <a:t>Shining light into the darkness</a:t>
            </a:r>
            <a:endParaRPr lang="en-GB" sz="2400" dirty="0"/>
          </a:p>
          <a:p>
            <a:endParaRPr lang="en-GB" sz="2400" dirty="0"/>
          </a:p>
        </p:txBody>
      </p:sp>
      <p:pic>
        <p:nvPicPr>
          <p:cNvPr id="8" name="Picture 2" descr="Be the light in the darkness - Online worship service — Open Table Network">
            <a:extLst>
              <a:ext uri="{FF2B5EF4-FFF2-40B4-BE49-F238E27FC236}">
                <a16:creationId xmlns:a16="http://schemas.microsoft.com/office/drawing/2014/main" id="{51F76995-1B50-4480-8ED8-1805C4D7B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59655"/>
            <a:ext cx="5960305" cy="34960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F8603BF-C858-47FC-A52C-18D4043998D1}"/>
              </a:ext>
            </a:extLst>
          </p:cNvPr>
          <p:cNvSpPr txBox="1"/>
          <p:nvPr/>
        </p:nvSpPr>
        <p:spPr>
          <a:xfrm>
            <a:off x="6569612" y="4300799"/>
            <a:ext cx="5622388" cy="2185214"/>
          </a:xfrm>
          <a:prstGeom prst="rect">
            <a:avLst/>
          </a:prstGeom>
          <a:solidFill>
            <a:schemeClr val="accent3">
              <a:lumMod val="40000"/>
              <a:lumOff val="60000"/>
            </a:schemeClr>
          </a:solidFill>
        </p:spPr>
        <p:txBody>
          <a:bodyPr wrap="square">
            <a:spAutoFit/>
          </a:bodyPr>
          <a:lstStyle/>
          <a:p>
            <a:pPr algn="ctr"/>
            <a:endParaRPr lang="en-GB" sz="1600" b="0" i="0" u="none" strike="noStrike" baseline="0" dirty="0">
              <a:solidFill>
                <a:srgbClr val="000000"/>
              </a:solidFill>
              <a:latin typeface="FG Matilda"/>
            </a:endParaRPr>
          </a:p>
          <a:p>
            <a:pPr algn="ctr"/>
            <a:r>
              <a:rPr lang="en-GB" sz="2000" b="0" i="0" u="none" strike="noStrike" baseline="0" dirty="0">
                <a:solidFill>
                  <a:srgbClr val="000000"/>
                </a:solidFill>
                <a:latin typeface="FG Matilda"/>
              </a:rPr>
              <a:t> ‘We will continue to do our bit for as long as we can, secure in the knowledge that others will continue to light a candle long after us.’</a:t>
            </a:r>
          </a:p>
          <a:p>
            <a:pPr algn="ctr"/>
            <a:r>
              <a:rPr lang="en-GB" sz="2000" b="0" i="0" u="none" strike="noStrike" baseline="0" dirty="0">
                <a:solidFill>
                  <a:srgbClr val="000000"/>
                </a:solidFill>
                <a:latin typeface="FG Matilda"/>
              </a:rPr>
              <a:t> </a:t>
            </a:r>
          </a:p>
          <a:p>
            <a:pPr algn="ctr"/>
            <a:r>
              <a:rPr lang="en-GB" sz="2000" b="1" i="0" u="none" strike="noStrike" baseline="0" dirty="0">
                <a:solidFill>
                  <a:srgbClr val="000000"/>
                </a:solidFill>
                <a:latin typeface="Arial" panose="020B0604020202020204" pitchFamily="34" charset="0"/>
              </a:rPr>
              <a:t>Gena Turgel, survivor of the Holocaust (1923-2018) </a:t>
            </a:r>
            <a:endParaRPr lang="en-GB" sz="20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2517317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8743" y="69143"/>
            <a:ext cx="6596743" cy="805100"/>
          </a:xfrm>
          <a:solidFill>
            <a:srgbClr val="FFFF00"/>
          </a:solidFill>
        </p:spPr>
        <p:txBody>
          <a:bodyPr/>
          <a:lstStyle/>
          <a:p>
            <a:pPr marL="0" indent="0">
              <a:buNone/>
            </a:pPr>
            <a:r>
              <a:rPr lang="en-GB" sz="4400" dirty="0">
                <a:solidFill>
                  <a:schemeClr val="bg1"/>
                </a:solidFill>
              </a:rPr>
              <a:t>‘Be the light in the darkness’</a:t>
            </a:r>
          </a:p>
        </p:txBody>
      </p:sp>
      <p:sp>
        <p:nvSpPr>
          <p:cNvPr id="3" name="Content Placeholder 2"/>
          <p:cNvSpPr>
            <a:spLocks noGrp="1"/>
          </p:cNvSpPr>
          <p:nvPr>
            <p:ph idx="1"/>
          </p:nvPr>
        </p:nvSpPr>
        <p:spPr>
          <a:xfrm>
            <a:off x="121773" y="939294"/>
            <a:ext cx="11948453" cy="805100"/>
          </a:xfrm>
          <a:solidFill>
            <a:schemeClr val="accent3">
              <a:lumMod val="75000"/>
            </a:schemeClr>
          </a:solidFill>
        </p:spPr>
        <p:txBody>
          <a:bodyPr>
            <a:noAutofit/>
          </a:bodyPr>
          <a:lstStyle/>
          <a:p>
            <a:pPr marL="0" indent="0">
              <a:buNone/>
            </a:pPr>
            <a:r>
              <a:rPr lang="en-GB" sz="2400" dirty="0"/>
              <a:t>There are many examples of people who resisted the Nazis.  Sometimes just surviving was an act of resistance.  Today we are going to find out about three examples:</a:t>
            </a:r>
          </a:p>
          <a:p>
            <a:endParaRPr lang="en-GB" sz="2400" dirty="0"/>
          </a:p>
        </p:txBody>
      </p:sp>
      <p:sp>
        <p:nvSpPr>
          <p:cNvPr id="7" name="TextBox 6">
            <a:extLst>
              <a:ext uri="{FF2B5EF4-FFF2-40B4-BE49-F238E27FC236}">
                <a16:creationId xmlns:a16="http://schemas.microsoft.com/office/drawing/2014/main" id="{4708570E-E3C7-43EA-AD05-E53BDFDC6EC9}"/>
              </a:ext>
            </a:extLst>
          </p:cNvPr>
          <p:cNvSpPr txBox="1"/>
          <p:nvPr/>
        </p:nvSpPr>
        <p:spPr>
          <a:xfrm>
            <a:off x="562709" y="4498143"/>
            <a:ext cx="4695091" cy="954107"/>
          </a:xfrm>
          <a:prstGeom prst="rect">
            <a:avLst/>
          </a:prstGeom>
          <a:noFill/>
        </p:spPr>
        <p:txBody>
          <a:bodyPr wrap="square">
            <a:spAutoFit/>
          </a:bodyPr>
          <a:lstStyle/>
          <a:p>
            <a:pPr marL="342900" indent="-342900">
              <a:buAutoNum type="arabicParenR"/>
            </a:pPr>
            <a:r>
              <a:rPr lang="en-GB" sz="2800" b="1" dirty="0">
                <a:latin typeface="+mj-lt"/>
              </a:rPr>
              <a:t>Susanne Kenton</a:t>
            </a:r>
          </a:p>
          <a:p>
            <a:endParaRPr lang="en-GB" sz="2800" b="1" dirty="0">
              <a:latin typeface="+mj-lt"/>
            </a:endParaRPr>
          </a:p>
        </p:txBody>
      </p:sp>
      <p:pic>
        <p:nvPicPr>
          <p:cNvPr id="4098" name="Picture 2" descr="The Veseli Family">
            <a:extLst>
              <a:ext uri="{FF2B5EF4-FFF2-40B4-BE49-F238E27FC236}">
                <a16:creationId xmlns:a16="http://schemas.microsoft.com/office/drawing/2014/main" id="{16F95EE5-CFE2-4AB5-928E-973642CE5B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5922" y="1810910"/>
            <a:ext cx="4230151" cy="30832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usanne Kenton">
            <a:extLst>
              <a:ext uri="{FF2B5EF4-FFF2-40B4-BE49-F238E27FC236}">
                <a16:creationId xmlns:a16="http://schemas.microsoft.com/office/drawing/2014/main" id="{1A2F696C-2280-4B25-B42F-5169200931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59" y="1810910"/>
            <a:ext cx="4230151" cy="26207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5C4608D-74C6-4B7B-A09D-74DF2BF052A7}"/>
              </a:ext>
            </a:extLst>
          </p:cNvPr>
          <p:cNvPicPr>
            <a:picLocks noChangeAspect="1"/>
          </p:cNvPicPr>
          <p:nvPr/>
        </p:nvPicPr>
        <p:blipFill>
          <a:blip r:embed="rId4"/>
          <a:stretch>
            <a:fillRect/>
          </a:stretch>
        </p:blipFill>
        <p:spPr>
          <a:xfrm>
            <a:off x="9354186" y="1810910"/>
            <a:ext cx="2716040" cy="4218915"/>
          </a:xfrm>
          <a:prstGeom prst="rect">
            <a:avLst/>
          </a:prstGeom>
        </p:spPr>
      </p:pic>
      <p:sp>
        <p:nvSpPr>
          <p:cNvPr id="12" name="TextBox 11">
            <a:extLst>
              <a:ext uri="{FF2B5EF4-FFF2-40B4-BE49-F238E27FC236}">
                <a16:creationId xmlns:a16="http://schemas.microsoft.com/office/drawing/2014/main" id="{CEE9BEEC-06D0-4580-B4A4-D79885FCD0C6}"/>
              </a:ext>
            </a:extLst>
          </p:cNvPr>
          <p:cNvSpPr txBox="1"/>
          <p:nvPr/>
        </p:nvSpPr>
        <p:spPr>
          <a:xfrm>
            <a:off x="5066659" y="4417077"/>
            <a:ext cx="4695091" cy="954107"/>
          </a:xfrm>
          <a:prstGeom prst="rect">
            <a:avLst/>
          </a:prstGeom>
          <a:noFill/>
        </p:spPr>
        <p:txBody>
          <a:bodyPr wrap="square">
            <a:spAutoFit/>
          </a:bodyPr>
          <a:lstStyle/>
          <a:p>
            <a:endParaRPr lang="en-GB" sz="2800" b="1" dirty="0">
              <a:latin typeface="+mj-lt"/>
            </a:endParaRPr>
          </a:p>
          <a:p>
            <a:r>
              <a:rPr lang="en-GB" sz="2800" b="1" dirty="0">
                <a:latin typeface="+mj-lt"/>
              </a:rPr>
              <a:t>2) The Veseli Family</a:t>
            </a:r>
          </a:p>
        </p:txBody>
      </p:sp>
      <p:sp>
        <p:nvSpPr>
          <p:cNvPr id="13" name="TextBox 12">
            <a:extLst>
              <a:ext uri="{FF2B5EF4-FFF2-40B4-BE49-F238E27FC236}">
                <a16:creationId xmlns:a16="http://schemas.microsoft.com/office/drawing/2014/main" id="{D7919B48-D17F-4F58-AE07-6BEFF28755E1}"/>
              </a:ext>
            </a:extLst>
          </p:cNvPr>
          <p:cNvSpPr txBox="1"/>
          <p:nvPr/>
        </p:nvSpPr>
        <p:spPr>
          <a:xfrm>
            <a:off x="9844454" y="6105281"/>
            <a:ext cx="4695091" cy="523220"/>
          </a:xfrm>
          <a:prstGeom prst="rect">
            <a:avLst/>
          </a:prstGeom>
          <a:noFill/>
        </p:spPr>
        <p:txBody>
          <a:bodyPr wrap="square">
            <a:spAutoFit/>
          </a:bodyPr>
          <a:lstStyle/>
          <a:p>
            <a:r>
              <a:rPr lang="en-GB" sz="2800" b="1" dirty="0">
                <a:latin typeface="+mj-lt"/>
              </a:rPr>
              <a:t>3) </a:t>
            </a:r>
            <a:r>
              <a:rPr lang="en-GB" sz="2800" b="1" i="0" u="none" strike="noStrike" baseline="0" dirty="0">
                <a:latin typeface="+mj-lt"/>
              </a:rPr>
              <a:t>Gad Beck</a:t>
            </a:r>
            <a:endParaRPr lang="en-GB" sz="2800" b="1" dirty="0">
              <a:latin typeface="+mj-lt"/>
            </a:endParaRPr>
          </a:p>
        </p:txBody>
      </p:sp>
      <p:sp>
        <p:nvSpPr>
          <p:cNvPr id="11" name="AutoShape 6" descr="Holocaust Memorial Day Trust | HMD logos">
            <a:extLst>
              <a:ext uri="{FF2B5EF4-FFF2-40B4-BE49-F238E27FC236}">
                <a16:creationId xmlns:a16="http://schemas.microsoft.com/office/drawing/2014/main" id="{D5436766-C46A-47C4-A8A1-7FC2D135507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4104" name="Picture 8" descr="Holocaust Memorial Day | Local Government Association">
            <a:extLst>
              <a:ext uri="{FF2B5EF4-FFF2-40B4-BE49-F238E27FC236}">
                <a16:creationId xmlns:a16="http://schemas.microsoft.com/office/drawing/2014/main" id="{6C4F9F97-DA5A-4689-9894-6750DC7284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53" y="5176157"/>
            <a:ext cx="2417792" cy="16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425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8743" y="69143"/>
            <a:ext cx="6596743" cy="805100"/>
          </a:xfrm>
          <a:solidFill>
            <a:srgbClr val="92D050"/>
          </a:solidFill>
        </p:spPr>
        <p:txBody>
          <a:bodyPr/>
          <a:lstStyle/>
          <a:p>
            <a:pPr marL="342900" indent="-342900">
              <a:buAutoNum type="arabicParenR"/>
            </a:pPr>
            <a:r>
              <a:rPr lang="en-GB" sz="4400" b="1" dirty="0">
                <a:solidFill>
                  <a:schemeClr val="bg2"/>
                </a:solidFill>
                <a:latin typeface="+mj-lt"/>
              </a:rPr>
              <a:t> Susanne Kenton</a:t>
            </a:r>
          </a:p>
        </p:txBody>
      </p:sp>
      <p:pic>
        <p:nvPicPr>
          <p:cNvPr id="4100" name="Picture 4" descr="Susanne Kenton">
            <a:extLst>
              <a:ext uri="{FF2B5EF4-FFF2-40B4-BE49-F238E27FC236}">
                <a16:creationId xmlns:a16="http://schemas.microsoft.com/office/drawing/2014/main" id="{1A2F696C-2280-4B25-B42F-5169200931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960684"/>
            <a:ext cx="4230151" cy="2620716"/>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6" descr="Holocaust Memorial Day Trust | HMD logos">
            <a:extLst>
              <a:ext uri="{FF2B5EF4-FFF2-40B4-BE49-F238E27FC236}">
                <a16:creationId xmlns:a16="http://schemas.microsoft.com/office/drawing/2014/main" id="{D5436766-C46A-47C4-A8A1-7FC2D135507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 name="TextBox 14">
            <a:extLst>
              <a:ext uri="{FF2B5EF4-FFF2-40B4-BE49-F238E27FC236}">
                <a16:creationId xmlns:a16="http://schemas.microsoft.com/office/drawing/2014/main" id="{C732FA38-C7E0-442D-959D-1F92216234F2}"/>
              </a:ext>
            </a:extLst>
          </p:cNvPr>
          <p:cNvSpPr txBox="1"/>
          <p:nvPr/>
        </p:nvSpPr>
        <p:spPr>
          <a:xfrm>
            <a:off x="4600574" y="960684"/>
            <a:ext cx="7477125" cy="5324535"/>
          </a:xfrm>
          <a:prstGeom prst="rect">
            <a:avLst/>
          </a:prstGeom>
          <a:noFill/>
        </p:spPr>
        <p:txBody>
          <a:bodyPr wrap="square">
            <a:spAutoFit/>
          </a:bodyPr>
          <a:lstStyle/>
          <a:p>
            <a:r>
              <a:rPr lang="en-GB" sz="2000" dirty="0"/>
              <a:t>Susanne was born in Berlin in 1925. Susanne’s parents ran a bookshop business. Susanne had friends who were Jewish and friends who were not Jewish. When the Nazis came to power in Germany they made it difficult for Jewish people. On Kristallnacht the Nazis smashed Susanne’s family’s bookshop. The Nazis arrested Susanne’s father. He had not done anything wrong. The Nazis arrested him for being Jewish. At school Susanne was asked if she would like to escape from the Nazis on a train. Susanne said yes. Susanne forgot to tell her parents that she had said yes. Susanne’s parents let her go on the train because they wanted her to be safe from the Nazis. Susanne was only 13 years old when she went to London on the train. Her mother and father were not allowed to go with her. In London, Sydney and Golda, a young married Jewish couple, looked after Susanne. The Nazis killed Susanne’s mother and father. Susanne stayed in London and later married and had her own family. On Holocaust Memorial Day Susanne wants us to remember all of the children who were looked after by new families and who saved them from the Nazis.  </a:t>
            </a:r>
          </a:p>
        </p:txBody>
      </p:sp>
      <p:sp>
        <p:nvSpPr>
          <p:cNvPr id="17" name="TextBox 16">
            <a:extLst>
              <a:ext uri="{FF2B5EF4-FFF2-40B4-BE49-F238E27FC236}">
                <a16:creationId xmlns:a16="http://schemas.microsoft.com/office/drawing/2014/main" id="{0336EF80-D2A5-4B2D-89C8-A4363BB19DC9}"/>
              </a:ext>
            </a:extLst>
          </p:cNvPr>
          <p:cNvSpPr txBox="1"/>
          <p:nvPr/>
        </p:nvSpPr>
        <p:spPr>
          <a:xfrm>
            <a:off x="21619" y="3667841"/>
            <a:ext cx="4578955" cy="2308324"/>
          </a:xfrm>
          <a:prstGeom prst="rect">
            <a:avLst/>
          </a:prstGeom>
          <a:noFill/>
        </p:spPr>
        <p:txBody>
          <a:bodyPr wrap="square">
            <a:spAutoFit/>
          </a:bodyPr>
          <a:lstStyle/>
          <a:p>
            <a:r>
              <a:rPr lang="en-GB" sz="1200" dirty="0">
                <a:solidFill>
                  <a:srgbClr val="FFFF00"/>
                </a:solidFill>
              </a:rPr>
              <a:t>Glossary: </a:t>
            </a:r>
          </a:p>
          <a:p>
            <a:r>
              <a:rPr lang="en-GB" sz="1200" dirty="0">
                <a:solidFill>
                  <a:srgbClr val="FFFF00"/>
                </a:solidFill>
              </a:rPr>
              <a:t>Jewish </a:t>
            </a:r>
            <a:r>
              <a:rPr lang="en-GB" sz="1200" dirty="0"/>
              <a:t>– Jews are a group of people who share an ethnicity called Judaism. Judaism is also a religion, which most Jews follow. If you are a Jew people will call you ‘Jewish’. </a:t>
            </a:r>
          </a:p>
          <a:p>
            <a:r>
              <a:rPr lang="en-GB" sz="1200" dirty="0">
                <a:solidFill>
                  <a:srgbClr val="FFFF00"/>
                </a:solidFill>
              </a:rPr>
              <a:t>Kristallnacht</a:t>
            </a:r>
            <a:r>
              <a:rPr lang="en-GB" sz="1200" dirty="0"/>
              <a:t> – ‘Kristallnacht’ is German for crystal night. We use the word ‘Kristallnacht’ to talk about the night of 9 November 1938 when the Nazis smashed the shops of Jewish people. The Nazis also killed and arrested lots of Jews on this night. The broken glass from the shops looked a bit like crystal.</a:t>
            </a:r>
          </a:p>
          <a:p>
            <a:r>
              <a:rPr lang="en-GB" sz="1200" dirty="0">
                <a:solidFill>
                  <a:srgbClr val="FFFF00"/>
                </a:solidFill>
              </a:rPr>
              <a:t>Nazis </a:t>
            </a:r>
            <a:r>
              <a:rPr lang="en-GB" sz="1200" dirty="0"/>
              <a:t>– The ‘Nazis’ were a group of people in Germany who believed that they were superior to other people. The ‘Nazis’ were racist, they wanted to kill people who were Jewish for being ‘different’ to them.</a:t>
            </a:r>
          </a:p>
        </p:txBody>
      </p:sp>
    </p:spTree>
    <p:extLst>
      <p:ext uri="{BB962C8B-B14F-4D97-AF65-F5344CB8AC3E}">
        <p14:creationId xmlns:p14="http://schemas.microsoft.com/office/powerpoint/2010/main" val="154138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69143"/>
            <a:ext cx="4230151" cy="805100"/>
          </a:xfrm>
          <a:solidFill>
            <a:srgbClr val="FFFF00"/>
          </a:solidFill>
        </p:spPr>
        <p:txBody>
          <a:bodyPr>
            <a:normAutofit fontScale="90000"/>
          </a:bodyPr>
          <a:lstStyle/>
          <a:p>
            <a:r>
              <a:rPr lang="en-GB" sz="4400" b="1" dirty="0">
                <a:solidFill>
                  <a:schemeClr val="bg1"/>
                </a:solidFill>
                <a:latin typeface="+mj-lt"/>
              </a:rPr>
              <a:t>2) The Veseli Family</a:t>
            </a:r>
          </a:p>
        </p:txBody>
      </p:sp>
      <p:sp>
        <p:nvSpPr>
          <p:cNvPr id="11" name="AutoShape 6" descr="Holocaust Memorial Day Trust | HMD logos">
            <a:extLst>
              <a:ext uri="{FF2B5EF4-FFF2-40B4-BE49-F238E27FC236}">
                <a16:creationId xmlns:a16="http://schemas.microsoft.com/office/drawing/2014/main" id="{D5436766-C46A-47C4-A8A1-7FC2D135507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 name="TextBox 16">
            <a:extLst>
              <a:ext uri="{FF2B5EF4-FFF2-40B4-BE49-F238E27FC236}">
                <a16:creationId xmlns:a16="http://schemas.microsoft.com/office/drawing/2014/main" id="{0336EF80-D2A5-4B2D-89C8-A4363BB19DC9}"/>
              </a:ext>
            </a:extLst>
          </p:cNvPr>
          <p:cNvSpPr txBox="1"/>
          <p:nvPr/>
        </p:nvSpPr>
        <p:spPr>
          <a:xfrm>
            <a:off x="0" y="4130346"/>
            <a:ext cx="4578955" cy="1384995"/>
          </a:xfrm>
          <a:prstGeom prst="rect">
            <a:avLst/>
          </a:prstGeom>
          <a:noFill/>
        </p:spPr>
        <p:txBody>
          <a:bodyPr wrap="square">
            <a:spAutoFit/>
          </a:bodyPr>
          <a:lstStyle/>
          <a:p>
            <a:r>
              <a:rPr lang="en-GB" sz="1200" dirty="0">
                <a:solidFill>
                  <a:srgbClr val="FFFF00"/>
                </a:solidFill>
              </a:rPr>
              <a:t>Glossary: </a:t>
            </a:r>
          </a:p>
          <a:p>
            <a:r>
              <a:rPr lang="en-GB" sz="1200" dirty="0">
                <a:solidFill>
                  <a:srgbClr val="FFFF00"/>
                </a:solidFill>
              </a:rPr>
              <a:t>Muslim: </a:t>
            </a:r>
            <a:r>
              <a:rPr lang="en-GB" sz="1200" dirty="0"/>
              <a:t>People who follow the religion of Islam. </a:t>
            </a:r>
          </a:p>
          <a:p>
            <a:r>
              <a:rPr lang="en-GB" sz="1200" dirty="0">
                <a:solidFill>
                  <a:srgbClr val="FFFF00"/>
                </a:solidFill>
              </a:rPr>
              <a:t>Albania: </a:t>
            </a:r>
            <a:r>
              <a:rPr lang="en-GB" sz="1200" dirty="0"/>
              <a:t>A small country north of Greece. </a:t>
            </a:r>
          </a:p>
          <a:p>
            <a:r>
              <a:rPr lang="en-GB" sz="1200" dirty="0">
                <a:solidFill>
                  <a:srgbClr val="FFFF00"/>
                </a:solidFill>
              </a:rPr>
              <a:t>World War Two: </a:t>
            </a:r>
            <a:r>
              <a:rPr lang="en-GB" sz="1200" dirty="0"/>
              <a:t>A large war fought in Europe from 1939 – 1945. </a:t>
            </a:r>
            <a:r>
              <a:rPr lang="en-GB" sz="1200" dirty="0">
                <a:solidFill>
                  <a:srgbClr val="FFFF00"/>
                </a:solidFill>
              </a:rPr>
              <a:t>Resistance fighters: </a:t>
            </a:r>
            <a:r>
              <a:rPr lang="en-GB" sz="1200" dirty="0"/>
              <a:t>People who disagree with what the people in power are doing, and try to stop them. </a:t>
            </a:r>
          </a:p>
          <a:p>
            <a:r>
              <a:rPr lang="en-GB" sz="1200" dirty="0">
                <a:solidFill>
                  <a:srgbClr val="FFFF00"/>
                </a:solidFill>
              </a:rPr>
              <a:t>The Holocaust</a:t>
            </a:r>
            <a:r>
              <a:rPr lang="en-GB" sz="1200" dirty="0"/>
              <a:t>: The attempt by the Nazis to kill all the Jews in Europe</a:t>
            </a:r>
          </a:p>
        </p:txBody>
      </p:sp>
      <p:pic>
        <p:nvPicPr>
          <p:cNvPr id="7" name="Picture 2" descr="The Veseli Family">
            <a:extLst>
              <a:ext uri="{FF2B5EF4-FFF2-40B4-BE49-F238E27FC236}">
                <a16:creationId xmlns:a16="http://schemas.microsoft.com/office/drawing/2014/main" id="{6E0F0880-6B6C-4B96-8557-A990D7DF52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1" y="960684"/>
            <a:ext cx="4230151" cy="308322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EC45FF8-50E7-4CDF-80D7-36A424139B07}"/>
              </a:ext>
            </a:extLst>
          </p:cNvPr>
          <p:cNvSpPr txBox="1"/>
          <p:nvPr/>
        </p:nvSpPr>
        <p:spPr>
          <a:xfrm>
            <a:off x="4344452" y="-65753"/>
            <a:ext cx="7733247" cy="6740307"/>
          </a:xfrm>
          <a:prstGeom prst="rect">
            <a:avLst/>
          </a:prstGeom>
          <a:noFill/>
        </p:spPr>
        <p:txBody>
          <a:bodyPr wrap="square">
            <a:spAutoFit/>
          </a:bodyPr>
          <a:lstStyle/>
          <a:p>
            <a:r>
              <a:rPr lang="en-GB" dirty="0"/>
              <a:t>Vesel and Fatima Veseli and their four children were a Muslim family from Albania. They lived in a small village in the mountains. One of the sons was called Refik. When he was 17 his parents sent him to the capital city, Tirana, to learn to be a photographer. At the same time a war was happening across Europe called World War Two. One day a new man came to work in the photography shop with Refik. His name was Moshe Mandil, and he was Jewish. He had come to Tirana with his family from another country in Europe called Yugoslavia. Moshe had to leave his home because his country was attacked by German soldiers. Germany was led by the Nazi Party. They wanted to get rid of all the Jewish people in Europe. One year after Moshe arrived, Germany took control of Albania, and lots of Nazi soldiers came to Tirana looking for Jewish people. The Nazis knew there were only 200 Jewish people living in Albania. However 1,000 more Jewish people, including the Mandil family, had secretly gone there to find safety. Refik realised his new friend was in trouble. He went home and asked his parents if the Mandil family could hide with them in the village. Straight away they said yes. The Mandil family didn’t want to be caught by the soldiers, so they travelled at night, and hid in caves during the day. Finally they arrived at the village. The Veseli family were actually hiding two Jewish families. None of their neighbours knew that the Jewish families were there. In 1944 the Nazi’s attacked the village. Both Jewish families hid in the Veseli’s house, and they all stayed silent in the dark. The Nazis thought the house was empty, and didn’t search it. They were safe. Everyone hiding in the house survived the war, thanks to the Veselis. Many Jews who went to Albania were saved by Albanian people. This is because of their strong Muslim belief that it was the right thing to do.</a:t>
            </a:r>
          </a:p>
        </p:txBody>
      </p:sp>
    </p:spTree>
    <p:extLst>
      <p:ext uri="{BB962C8B-B14F-4D97-AF65-F5344CB8AC3E}">
        <p14:creationId xmlns:p14="http://schemas.microsoft.com/office/powerpoint/2010/main" val="1285409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69143"/>
            <a:ext cx="4230151" cy="805100"/>
          </a:xfrm>
          <a:solidFill>
            <a:srgbClr val="00B0F0"/>
          </a:solidFill>
        </p:spPr>
        <p:txBody>
          <a:bodyPr>
            <a:normAutofit/>
          </a:bodyPr>
          <a:lstStyle/>
          <a:p>
            <a:r>
              <a:rPr lang="en-GB" sz="4400" b="1" dirty="0">
                <a:solidFill>
                  <a:schemeClr val="bg1"/>
                </a:solidFill>
                <a:latin typeface="+mj-lt"/>
              </a:rPr>
              <a:t>3) </a:t>
            </a:r>
            <a:r>
              <a:rPr lang="en-GB" sz="4400" b="1" i="0" u="none" strike="noStrike" baseline="0" dirty="0">
                <a:solidFill>
                  <a:schemeClr val="bg1"/>
                </a:solidFill>
                <a:latin typeface="+mj-lt"/>
              </a:rPr>
              <a:t>Gad Beck</a:t>
            </a:r>
            <a:endParaRPr lang="en-GB" sz="4400" b="1" dirty="0">
              <a:solidFill>
                <a:schemeClr val="bg1"/>
              </a:solidFill>
              <a:latin typeface="+mj-lt"/>
            </a:endParaRPr>
          </a:p>
        </p:txBody>
      </p:sp>
      <p:sp>
        <p:nvSpPr>
          <p:cNvPr id="11" name="AutoShape 6" descr="Holocaust Memorial Day Trust | HMD logos">
            <a:extLst>
              <a:ext uri="{FF2B5EF4-FFF2-40B4-BE49-F238E27FC236}">
                <a16:creationId xmlns:a16="http://schemas.microsoft.com/office/drawing/2014/main" id="{D5436766-C46A-47C4-A8A1-7FC2D135507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 name="Picture 9">
            <a:extLst>
              <a:ext uri="{FF2B5EF4-FFF2-40B4-BE49-F238E27FC236}">
                <a16:creationId xmlns:a16="http://schemas.microsoft.com/office/drawing/2014/main" id="{B17ACD65-6435-4DF0-A6DA-473CD1496D6D}"/>
              </a:ext>
            </a:extLst>
          </p:cNvPr>
          <p:cNvPicPr>
            <a:picLocks noChangeAspect="1"/>
          </p:cNvPicPr>
          <p:nvPr/>
        </p:nvPicPr>
        <p:blipFill>
          <a:blip r:embed="rId2"/>
          <a:stretch>
            <a:fillRect/>
          </a:stretch>
        </p:blipFill>
        <p:spPr>
          <a:xfrm>
            <a:off x="114301" y="1009139"/>
            <a:ext cx="2716040" cy="4218915"/>
          </a:xfrm>
          <a:prstGeom prst="rect">
            <a:avLst/>
          </a:prstGeom>
        </p:spPr>
      </p:pic>
      <p:sp>
        <p:nvSpPr>
          <p:cNvPr id="12" name="TextBox 11">
            <a:extLst>
              <a:ext uri="{FF2B5EF4-FFF2-40B4-BE49-F238E27FC236}">
                <a16:creationId xmlns:a16="http://schemas.microsoft.com/office/drawing/2014/main" id="{A3904486-56B1-4D02-BCD5-E94D6AD2CEE3}"/>
              </a:ext>
            </a:extLst>
          </p:cNvPr>
          <p:cNvSpPr txBox="1"/>
          <p:nvPr/>
        </p:nvSpPr>
        <p:spPr>
          <a:xfrm>
            <a:off x="4344452" y="612844"/>
            <a:ext cx="7733247" cy="5632311"/>
          </a:xfrm>
          <a:prstGeom prst="rect">
            <a:avLst/>
          </a:prstGeom>
          <a:noFill/>
        </p:spPr>
        <p:txBody>
          <a:bodyPr wrap="square">
            <a:spAutoFit/>
          </a:bodyPr>
          <a:lstStyle/>
          <a:p>
            <a:r>
              <a:rPr lang="en-GB" dirty="0">
                <a:latin typeface="+mj-lt"/>
              </a:rPr>
              <a:t>In 1941 Gad was a 19 Year old young man living in Berlin.  He was Jewish and Gay, both things that the Nazis hated.   Many of his friends and family were rounded up and sent to concentration camps.  Gad had already experienced terrible discrimination like all Jews in Germany.  He had been forced to leave his school by the Nazis because he was Jewish.  The shop he worked in was attacked during  </a:t>
            </a:r>
            <a:r>
              <a:rPr lang="en-GB" sz="1800" dirty="0"/>
              <a:t>Kristallnacht </a:t>
            </a:r>
            <a:r>
              <a:rPr lang="en-GB" dirty="0">
                <a:latin typeface="+mj-lt"/>
              </a:rPr>
              <a:t>and he even lost his home. All Jewish people were forced to wear yellow stars to show to the rest of Germany, that they were different but in a bad way.  In 1942 Gad’s boyfriend </a:t>
            </a:r>
            <a:r>
              <a:rPr lang="en-GB" sz="1800" b="0" i="0" u="none" strike="noStrike" baseline="0" dirty="0">
                <a:latin typeface="+mj-lt"/>
              </a:rPr>
              <a:t>Manfred Lewin and his family were sent to </a:t>
            </a:r>
            <a:r>
              <a:rPr lang="en-GB" b="0" i="0" dirty="0">
                <a:effectLst/>
                <a:latin typeface="+mj-lt"/>
              </a:rPr>
              <a:t> Auschwitz concentration camp and murdered.  Gad himself escaped being sent to a concentration camp by a protest of local people.  Gad then joined Chug Chaluzi, a Jewish resistance group and he arranged safe houses, delivered money, and </a:t>
            </a:r>
            <a:r>
              <a:rPr lang="en-GB" dirty="0">
                <a:latin typeface="+mj-lt"/>
              </a:rPr>
              <a:t>helped </a:t>
            </a:r>
            <a:r>
              <a:rPr lang="en-GB" b="0" i="0" dirty="0">
                <a:effectLst/>
                <a:latin typeface="+mj-lt"/>
              </a:rPr>
              <a:t>Jews in attempts to escape Germany. Gad received a lot of support from non-Jewish people he knew, but it had to be kept secret.  In March 1945, someone betrayed Gad and he was arrested by the Nazis.  However, by this point the war was nearly over and the trains taking Jews to concentrations camps had stopped.  Gad was instead thrown into prison, where he feared he might be executed.  But that didn’t happen and after the war Gad travelled to Israel to live. He did though return to Germany later in life and became the Director of Berlin’s Jewish Adult Education Centre. Gad felt it was his mission to return, to complete his resistance by rebuilding Jewish life where the Nazis had tried to destroy it</a:t>
            </a:r>
            <a:r>
              <a:rPr lang="en-GB" b="0" i="0" dirty="0">
                <a:effectLst/>
                <a:latin typeface="Lato"/>
              </a:rPr>
              <a:t>.  </a:t>
            </a:r>
          </a:p>
        </p:txBody>
      </p:sp>
      <p:sp>
        <p:nvSpPr>
          <p:cNvPr id="13" name="TextBox 12">
            <a:extLst>
              <a:ext uri="{FF2B5EF4-FFF2-40B4-BE49-F238E27FC236}">
                <a16:creationId xmlns:a16="http://schemas.microsoft.com/office/drawing/2014/main" id="{FA4C04B4-10E9-475D-996E-746382C98713}"/>
              </a:ext>
            </a:extLst>
          </p:cNvPr>
          <p:cNvSpPr txBox="1"/>
          <p:nvPr/>
        </p:nvSpPr>
        <p:spPr>
          <a:xfrm>
            <a:off x="0" y="5324478"/>
            <a:ext cx="4578955" cy="1754326"/>
          </a:xfrm>
          <a:prstGeom prst="rect">
            <a:avLst/>
          </a:prstGeom>
          <a:noFill/>
        </p:spPr>
        <p:txBody>
          <a:bodyPr wrap="square">
            <a:spAutoFit/>
          </a:bodyPr>
          <a:lstStyle/>
          <a:p>
            <a:r>
              <a:rPr lang="en-GB" sz="1200" dirty="0">
                <a:solidFill>
                  <a:srgbClr val="FFFF00"/>
                </a:solidFill>
              </a:rPr>
              <a:t>Glossary: </a:t>
            </a:r>
          </a:p>
          <a:p>
            <a:r>
              <a:rPr lang="en-GB" sz="1200" dirty="0">
                <a:solidFill>
                  <a:srgbClr val="FFFF00"/>
                </a:solidFill>
              </a:rPr>
              <a:t>Safe House – </a:t>
            </a:r>
            <a:r>
              <a:rPr lang="en-GB" sz="1200" dirty="0"/>
              <a:t>Somewhere Jews or others could be hidden from the Nazis.</a:t>
            </a:r>
          </a:p>
          <a:p>
            <a:r>
              <a:rPr lang="en-GB" sz="1200" dirty="0">
                <a:solidFill>
                  <a:srgbClr val="FFFF00"/>
                </a:solidFill>
              </a:rPr>
              <a:t>‘Kristallnacht</a:t>
            </a:r>
            <a:r>
              <a:rPr lang="en-GB" sz="1200" dirty="0"/>
              <a:t> – ‘Kristallnacht’ is German for crystal night. We use the word ‘Kristallnacht’ to talk about the night of 9 November 1938 when the Nazis smashed the shops of Jewish people. The Nazis also killed and arrested lots of Jews on this night. The broken glass from the shops looked a bit like crystal.</a:t>
            </a:r>
          </a:p>
          <a:p>
            <a:endParaRPr lang="en-GB" sz="1200" dirty="0">
              <a:solidFill>
                <a:srgbClr val="FFFF00"/>
              </a:solidFill>
            </a:endParaRPr>
          </a:p>
        </p:txBody>
      </p:sp>
    </p:spTree>
    <p:extLst>
      <p:ext uri="{BB962C8B-B14F-4D97-AF65-F5344CB8AC3E}">
        <p14:creationId xmlns:p14="http://schemas.microsoft.com/office/powerpoint/2010/main" val="4172730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308940"/>
            <a:ext cx="10515600" cy="1325563"/>
          </a:xfrm>
        </p:spPr>
        <p:txBody>
          <a:bodyPr>
            <a:normAutofit/>
          </a:bodyPr>
          <a:lstStyle/>
          <a:p>
            <a:r>
              <a:rPr lang="en-GB" sz="2400" dirty="0"/>
              <a:t>Remembering the Holocaust at OWS………</a:t>
            </a:r>
          </a:p>
        </p:txBody>
      </p:sp>
      <p:pic>
        <p:nvPicPr>
          <p:cNvPr id="10" name="Picture 9">
            <a:extLst>
              <a:ext uri="{FF2B5EF4-FFF2-40B4-BE49-F238E27FC236}">
                <a16:creationId xmlns:a16="http://schemas.microsoft.com/office/drawing/2014/main" id="{B0BCEDF9-C403-47B2-8811-09E9530C5726}"/>
              </a:ext>
            </a:extLst>
          </p:cNvPr>
          <p:cNvPicPr>
            <a:picLocks noChangeAspect="1"/>
          </p:cNvPicPr>
          <p:nvPr/>
        </p:nvPicPr>
        <p:blipFill rotWithShape="1">
          <a:blip r:embed="rId2"/>
          <a:srcRect l="20055" t="15055" r="37879" b="4906"/>
          <a:stretch/>
        </p:blipFill>
        <p:spPr>
          <a:xfrm>
            <a:off x="5705061" y="-1"/>
            <a:ext cx="6486939" cy="6939517"/>
          </a:xfrm>
          <a:prstGeom prst="rect">
            <a:avLst/>
          </a:prstGeom>
        </p:spPr>
      </p:pic>
      <p:sp>
        <p:nvSpPr>
          <p:cNvPr id="11" name="TextBox 10">
            <a:extLst>
              <a:ext uri="{FF2B5EF4-FFF2-40B4-BE49-F238E27FC236}">
                <a16:creationId xmlns:a16="http://schemas.microsoft.com/office/drawing/2014/main" id="{575FF7B8-7379-42CD-8483-3D50675A01FC}"/>
              </a:ext>
            </a:extLst>
          </p:cNvPr>
          <p:cNvSpPr txBox="1"/>
          <p:nvPr/>
        </p:nvSpPr>
        <p:spPr>
          <a:xfrm>
            <a:off x="148485" y="845126"/>
            <a:ext cx="5275570" cy="3970318"/>
          </a:xfrm>
          <a:prstGeom prst="rect">
            <a:avLst/>
          </a:prstGeom>
          <a:solidFill>
            <a:srgbClr val="C00000"/>
          </a:solidFill>
        </p:spPr>
        <p:txBody>
          <a:bodyPr wrap="square" rtlCol="0">
            <a:spAutoFit/>
          </a:bodyPr>
          <a:lstStyle/>
          <a:p>
            <a:r>
              <a:rPr lang="en-GB" dirty="0"/>
              <a:t>Task 1 – Choose one of the three individuals  you have just read about.</a:t>
            </a:r>
          </a:p>
          <a:p>
            <a:endParaRPr lang="en-GB" dirty="0"/>
          </a:p>
          <a:p>
            <a:r>
              <a:rPr lang="en-GB" dirty="0"/>
              <a:t>Create your own copy of the diagram on the right.  Either put their name, a picture or drawing of them in the centre and colour in.</a:t>
            </a:r>
          </a:p>
          <a:p>
            <a:endParaRPr lang="en-GB" dirty="0"/>
          </a:p>
          <a:p>
            <a:r>
              <a:rPr lang="en-GB" dirty="0"/>
              <a:t>Then use the story to answer the questions around the individual.  </a:t>
            </a:r>
          </a:p>
          <a:p>
            <a:endParaRPr lang="en-GB" dirty="0"/>
          </a:p>
          <a:p>
            <a:r>
              <a:rPr lang="en-GB" dirty="0"/>
              <a:t>The best work will go in our virtual online memorial for everyone to see, so spend time on colourful, neat presentation and accurate spelling.  Check if you are unsure!</a:t>
            </a:r>
          </a:p>
        </p:txBody>
      </p:sp>
    </p:spTree>
    <p:extLst>
      <p:ext uri="{BB962C8B-B14F-4D97-AF65-F5344CB8AC3E}">
        <p14:creationId xmlns:p14="http://schemas.microsoft.com/office/powerpoint/2010/main" val="2900819598"/>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1892</Words>
  <Application>Microsoft Office PowerPoint</Application>
  <PresentationFormat>Widescreen</PresentationFormat>
  <Paragraphs>69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FG Matilda</vt:lpstr>
      <vt:lpstr>Lato</vt:lpstr>
      <vt:lpstr>Office Theme</vt:lpstr>
      <vt:lpstr>PowerPoint Presentation</vt:lpstr>
      <vt:lpstr>PowerPoint Presentation</vt:lpstr>
      <vt:lpstr>What is the Holocaust Memorial Trust?</vt:lpstr>
      <vt:lpstr>Holocaust Memorial Day 2021</vt:lpstr>
      <vt:lpstr>‘Be the light in the darkness’</vt:lpstr>
      <vt:lpstr> Susanne Kenton</vt:lpstr>
      <vt:lpstr>2) The Veseli Family</vt:lpstr>
      <vt:lpstr>3) Gad Beck</vt:lpstr>
      <vt:lpstr>Remembering the Holocaust at OWS………</vt:lpstr>
      <vt:lpstr>Remembering the Holocaust at OWS………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Grainger</dc:creator>
  <cp:lastModifiedBy>Grainger, Ben</cp:lastModifiedBy>
  <cp:revision>24</cp:revision>
  <dcterms:created xsi:type="dcterms:W3CDTF">2020-01-19T12:24:15Z</dcterms:created>
  <dcterms:modified xsi:type="dcterms:W3CDTF">2021-01-15T14:58:47Z</dcterms:modified>
</cp:coreProperties>
</file>