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460" r:id="rId5"/>
    <p:sldId id="462" r:id="rId6"/>
    <p:sldId id="467" r:id="rId7"/>
    <p:sldId id="463" r:id="rId8"/>
    <p:sldId id="464" r:id="rId9"/>
    <p:sldId id="465" r:id="rId10"/>
    <p:sldId id="468" r:id="rId11"/>
    <p:sldId id="473" r:id="rId12"/>
    <p:sldId id="469" r:id="rId13"/>
    <p:sldId id="470" r:id="rId14"/>
    <p:sldId id="471" r:id="rId15"/>
    <p:sldId id="477" r:id="rId16"/>
    <p:sldId id="472" r:id="rId17"/>
    <p:sldId id="474" r:id="rId18"/>
    <p:sldId id="475" r:id="rId19"/>
    <p:sldId id="476" r:id="rId20"/>
    <p:sldId id="4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78E"/>
    <a:srgbClr val="6236D2"/>
    <a:srgbClr val="11A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4682F4-37B2-43D8-8162-77FA9A94AF14}" v="1" dt="2021-03-12T14:59:02.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0835" autoAdjust="0"/>
  </p:normalViewPr>
  <p:slideViewPr>
    <p:cSldViewPr snapToGrid="0">
      <p:cViewPr varScale="1">
        <p:scale>
          <a:sx n="58" d="100"/>
          <a:sy n="58" d="100"/>
        </p:scale>
        <p:origin x="2634" y="60"/>
      </p:cViewPr>
      <p:guideLst/>
    </p:cSldViewPr>
  </p:slideViewPr>
  <p:notesTextViewPr>
    <p:cViewPr>
      <p:scale>
        <a:sx n="1" d="1"/>
        <a:sy n="1" d="1"/>
      </p:scale>
      <p:origin x="0" y="0"/>
    </p:cViewPr>
  </p:notesTextViewPr>
  <p:sorterViewPr>
    <p:cViewPr>
      <p:scale>
        <a:sx n="100" d="100"/>
        <a:sy n="100" d="100"/>
      </p:scale>
      <p:origin x="0" y="-136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burn, Claire" userId="d5b8b53e-35c6-4e84-b2e0-cd76c791951c" providerId="ADAL" clId="{D74682F4-37B2-43D8-8162-77FA9A94AF14}"/>
    <pc:docChg chg="modSld">
      <pc:chgData name="Cowburn, Claire" userId="d5b8b53e-35c6-4e84-b2e0-cd76c791951c" providerId="ADAL" clId="{D74682F4-37B2-43D8-8162-77FA9A94AF14}" dt="2021-03-12T14:59:02.706" v="17"/>
      <pc:docMkLst>
        <pc:docMk/>
      </pc:docMkLst>
      <pc:sldChg chg="modSp mod modTransition">
        <pc:chgData name="Cowburn, Claire" userId="d5b8b53e-35c6-4e84-b2e0-cd76c791951c" providerId="ADAL" clId="{D74682F4-37B2-43D8-8162-77FA9A94AF14}" dt="2021-03-12T14:59:02.706" v="17"/>
        <pc:sldMkLst>
          <pc:docMk/>
          <pc:sldMk cId="1136736021" sldId="460"/>
        </pc:sldMkLst>
        <pc:picChg chg="mod">
          <ac:chgData name="Cowburn, Claire" userId="d5b8b53e-35c6-4e84-b2e0-cd76c791951c" providerId="ADAL" clId="{D74682F4-37B2-43D8-8162-77FA9A94AF14}" dt="2021-03-12T14:49:35.578" v="0" actId="1076"/>
          <ac:picMkLst>
            <pc:docMk/>
            <pc:sldMk cId="1136736021" sldId="460"/>
            <ac:picMk id="3" creationId="{6BD788B3-0647-4EDA-9C97-04CC04F50103}"/>
          </ac:picMkLst>
        </pc:picChg>
      </pc:sldChg>
      <pc:sldChg chg="modSp mod modTransition">
        <pc:chgData name="Cowburn, Claire" userId="d5b8b53e-35c6-4e84-b2e0-cd76c791951c" providerId="ADAL" clId="{D74682F4-37B2-43D8-8162-77FA9A94AF14}" dt="2021-03-12T14:59:02.706" v="17"/>
        <pc:sldMkLst>
          <pc:docMk/>
          <pc:sldMk cId="10259431" sldId="462"/>
        </pc:sldMkLst>
        <pc:picChg chg="mod">
          <ac:chgData name="Cowburn, Claire" userId="d5b8b53e-35c6-4e84-b2e0-cd76c791951c" providerId="ADAL" clId="{D74682F4-37B2-43D8-8162-77FA9A94AF14}" dt="2021-03-12T14:49:39.285" v="1" actId="1076"/>
          <ac:picMkLst>
            <pc:docMk/>
            <pc:sldMk cId="10259431" sldId="462"/>
            <ac:picMk id="2" creationId="{62C10DDB-07EB-4277-9834-D5B80727A2F6}"/>
          </ac:picMkLst>
        </pc:picChg>
      </pc:sldChg>
      <pc:sldChg chg="modSp mod modTransition">
        <pc:chgData name="Cowburn, Claire" userId="d5b8b53e-35c6-4e84-b2e0-cd76c791951c" providerId="ADAL" clId="{D74682F4-37B2-43D8-8162-77FA9A94AF14}" dt="2021-03-12T14:59:02.706" v="17"/>
        <pc:sldMkLst>
          <pc:docMk/>
          <pc:sldMk cId="3278554538" sldId="463"/>
        </pc:sldMkLst>
        <pc:picChg chg="mod">
          <ac:chgData name="Cowburn, Claire" userId="d5b8b53e-35c6-4e84-b2e0-cd76c791951c" providerId="ADAL" clId="{D74682F4-37B2-43D8-8162-77FA9A94AF14}" dt="2021-03-12T14:49:50.872" v="3" actId="1076"/>
          <ac:picMkLst>
            <pc:docMk/>
            <pc:sldMk cId="3278554538" sldId="463"/>
            <ac:picMk id="2" creationId="{94387D33-AA01-4A48-A041-37E45C7A5F5A}"/>
          </ac:picMkLst>
        </pc:picChg>
      </pc:sldChg>
      <pc:sldChg chg="modSp mod modTransition">
        <pc:chgData name="Cowburn, Claire" userId="d5b8b53e-35c6-4e84-b2e0-cd76c791951c" providerId="ADAL" clId="{D74682F4-37B2-43D8-8162-77FA9A94AF14}" dt="2021-03-12T14:59:02.706" v="17"/>
        <pc:sldMkLst>
          <pc:docMk/>
          <pc:sldMk cId="596954816" sldId="464"/>
        </pc:sldMkLst>
        <pc:picChg chg="mod">
          <ac:chgData name="Cowburn, Claire" userId="d5b8b53e-35c6-4e84-b2e0-cd76c791951c" providerId="ADAL" clId="{D74682F4-37B2-43D8-8162-77FA9A94AF14}" dt="2021-03-12T14:49:59.848" v="4" actId="1076"/>
          <ac:picMkLst>
            <pc:docMk/>
            <pc:sldMk cId="596954816" sldId="464"/>
            <ac:picMk id="3" creationId="{989FE27D-5C88-47F5-A476-AE8567DD8F28}"/>
          </ac:picMkLst>
        </pc:picChg>
      </pc:sldChg>
      <pc:sldChg chg="modSp mod modTransition">
        <pc:chgData name="Cowburn, Claire" userId="d5b8b53e-35c6-4e84-b2e0-cd76c791951c" providerId="ADAL" clId="{D74682F4-37B2-43D8-8162-77FA9A94AF14}" dt="2021-03-12T14:59:02.706" v="17"/>
        <pc:sldMkLst>
          <pc:docMk/>
          <pc:sldMk cId="2165745496" sldId="465"/>
        </pc:sldMkLst>
        <pc:picChg chg="mod">
          <ac:chgData name="Cowburn, Claire" userId="d5b8b53e-35c6-4e84-b2e0-cd76c791951c" providerId="ADAL" clId="{D74682F4-37B2-43D8-8162-77FA9A94AF14}" dt="2021-03-12T14:50:06.351" v="5" actId="1076"/>
          <ac:picMkLst>
            <pc:docMk/>
            <pc:sldMk cId="2165745496" sldId="465"/>
            <ac:picMk id="5" creationId="{CEB13321-0C38-433A-AA8E-F2A25619C764}"/>
          </ac:picMkLst>
        </pc:picChg>
      </pc:sldChg>
      <pc:sldChg chg="modSp mod modTransition">
        <pc:chgData name="Cowburn, Claire" userId="d5b8b53e-35c6-4e84-b2e0-cd76c791951c" providerId="ADAL" clId="{D74682F4-37B2-43D8-8162-77FA9A94AF14}" dt="2021-03-12T14:59:02.706" v="17"/>
        <pc:sldMkLst>
          <pc:docMk/>
          <pc:sldMk cId="897325301" sldId="466"/>
        </pc:sldMkLst>
        <pc:picChg chg="mod">
          <ac:chgData name="Cowburn, Claire" userId="d5b8b53e-35c6-4e84-b2e0-cd76c791951c" providerId="ADAL" clId="{D74682F4-37B2-43D8-8162-77FA9A94AF14}" dt="2021-03-12T14:50:57.074" v="16" actId="1076"/>
          <ac:picMkLst>
            <pc:docMk/>
            <pc:sldMk cId="897325301" sldId="466"/>
            <ac:picMk id="3" creationId="{7C78DBD3-A8AB-4627-93F8-01A81F18C843}"/>
          </ac:picMkLst>
        </pc:picChg>
      </pc:sldChg>
      <pc:sldChg chg="modSp mod modTransition">
        <pc:chgData name="Cowburn, Claire" userId="d5b8b53e-35c6-4e84-b2e0-cd76c791951c" providerId="ADAL" clId="{D74682F4-37B2-43D8-8162-77FA9A94AF14}" dt="2021-03-12T14:59:02.706" v="17"/>
        <pc:sldMkLst>
          <pc:docMk/>
          <pc:sldMk cId="3704699172" sldId="467"/>
        </pc:sldMkLst>
        <pc:picChg chg="mod">
          <ac:chgData name="Cowburn, Claire" userId="d5b8b53e-35c6-4e84-b2e0-cd76c791951c" providerId="ADAL" clId="{D74682F4-37B2-43D8-8162-77FA9A94AF14}" dt="2021-03-12T14:49:46.974" v="2" actId="1076"/>
          <ac:picMkLst>
            <pc:docMk/>
            <pc:sldMk cId="3704699172" sldId="467"/>
            <ac:picMk id="2" creationId="{4949E2F1-E945-4D57-836B-5FB68E57D285}"/>
          </ac:picMkLst>
        </pc:picChg>
      </pc:sldChg>
      <pc:sldChg chg="modSp mod modTransition">
        <pc:chgData name="Cowburn, Claire" userId="d5b8b53e-35c6-4e84-b2e0-cd76c791951c" providerId="ADAL" clId="{D74682F4-37B2-43D8-8162-77FA9A94AF14}" dt="2021-03-12T14:59:02.706" v="17"/>
        <pc:sldMkLst>
          <pc:docMk/>
          <pc:sldMk cId="2839213287" sldId="468"/>
        </pc:sldMkLst>
        <pc:picChg chg="mod">
          <ac:chgData name="Cowburn, Claire" userId="d5b8b53e-35c6-4e84-b2e0-cd76c791951c" providerId="ADAL" clId="{D74682F4-37B2-43D8-8162-77FA9A94AF14}" dt="2021-03-12T14:50:09.729" v="6" actId="1076"/>
          <ac:picMkLst>
            <pc:docMk/>
            <pc:sldMk cId="2839213287" sldId="468"/>
            <ac:picMk id="2" creationId="{76ACDF40-4015-4AAC-B6CF-713E4A982BEE}"/>
          </ac:picMkLst>
        </pc:picChg>
      </pc:sldChg>
      <pc:sldChg chg="modSp mod modTransition">
        <pc:chgData name="Cowburn, Claire" userId="d5b8b53e-35c6-4e84-b2e0-cd76c791951c" providerId="ADAL" clId="{D74682F4-37B2-43D8-8162-77FA9A94AF14}" dt="2021-03-12T14:59:02.706" v="17"/>
        <pc:sldMkLst>
          <pc:docMk/>
          <pc:sldMk cId="808333469" sldId="469"/>
        </pc:sldMkLst>
        <pc:picChg chg="mod">
          <ac:chgData name="Cowburn, Claire" userId="d5b8b53e-35c6-4e84-b2e0-cd76c791951c" providerId="ADAL" clId="{D74682F4-37B2-43D8-8162-77FA9A94AF14}" dt="2021-03-12T14:50:18.285" v="8" actId="1076"/>
          <ac:picMkLst>
            <pc:docMk/>
            <pc:sldMk cId="808333469" sldId="469"/>
            <ac:picMk id="2" creationId="{2832840F-673A-429C-916B-B0748183DB13}"/>
          </ac:picMkLst>
        </pc:picChg>
      </pc:sldChg>
      <pc:sldChg chg="modSp mod modTransition">
        <pc:chgData name="Cowburn, Claire" userId="d5b8b53e-35c6-4e84-b2e0-cd76c791951c" providerId="ADAL" clId="{D74682F4-37B2-43D8-8162-77FA9A94AF14}" dt="2021-03-12T14:59:02.706" v="17"/>
        <pc:sldMkLst>
          <pc:docMk/>
          <pc:sldMk cId="553037312" sldId="470"/>
        </pc:sldMkLst>
        <pc:picChg chg="mod">
          <ac:chgData name="Cowburn, Claire" userId="d5b8b53e-35c6-4e84-b2e0-cd76c791951c" providerId="ADAL" clId="{D74682F4-37B2-43D8-8162-77FA9A94AF14}" dt="2021-03-12T14:50:23.179" v="9" actId="1076"/>
          <ac:picMkLst>
            <pc:docMk/>
            <pc:sldMk cId="553037312" sldId="470"/>
            <ac:picMk id="2" creationId="{607C711C-6280-4869-A323-350A3A7754D7}"/>
          </ac:picMkLst>
        </pc:picChg>
      </pc:sldChg>
      <pc:sldChg chg="modSp mod modTransition">
        <pc:chgData name="Cowburn, Claire" userId="d5b8b53e-35c6-4e84-b2e0-cd76c791951c" providerId="ADAL" clId="{D74682F4-37B2-43D8-8162-77FA9A94AF14}" dt="2021-03-12T14:59:02.706" v="17"/>
        <pc:sldMkLst>
          <pc:docMk/>
          <pc:sldMk cId="3445225300" sldId="471"/>
        </pc:sldMkLst>
        <pc:picChg chg="mod">
          <ac:chgData name="Cowburn, Claire" userId="d5b8b53e-35c6-4e84-b2e0-cd76c791951c" providerId="ADAL" clId="{D74682F4-37B2-43D8-8162-77FA9A94AF14}" dt="2021-03-12T14:50:26.771" v="10" actId="1076"/>
          <ac:picMkLst>
            <pc:docMk/>
            <pc:sldMk cId="3445225300" sldId="471"/>
            <ac:picMk id="3" creationId="{96706DF4-7AE0-46DB-A42E-99BD5B4AD0C9}"/>
          </ac:picMkLst>
        </pc:picChg>
      </pc:sldChg>
      <pc:sldChg chg="modSp mod modTransition">
        <pc:chgData name="Cowburn, Claire" userId="d5b8b53e-35c6-4e84-b2e0-cd76c791951c" providerId="ADAL" clId="{D74682F4-37B2-43D8-8162-77FA9A94AF14}" dt="2021-03-12T14:59:02.706" v="17"/>
        <pc:sldMkLst>
          <pc:docMk/>
          <pc:sldMk cId="1960394497" sldId="472"/>
        </pc:sldMkLst>
        <pc:picChg chg="mod">
          <ac:chgData name="Cowburn, Claire" userId="d5b8b53e-35c6-4e84-b2e0-cd76c791951c" providerId="ADAL" clId="{D74682F4-37B2-43D8-8162-77FA9A94AF14}" dt="2021-03-12T14:50:37.037" v="12" actId="1076"/>
          <ac:picMkLst>
            <pc:docMk/>
            <pc:sldMk cId="1960394497" sldId="472"/>
            <ac:picMk id="2" creationId="{BFCFD0E2-7C12-4680-97BD-F8D460F98677}"/>
          </ac:picMkLst>
        </pc:picChg>
      </pc:sldChg>
      <pc:sldChg chg="modSp mod modTransition">
        <pc:chgData name="Cowburn, Claire" userId="d5b8b53e-35c6-4e84-b2e0-cd76c791951c" providerId="ADAL" clId="{D74682F4-37B2-43D8-8162-77FA9A94AF14}" dt="2021-03-12T14:59:02.706" v="17"/>
        <pc:sldMkLst>
          <pc:docMk/>
          <pc:sldMk cId="1729240323" sldId="473"/>
        </pc:sldMkLst>
        <pc:picChg chg="mod">
          <ac:chgData name="Cowburn, Claire" userId="d5b8b53e-35c6-4e84-b2e0-cd76c791951c" providerId="ADAL" clId="{D74682F4-37B2-43D8-8162-77FA9A94AF14}" dt="2021-03-12T14:50:13.916" v="7" actId="1076"/>
          <ac:picMkLst>
            <pc:docMk/>
            <pc:sldMk cId="1729240323" sldId="473"/>
            <ac:picMk id="2" creationId="{B3B7BF15-DC37-48F7-B11B-DEBB900BC0FE}"/>
          </ac:picMkLst>
        </pc:picChg>
      </pc:sldChg>
      <pc:sldChg chg="modSp mod modTransition">
        <pc:chgData name="Cowburn, Claire" userId="d5b8b53e-35c6-4e84-b2e0-cd76c791951c" providerId="ADAL" clId="{D74682F4-37B2-43D8-8162-77FA9A94AF14}" dt="2021-03-12T14:59:02.706" v="17"/>
        <pc:sldMkLst>
          <pc:docMk/>
          <pc:sldMk cId="2697561591" sldId="474"/>
        </pc:sldMkLst>
        <pc:picChg chg="mod">
          <ac:chgData name="Cowburn, Claire" userId="d5b8b53e-35c6-4e84-b2e0-cd76c791951c" providerId="ADAL" clId="{D74682F4-37B2-43D8-8162-77FA9A94AF14}" dt="2021-03-12T14:50:40.387" v="13" actId="1076"/>
          <ac:picMkLst>
            <pc:docMk/>
            <pc:sldMk cId="2697561591" sldId="474"/>
            <ac:picMk id="13" creationId="{02368373-91D9-40FE-B720-A66DD173D8EA}"/>
          </ac:picMkLst>
        </pc:picChg>
      </pc:sldChg>
      <pc:sldChg chg="modSp mod modTransition">
        <pc:chgData name="Cowburn, Claire" userId="d5b8b53e-35c6-4e84-b2e0-cd76c791951c" providerId="ADAL" clId="{D74682F4-37B2-43D8-8162-77FA9A94AF14}" dt="2021-03-12T14:59:02.706" v="17"/>
        <pc:sldMkLst>
          <pc:docMk/>
          <pc:sldMk cId="665727423" sldId="475"/>
        </pc:sldMkLst>
        <pc:picChg chg="mod">
          <ac:chgData name="Cowburn, Claire" userId="d5b8b53e-35c6-4e84-b2e0-cd76c791951c" providerId="ADAL" clId="{D74682F4-37B2-43D8-8162-77FA9A94AF14}" dt="2021-03-12T14:50:45.409" v="14" actId="1076"/>
          <ac:picMkLst>
            <pc:docMk/>
            <pc:sldMk cId="665727423" sldId="475"/>
            <ac:picMk id="13" creationId="{693DC07A-8F75-4E95-9531-7AB328BB925E}"/>
          </ac:picMkLst>
        </pc:picChg>
      </pc:sldChg>
      <pc:sldChg chg="modSp mod modTransition">
        <pc:chgData name="Cowburn, Claire" userId="d5b8b53e-35c6-4e84-b2e0-cd76c791951c" providerId="ADAL" clId="{D74682F4-37B2-43D8-8162-77FA9A94AF14}" dt="2021-03-12T14:59:02.706" v="17"/>
        <pc:sldMkLst>
          <pc:docMk/>
          <pc:sldMk cId="4246733668" sldId="476"/>
        </pc:sldMkLst>
        <pc:picChg chg="mod">
          <ac:chgData name="Cowburn, Claire" userId="d5b8b53e-35c6-4e84-b2e0-cd76c791951c" providerId="ADAL" clId="{D74682F4-37B2-43D8-8162-77FA9A94AF14}" dt="2021-03-12T14:50:50.656" v="15" actId="1076"/>
          <ac:picMkLst>
            <pc:docMk/>
            <pc:sldMk cId="4246733668" sldId="476"/>
            <ac:picMk id="2" creationId="{2CE33863-65FB-476F-9F08-47BA67554F57}"/>
          </ac:picMkLst>
        </pc:picChg>
      </pc:sldChg>
      <pc:sldChg chg="modSp mod modTransition">
        <pc:chgData name="Cowburn, Claire" userId="d5b8b53e-35c6-4e84-b2e0-cd76c791951c" providerId="ADAL" clId="{D74682F4-37B2-43D8-8162-77FA9A94AF14}" dt="2021-03-12T14:59:02.706" v="17"/>
        <pc:sldMkLst>
          <pc:docMk/>
          <pc:sldMk cId="3265544965" sldId="477"/>
        </pc:sldMkLst>
        <pc:picChg chg="mod">
          <ac:chgData name="Cowburn, Claire" userId="d5b8b53e-35c6-4e84-b2e0-cd76c791951c" providerId="ADAL" clId="{D74682F4-37B2-43D8-8162-77FA9A94AF14}" dt="2021-03-12T14:50:31.434" v="11" actId="1076"/>
          <ac:picMkLst>
            <pc:docMk/>
            <pc:sldMk cId="3265544965" sldId="477"/>
            <ac:picMk id="2" creationId="{A7B9A57B-E624-4902-9405-925B6E3A68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47586-BF6B-41AF-97B6-CB6DF928FCD4}"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DF42-B7CD-4373-88E3-F00F348069B3}" type="slidenum">
              <a:rPr lang="en-GB" smtClean="0"/>
              <a:t>‹#›</a:t>
            </a:fld>
            <a:endParaRPr lang="en-GB"/>
          </a:p>
        </p:txBody>
      </p:sp>
    </p:spTree>
    <p:extLst>
      <p:ext uri="{BB962C8B-B14F-4D97-AF65-F5344CB8AC3E}">
        <p14:creationId xmlns:p14="http://schemas.microsoft.com/office/powerpoint/2010/main" val="39544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OCR GCSE Computer Science at Oldbury Wells School.</a:t>
            </a:r>
          </a:p>
          <a:p>
            <a:endParaRPr lang="en-GB" dirty="0"/>
          </a:p>
          <a:p>
            <a:r>
              <a:rPr lang="en-GB" dirty="0"/>
              <a:t>Computer science is an exciting qualification that could be the first stepping stone you take which provides you with opportunities to work in an ever evolving sector</a:t>
            </a:r>
          </a:p>
          <a:p>
            <a:endParaRPr lang="en-GB" dirty="0"/>
          </a:p>
          <a:p>
            <a:r>
              <a:rPr lang="en-GB" dirty="0"/>
              <a:t>If you have a passion for computers, a desire to know they work, how they communicate, want to find out about cyber security and love programming in Python, this is the qualification for you.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0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also important to remember that major international companies such as Google and Apple exist in the UK and are always seeking bright new talent.</a:t>
            </a:r>
          </a:p>
        </p:txBody>
      </p:sp>
      <p:sp>
        <p:nvSpPr>
          <p:cNvPr id="4" name="Slide Number Placeholder 3"/>
          <p:cNvSpPr>
            <a:spLocks noGrp="1"/>
          </p:cNvSpPr>
          <p:nvPr>
            <p:ph type="sldNum" sz="quarter" idx="5"/>
          </p:nvPr>
        </p:nvSpPr>
        <p:spPr/>
        <p:txBody>
          <a:bodyPr/>
          <a:lstStyle/>
          <a:p>
            <a:fld id="{0354DF42-B7CD-4373-88E3-F00F348069B3}" type="slidenum">
              <a:rPr lang="en-GB" smtClean="0"/>
              <a:t>10</a:t>
            </a:fld>
            <a:endParaRPr lang="en-GB"/>
          </a:p>
        </p:txBody>
      </p:sp>
    </p:spTree>
    <p:extLst>
      <p:ext uri="{BB962C8B-B14F-4D97-AF65-F5344CB8AC3E}">
        <p14:creationId xmlns:p14="http://schemas.microsoft.com/office/powerpoint/2010/main" val="358132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rPr>
              <a:t>CS is one of the best routes into entrepreneurship. It is possible to take a concept and start a business with no investment and just one home computer. </a:t>
            </a:r>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11</a:t>
            </a:fld>
            <a:endParaRPr lang="en-GB"/>
          </a:p>
        </p:txBody>
      </p:sp>
    </p:spTree>
    <p:extLst>
      <p:ext uri="{BB962C8B-B14F-4D97-AF65-F5344CB8AC3E}">
        <p14:creationId xmlns:p14="http://schemas.microsoft.com/office/powerpoint/2010/main" val="1681775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rPr>
              <a:t>Of the top 10 wealthiest people in the world, notice how many started in IT and had a firm grasp of programming.</a:t>
            </a:r>
            <a:r>
              <a:rPr lang="en-GB" dirty="0">
                <a:solidFill>
                  <a:srgbClr val="7A078E"/>
                </a:solidFill>
                <a:latin typeface="Century Gothic" panose="020B0502020202020204" pitchFamily="34" charset="0"/>
              </a:rPr>
              <a:t> Most entrepreneurs can’t imagine  having made it without a  knowledge of IT and Computer Science</a:t>
            </a:r>
          </a:p>
          <a:p>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12</a:t>
            </a:fld>
            <a:endParaRPr lang="en-GB"/>
          </a:p>
        </p:txBody>
      </p:sp>
    </p:spTree>
    <p:extLst>
      <p:ext uri="{BB962C8B-B14F-4D97-AF65-F5344CB8AC3E}">
        <p14:creationId xmlns:p14="http://schemas.microsoft.com/office/powerpoint/2010/main" val="275414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Arial" panose="020B0604020202020204" pitchFamily="34" charset="0"/>
              </a:rPr>
              <a:t>Augmented reality (AR) was shown to full effect with children walking around trying to find Pokémon. However, in the future, it is likely that more functional uses will appear. This has already started to happen in aircraft and cars. In the future, AR is likely to be used in even more innovative ways.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13</a:t>
            </a:fld>
            <a:endParaRPr lang="en-GB"/>
          </a:p>
        </p:txBody>
      </p:sp>
    </p:spTree>
    <p:extLst>
      <p:ext uri="{BB962C8B-B14F-4D97-AF65-F5344CB8AC3E}">
        <p14:creationId xmlns:p14="http://schemas.microsoft.com/office/powerpoint/2010/main" val="2392434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Arial" panose="020B0604020202020204" pitchFamily="34" charset="0"/>
              </a:rPr>
              <a:t>Robotics is becoming increasingly prevalent in our lives. Today they are cleaning our homes and cutting our lawns, but in the future, they may well be used in nursing homes to assist with care as well as analysing data.</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14</a:t>
            </a:fld>
            <a:endParaRPr lang="en-GB"/>
          </a:p>
        </p:txBody>
      </p:sp>
    </p:spTree>
    <p:extLst>
      <p:ext uri="{BB962C8B-B14F-4D97-AF65-F5344CB8AC3E}">
        <p14:creationId xmlns:p14="http://schemas.microsoft.com/office/powerpoint/2010/main" val="151495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Arial" panose="020B0604020202020204" pitchFamily="34" charset="0"/>
              </a:rPr>
              <a:t>Drones are currently a popular toy. They have many other uses such as filming landscapes for film and TV, checking damage to verify insurance claims, for farmers to check their fields/crops/livestock and for military purposes.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15</a:t>
            </a:fld>
            <a:endParaRPr lang="en-GB"/>
          </a:p>
        </p:txBody>
      </p:sp>
    </p:spTree>
    <p:extLst>
      <p:ext uri="{BB962C8B-B14F-4D97-AF65-F5344CB8AC3E}">
        <p14:creationId xmlns:p14="http://schemas.microsoft.com/office/powerpoint/2010/main" val="949646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Arial" panose="020B0604020202020204" pitchFamily="34" charset="0"/>
              </a:rPr>
              <a:t>CPU/Chip design is a highly specialised area of CS and Electronic Engineering. Although most people have heard of Intel, ARM is one of the major players in chip design and based in the UK. With more and more devices in the Internet of Things (IoT), this demand will only grow. </a:t>
            </a:r>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16</a:t>
            </a:fld>
            <a:endParaRPr lang="en-GB"/>
          </a:p>
        </p:txBody>
      </p:sp>
    </p:spTree>
    <p:extLst>
      <p:ext uri="{BB962C8B-B14F-4D97-AF65-F5344CB8AC3E}">
        <p14:creationId xmlns:p14="http://schemas.microsoft.com/office/powerpoint/2010/main" val="409707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interested in studying Computer Science and want to find out more ask Mrs Dunning in your computing lesson. </a:t>
            </a:r>
          </a:p>
          <a:p>
            <a:endParaRPr lang="en-GB" dirty="0"/>
          </a:p>
          <a:p>
            <a:r>
              <a:rPr lang="en-GB" dirty="0"/>
              <a:t>Alternatively You could speak to Mrs Dunning or Mrs Fisher about the course at break or lunchtime.</a:t>
            </a:r>
          </a:p>
          <a:p>
            <a:endParaRPr lang="en-GB" dirty="0"/>
          </a:p>
          <a:p>
            <a:r>
              <a:rPr lang="en-GB" dirty="0"/>
              <a:t>Another option is to take a look at the exam board website.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8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course consists of two units in total.</a:t>
            </a:r>
          </a:p>
          <a:p>
            <a:endParaRPr lang="en-GB" dirty="0"/>
          </a:p>
          <a:p>
            <a:r>
              <a:rPr lang="en-GB" dirty="0"/>
              <a:t>Unit 1 computer systems and unit 2 computational thinking, algorithms and programming. </a:t>
            </a:r>
          </a:p>
          <a:p>
            <a:endParaRPr lang="en-GB" dirty="0"/>
          </a:p>
          <a:p>
            <a:r>
              <a:rPr lang="en-GB" dirty="0"/>
              <a:t>First lets take a look at unit 1. Unit 1 is where you will learn about the processor in a computer, its role, why some processors perform better than others and why it really is the brains of any computer. You will also learn about other components in a computer such as RAM and secondary storage such as an SSD. </a:t>
            </a:r>
          </a:p>
          <a:p>
            <a:endParaRPr lang="en-GB" dirty="0"/>
          </a:p>
          <a:p>
            <a:r>
              <a:rPr lang="en-GB" dirty="0"/>
              <a:t>In this unit you will learn about how computers communicate with one another, network hardware, connectivity and protocols.</a:t>
            </a:r>
          </a:p>
          <a:p>
            <a:endParaRPr lang="en-GB" dirty="0"/>
          </a:p>
          <a:p>
            <a:r>
              <a:rPr lang="en-GB" dirty="0"/>
              <a:t>Cyber security is a really important part of our every day lives due to the way in which we use computers. You will learn about threats and how to prevent cyber security incidents.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85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2 teaches you about computational thinking, algorithms and programming. Over the duration of the course, you will constantly develop your programming skills in Python. You will build upon the knowledge you learnt in key stage three computing and develop it further to solve complex problems.</a:t>
            </a:r>
          </a:p>
          <a:p>
            <a:endParaRPr lang="en-US" dirty="0"/>
          </a:p>
          <a:p>
            <a:r>
              <a:rPr lang="en-US" dirty="0"/>
              <a:t>Whilst studying unit 2 you will also learn how produce robust programs to prevent them security threats and learn how an integrated development environment will support you in your programming.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01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be assessed by two exams in the summer term of year 11. You will sit an exam for unit 1 computer systems and unit 2 computational thinking, algorithms and programming. Each exam is worth 50 % of your final grade. </a:t>
            </a:r>
            <a:r>
              <a:rPr lang="en-GB" sz="1800" dirty="0">
                <a:effectLst/>
                <a:latin typeface="Arial" panose="020B0604020202020204" pitchFamily="34" charset="0"/>
                <a:ea typeface="Arial" panose="020B0604020202020204" pitchFamily="34" charset="0"/>
                <a:cs typeface="Arial" panose="020B0604020202020204" pitchFamily="34" charset="0"/>
              </a:rPr>
              <a:t>Maths is included as GCSE computer science requires an ability to perform calculations. </a:t>
            </a:r>
            <a:r>
              <a:rPr lang="en-GB" dirty="0"/>
              <a:t>It is important to remember that in both of your GCSE computer science exams you are not able to use a calculator.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0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rPr>
              <a:t>IT, Programming and computer services have an ever growing number of jobs in UK.  Many companies currently have a huge demand for people with Computer Science skills, especially in programming, cyber-security.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27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paths you can explore in terms of career options following a computer science qualification. Examples of potential job roles include programmer, cyber security analyst, network engineer, web developer. If you are looking for further inspiration on why you should opt for GCSE computer science take a look at the following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88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Arial" panose="020B0604020202020204" pitchFamily="34" charset="0"/>
              </a:rPr>
              <a:t>Although the World Wide Web is three decades old, its growth is still expected to be phenomenal in the future. Students are still able to think up innovative ideas and compete with the largest companies in the world.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7</a:t>
            </a:fld>
            <a:endParaRPr lang="en-GB"/>
          </a:p>
        </p:txBody>
      </p:sp>
    </p:spTree>
    <p:extLst>
      <p:ext uri="{BB962C8B-B14F-4D97-AF65-F5344CB8AC3E}">
        <p14:creationId xmlns:p14="http://schemas.microsoft.com/office/powerpoint/2010/main" val="227401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wide web has completely changed the way in which we purchase goods and services. Online shopping has been predicted to be worth nearly 4 trillion pounds.</a:t>
            </a:r>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8</a:t>
            </a:fld>
            <a:endParaRPr lang="en-GB"/>
          </a:p>
        </p:txBody>
      </p:sp>
    </p:spTree>
    <p:extLst>
      <p:ext uri="{BB962C8B-B14F-4D97-AF65-F5344CB8AC3E}">
        <p14:creationId xmlns:p14="http://schemas.microsoft.com/office/powerpoint/2010/main" val="174303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rPr>
              <a:t>The UK has a strong history of computer games that is still thriving to this day. Similar talent is also used in our TV and film industries. Historically, the UK has also been strong in producing computers. </a:t>
            </a:r>
            <a:endParaRPr lang="en-GB" dirty="0"/>
          </a:p>
        </p:txBody>
      </p:sp>
      <p:sp>
        <p:nvSpPr>
          <p:cNvPr id="4" name="Slide Number Placeholder 3"/>
          <p:cNvSpPr>
            <a:spLocks noGrp="1"/>
          </p:cNvSpPr>
          <p:nvPr>
            <p:ph type="sldNum" sz="quarter" idx="5"/>
          </p:nvPr>
        </p:nvSpPr>
        <p:spPr/>
        <p:txBody>
          <a:bodyPr/>
          <a:lstStyle/>
          <a:p>
            <a:fld id="{0354DF42-B7CD-4373-88E3-F00F348069B3}" type="slidenum">
              <a:rPr lang="en-GB" smtClean="0"/>
              <a:t>9</a:t>
            </a:fld>
            <a:endParaRPr lang="en-GB"/>
          </a:p>
        </p:txBody>
      </p:sp>
    </p:spTree>
    <p:extLst>
      <p:ext uri="{BB962C8B-B14F-4D97-AF65-F5344CB8AC3E}">
        <p14:creationId xmlns:p14="http://schemas.microsoft.com/office/powerpoint/2010/main" val="382518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B318-8729-4E29-A299-8862926C2AAD}"/>
              </a:ext>
            </a:extLst>
          </p:cNvPr>
          <p:cNvSpPr>
            <a:spLocks noGrp="1"/>
          </p:cNvSpPr>
          <p:nvPr>
            <p:ph type="ctrTitle"/>
          </p:nvPr>
        </p:nvSpPr>
        <p:spPr>
          <a:xfrm>
            <a:off x="2032000" y="1122363"/>
            <a:ext cx="12192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989A2C-D9BC-41C9-9AF8-D3C2A26BE5A3}"/>
              </a:ext>
            </a:extLst>
          </p:cNvPr>
          <p:cNvSpPr>
            <a:spLocks noGrp="1"/>
          </p:cNvSpPr>
          <p:nvPr>
            <p:ph type="subTitle" idx="1"/>
          </p:nvPr>
        </p:nvSpPr>
        <p:spPr>
          <a:xfrm>
            <a:off x="2032000" y="3602038"/>
            <a:ext cx="12192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BF024-F864-4194-A418-A2B28F346A72}"/>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4BC3FFA8-69BB-46A9-86B6-6CC1E65F77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74D59-68A8-4F75-AA67-B667CB65EA9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04094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11-983D-4A02-A986-B9078B540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3103C-039D-4F9C-AB9E-A2226D2C5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E08CD-3CAF-4B18-A823-D89E8B481E05}"/>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2BF224DA-043B-4256-B1B5-B581A5FA5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1629B-9664-43D4-B627-CFFABCD22B09}"/>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78887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90FE7-4690-4073-A7DF-724C845760B1}"/>
              </a:ext>
            </a:extLst>
          </p:cNvPr>
          <p:cNvSpPr>
            <a:spLocks noGrp="1"/>
          </p:cNvSpPr>
          <p:nvPr>
            <p:ph type="title" orient="vert"/>
          </p:nvPr>
        </p:nvSpPr>
        <p:spPr>
          <a:xfrm>
            <a:off x="11633200" y="365125"/>
            <a:ext cx="35052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6AB7-FAB4-4F27-88DA-D97003255305}"/>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30B06-1F31-4894-B4F3-5CE06ED09CE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63F3FE3F-7BCF-4B4E-AE01-747163881F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ABFB-903F-4EBD-A629-0E6BE1EA230F}"/>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423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C038-BA52-4604-B0F6-4CBEAC8B4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0DE04-CBA8-45E1-A248-905A7328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13DDE-773C-4828-A206-73ADC02BD1BF}"/>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ADC1E7CB-1B99-4354-9002-77A36628B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DFE06-500C-4AC7-9D72-976EC6B15D66}"/>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15856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8-A2E6-4E59-A1A1-7309D395CC33}"/>
              </a:ext>
            </a:extLst>
          </p:cNvPr>
          <p:cNvSpPr>
            <a:spLocks noGrp="1"/>
          </p:cNvSpPr>
          <p:nvPr>
            <p:ph type="title"/>
          </p:nvPr>
        </p:nvSpPr>
        <p:spPr>
          <a:xfrm>
            <a:off x="1109133" y="1709739"/>
            <a:ext cx="140208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862FCB-7FBF-4D6B-BB6E-8BBF0608201E}"/>
              </a:ext>
            </a:extLst>
          </p:cNvPr>
          <p:cNvSpPr>
            <a:spLocks noGrp="1"/>
          </p:cNvSpPr>
          <p:nvPr>
            <p:ph type="body" idx="1"/>
          </p:nvPr>
        </p:nvSpPr>
        <p:spPr>
          <a:xfrm>
            <a:off x="1109133" y="4589464"/>
            <a:ext cx="14020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F4945-EA1A-41F9-875F-5D29C95AE535}"/>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AD6D924D-19FD-4FD9-8CEE-740E5C220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1A4FC-31FE-4931-9605-D7391F7837E3}"/>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9670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66A1-E065-4171-BFAD-95AA48E507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F85C-D48C-4622-802F-1C29B8AE05B5}"/>
              </a:ext>
            </a:extLst>
          </p:cNvPr>
          <p:cNvSpPr>
            <a:spLocks noGrp="1"/>
          </p:cNvSpPr>
          <p:nvPr>
            <p:ph sz="half" idx="1"/>
          </p:nvPr>
        </p:nvSpPr>
        <p:spPr>
          <a:xfrm>
            <a:off x="1117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88F57-74E3-4F36-8053-502690635D39}"/>
              </a:ext>
            </a:extLst>
          </p:cNvPr>
          <p:cNvSpPr>
            <a:spLocks noGrp="1"/>
          </p:cNvSpPr>
          <p:nvPr>
            <p:ph sz="half" idx="2"/>
          </p:nvPr>
        </p:nvSpPr>
        <p:spPr>
          <a:xfrm>
            <a:off x="8229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B4D627-7936-4C92-9B5E-4D2CE4B91B23}"/>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B5446C24-1BEB-4F29-A20C-B5456D02E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4A489-E384-4169-9CF2-84C780909DFA}"/>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77448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158B-99AD-4561-B6E0-D68DA9F72F3B}"/>
              </a:ext>
            </a:extLst>
          </p:cNvPr>
          <p:cNvSpPr>
            <a:spLocks noGrp="1"/>
          </p:cNvSpPr>
          <p:nvPr>
            <p:ph type="title"/>
          </p:nvPr>
        </p:nvSpPr>
        <p:spPr>
          <a:xfrm>
            <a:off x="1119717" y="365126"/>
            <a:ext cx="140208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C7E863-3C2B-4951-BAF6-F3646C558712}"/>
              </a:ext>
            </a:extLst>
          </p:cNvPr>
          <p:cNvSpPr>
            <a:spLocks noGrp="1"/>
          </p:cNvSpPr>
          <p:nvPr>
            <p:ph type="body" idx="1"/>
          </p:nvPr>
        </p:nvSpPr>
        <p:spPr>
          <a:xfrm>
            <a:off x="1119718" y="1681163"/>
            <a:ext cx="68770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BA79-6274-4BB3-BE94-B3956E5E04E7}"/>
              </a:ext>
            </a:extLst>
          </p:cNvPr>
          <p:cNvSpPr>
            <a:spLocks noGrp="1"/>
          </p:cNvSpPr>
          <p:nvPr>
            <p:ph sz="half" idx="2"/>
          </p:nvPr>
        </p:nvSpPr>
        <p:spPr>
          <a:xfrm>
            <a:off x="1119718" y="2505075"/>
            <a:ext cx="68770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BC2654-F7B1-409F-9F10-E8C906EE598B}"/>
              </a:ext>
            </a:extLst>
          </p:cNvPr>
          <p:cNvSpPr>
            <a:spLocks noGrp="1"/>
          </p:cNvSpPr>
          <p:nvPr>
            <p:ph type="body" sz="quarter" idx="3"/>
          </p:nvPr>
        </p:nvSpPr>
        <p:spPr>
          <a:xfrm>
            <a:off x="8229600" y="1681163"/>
            <a:ext cx="69109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4DAE-1708-4B3E-81C1-0A1991830A15}"/>
              </a:ext>
            </a:extLst>
          </p:cNvPr>
          <p:cNvSpPr>
            <a:spLocks noGrp="1"/>
          </p:cNvSpPr>
          <p:nvPr>
            <p:ph sz="quarter" idx="4"/>
          </p:nvPr>
        </p:nvSpPr>
        <p:spPr>
          <a:xfrm>
            <a:off x="8229600" y="2505075"/>
            <a:ext cx="69109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217FCE-D6AB-4D16-8440-D6260B974132}"/>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8" name="Footer Placeholder 7">
            <a:extLst>
              <a:ext uri="{FF2B5EF4-FFF2-40B4-BE49-F238E27FC236}">
                <a16:creationId xmlns:a16="http://schemas.microsoft.com/office/drawing/2014/main" id="{ED5747A3-F68F-48CB-92C7-3B370D626E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DCC4D3-F2D8-4242-9020-5F3EB3662865}"/>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929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781F-FBAE-4EFC-B0F8-F99A04EB8F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A0240A-6668-4DDB-AE81-DEF9F9C81AB8}"/>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4" name="Footer Placeholder 3">
            <a:extLst>
              <a:ext uri="{FF2B5EF4-FFF2-40B4-BE49-F238E27FC236}">
                <a16:creationId xmlns:a16="http://schemas.microsoft.com/office/drawing/2014/main" id="{2F4C3C57-5982-45C0-AACF-56DFF531FD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311AF-BF5E-431E-A723-21CB352358EC}"/>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4894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484C-0DD3-4C37-8F4D-0B304AE733F1}"/>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3" name="Footer Placeholder 2">
            <a:extLst>
              <a:ext uri="{FF2B5EF4-FFF2-40B4-BE49-F238E27FC236}">
                <a16:creationId xmlns:a16="http://schemas.microsoft.com/office/drawing/2014/main" id="{6C13B021-2AE2-4341-811C-D619CC44FB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2E48BB-D17A-4544-9568-A02DF7D28D8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1696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2B-2DC7-4CB6-923E-9BC29CCC1F7C}"/>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6E8176-10FB-4CDA-902A-E5D7E94D5FA2}"/>
              </a:ext>
            </a:extLst>
          </p:cNvPr>
          <p:cNvSpPr>
            <a:spLocks noGrp="1"/>
          </p:cNvSpPr>
          <p:nvPr>
            <p:ph idx="1"/>
          </p:nvPr>
        </p:nvSpPr>
        <p:spPr>
          <a:xfrm>
            <a:off x="6910917" y="987426"/>
            <a:ext cx="82296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13788-1AD7-4085-BC43-8C384C53A434}"/>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E4EBE-3141-48E0-A399-2745C71DE8A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794C0EC4-061E-4F98-88C8-0274B4CF03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32961-F079-4C92-928D-A8C25E2D549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12481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8A80-939C-437D-8F02-99880A4854A0}"/>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956EAE-9647-4F2B-B61C-14F279495891}"/>
              </a:ext>
            </a:extLst>
          </p:cNvPr>
          <p:cNvSpPr>
            <a:spLocks noGrp="1"/>
          </p:cNvSpPr>
          <p:nvPr>
            <p:ph type="pic" idx="1"/>
          </p:nvPr>
        </p:nvSpPr>
        <p:spPr>
          <a:xfrm>
            <a:off x="6910917" y="987426"/>
            <a:ext cx="82296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CAE27D-10B1-48F7-8A59-A92D400285CA}"/>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08CF-EBE9-4829-A022-AD082959C72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9A02CBFD-2B78-4CFA-B36A-C40B55C9D1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87DE3-E05F-4D89-8998-96F0AD341B3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6278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6B45-C2E0-4BEC-AE43-C7DECF4AA3A1}"/>
              </a:ext>
            </a:extLst>
          </p:cNvPr>
          <p:cNvSpPr>
            <a:spLocks noGrp="1"/>
          </p:cNvSpPr>
          <p:nvPr>
            <p:ph type="title"/>
          </p:nvPr>
        </p:nvSpPr>
        <p:spPr>
          <a:xfrm>
            <a:off x="1117600" y="365126"/>
            <a:ext cx="140208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29A4B-1A5C-468B-8EE0-3DB41E1E073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33BB6-6319-4A7A-B37F-539AEBFACB3C}"/>
              </a:ext>
            </a:extLst>
          </p:cNvPr>
          <p:cNvSpPr>
            <a:spLocks noGrp="1"/>
          </p:cNvSpPr>
          <p:nvPr>
            <p:ph type="dt" sz="half" idx="2"/>
          </p:nvPr>
        </p:nvSpPr>
        <p:spPr>
          <a:xfrm>
            <a:off x="1117600" y="6356351"/>
            <a:ext cx="3657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4AC2AC87-3D0F-45C0-B072-3A47BD055856}"/>
              </a:ext>
            </a:extLst>
          </p:cNvPr>
          <p:cNvSpPr>
            <a:spLocks noGrp="1"/>
          </p:cNvSpPr>
          <p:nvPr>
            <p:ph type="ftr" sz="quarter" idx="3"/>
          </p:nvPr>
        </p:nvSpPr>
        <p:spPr>
          <a:xfrm>
            <a:off x="538480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858107-EB19-4590-8860-BF039D98B84A}"/>
              </a:ext>
            </a:extLst>
          </p:cNvPr>
          <p:cNvSpPr>
            <a:spLocks noGrp="1"/>
          </p:cNvSpPr>
          <p:nvPr>
            <p:ph type="sldNum" sz="quarter" idx="4"/>
          </p:nvPr>
        </p:nvSpPr>
        <p:spPr>
          <a:xfrm>
            <a:off x="11480800" y="6356351"/>
            <a:ext cx="3657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094B-356D-4313-98AF-371C9447891D}" type="slidenum">
              <a:rPr lang="en-GB" smtClean="0"/>
              <a:t>‹#›</a:t>
            </a:fld>
            <a:endParaRPr lang="en-GB"/>
          </a:p>
        </p:txBody>
      </p:sp>
    </p:spTree>
    <p:extLst>
      <p:ext uri="{BB962C8B-B14F-4D97-AF65-F5344CB8AC3E}">
        <p14:creationId xmlns:p14="http://schemas.microsoft.com/office/powerpoint/2010/main" val="151341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baagames.com/2013/11/amazon-countdown-to-black-friday-2013/"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jpg"/><Relationship Id="rId12" Type="http://schemas.openxmlformats.org/officeDocument/2006/relationships/hyperlink" Target="https://commons.wikimedia.org/wiki/File:Facebook_icon_2013.svg" TargetMode="Externa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hyperlink" Target="http://www.open-electronics.org/microsoft-windows-8-1-blue-to-support-3d-printing/" TargetMode="External"/><Relationship Id="rId4" Type="http://schemas.openxmlformats.org/officeDocument/2006/relationships/notesSlide" Target="../notesSlides/notesSlide12.xml"/><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jpe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jpe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jpe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jpe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ocr.org.uk/qualifications/gcse/computer-science-j277-from-2020/" TargetMode="Externa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hyperlink" Target="http://www.pngall.com/networking-p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www.jisc.ac.uk/blog/why-is-ema-still-achieving-mediocre-marks-07-nov-2014" TargetMode="External"/><Relationship Id="rId3" Type="http://schemas.openxmlformats.org/officeDocument/2006/relationships/slideLayout" Target="../slideLayouts/slideLayout2.xml"/><Relationship Id="rId7" Type="http://schemas.openxmlformats.org/officeDocument/2006/relationships/image" Target="../media/image7.jp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hyperlink" Target="http://weirdwally.blogspot.com/2014/" TargetMode="External"/><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policyoptions.irpp.org/magazines/july-2019/the-critical-shortage-of-cybersecurity-expertise/" TargetMode="External"/><Relationship Id="rId3" Type="http://schemas.openxmlformats.org/officeDocument/2006/relationships/slideLayout" Target="../slideLayouts/slideLayout2.xml"/><Relationship Id="rId7" Type="http://schemas.openxmlformats.org/officeDocument/2006/relationships/image" Target="../media/image10.jp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hyperlink" Target="http://mcqquestions.com/multiple-choice-questions-of-computer-networking-set-5" TargetMode="External"/><Relationship Id="rId4" Type="http://schemas.openxmlformats.org/officeDocument/2006/relationships/notesSlide" Target="../notesSlides/notesSlide6.xml"/><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jpe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4970997" y="2312162"/>
            <a:ext cx="2401009" cy="2381955"/>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endParaRPr lang="en-GB" sz="4000" dirty="0">
              <a:solidFill>
                <a:srgbClr val="610073"/>
              </a:solidFill>
              <a:latin typeface="Century Gothic"/>
              <a:cs typeface="Century Gothic"/>
            </a:endParaRPr>
          </a:p>
        </p:txBody>
      </p:sp>
      <p:sp>
        <p:nvSpPr>
          <p:cNvPr id="2" name="Rectangle 1">
            <a:extLst>
              <a:ext uri="{FF2B5EF4-FFF2-40B4-BE49-F238E27FC236}">
                <a16:creationId xmlns:a16="http://schemas.microsoft.com/office/drawing/2014/main" id="{ACE3C550-96B4-4708-8FB0-26A95C31E151}"/>
              </a:ext>
            </a:extLst>
          </p:cNvPr>
          <p:cNvSpPr/>
          <p:nvPr/>
        </p:nvSpPr>
        <p:spPr>
          <a:xfrm>
            <a:off x="3580088" y="1146924"/>
            <a:ext cx="5182829"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rPr>
              <a:t>GCSE OPTIONS</a:t>
            </a:r>
          </a:p>
        </p:txBody>
      </p:sp>
      <p:sp>
        <p:nvSpPr>
          <p:cNvPr id="14" name="Rectangle 13">
            <a:extLst>
              <a:ext uri="{FF2B5EF4-FFF2-40B4-BE49-F238E27FC236}">
                <a16:creationId xmlns:a16="http://schemas.microsoft.com/office/drawing/2014/main" id="{98B033CE-0804-49DD-9D3D-3B951F88DED6}"/>
              </a:ext>
            </a:extLst>
          </p:cNvPr>
          <p:cNvSpPr/>
          <p:nvPr/>
        </p:nvSpPr>
        <p:spPr>
          <a:xfrm>
            <a:off x="982523" y="5007258"/>
            <a:ext cx="11209477" cy="923330"/>
          </a:xfrm>
          <a:prstGeom prst="rect">
            <a:avLst/>
          </a:prstGeom>
          <a:noFill/>
        </p:spPr>
        <p:txBody>
          <a:bodyPr wrap="square" lIns="91440" tIns="45720" rIns="91440" bIns="45720">
            <a:spAutoFit/>
          </a:bodyPr>
          <a:lstStyle/>
          <a:p>
            <a:pPr algn="ctr"/>
            <a:r>
              <a:rPr lang="en-US" sz="540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rPr>
              <a:t>OCR GCSE Computer Science</a:t>
            </a:r>
            <a:endParaRPr lang="en-US" sz="5400" b="0" cap="none" spc="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3" name="Recorded Sound">
            <a:hlinkClick r:id="" action="ppaction://media"/>
            <a:extLst>
              <a:ext uri="{FF2B5EF4-FFF2-40B4-BE49-F238E27FC236}">
                <a16:creationId xmlns:a16="http://schemas.microsoft.com/office/drawing/2014/main" id="{6BD788B3-0647-4EDA-9C97-04CC04F50103}"/>
              </a:ext>
            </a:extLst>
          </p:cNvPr>
          <p:cNvPicPr>
            <a:picLocks noChangeAspect="1"/>
          </p:cNvPicPr>
          <p:nvPr>
            <a:audioFile r:link="rId1"/>
            <p:extLst>
              <p:ext uri="{DAA4B4D4-6D71-4841-9C94-3DE7FCFB9230}">
                <p14:media xmlns:p14="http://schemas.microsoft.com/office/powerpoint/2010/main" r:embed="rId2">
                  <p14:trim st="2310" end="35458.3129"/>
                  <p14:fade out="1500"/>
                </p14:media>
              </p:ext>
            </p:extLst>
          </p:nvPr>
        </p:nvPicPr>
        <p:blipFill>
          <a:blip r:embed="rId7"/>
          <a:stretch>
            <a:fillRect/>
          </a:stretch>
        </p:blipFill>
        <p:spPr>
          <a:xfrm>
            <a:off x="11248548" y="6063465"/>
            <a:ext cx="609600" cy="609600"/>
          </a:xfrm>
          <a:prstGeom prst="rect">
            <a:avLst/>
          </a:prstGeom>
        </p:spPr>
      </p:pic>
    </p:spTree>
    <p:extLst>
      <p:ext uri="{BB962C8B-B14F-4D97-AF65-F5344CB8AC3E}">
        <p14:creationId xmlns:p14="http://schemas.microsoft.com/office/powerpoint/2010/main" val="1136736021"/>
      </p:ext>
    </p:extLst>
  </p:cSld>
  <p:clrMapOvr>
    <a:masterClrMapping/>
  </p:clrMapOvr>
  <mc:AlternateContent xmlns:mc="http://schemas.openxmlformats.org/markup-compatibility/2006">
    <mc:Choice xmlns:p14="http://schemas.microsoft.com/office/powerpoint/2010/main" Requires="p14">
      <p:transition spd="med" p14:dur="700" advTm="30479">
        <p:fade/>
      </p:transition>
    </mc:Choice>
    <mc:Fallback>
      <p:transition spd="med" advTm="30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0479"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B69741A9-E3C2-4219-8B51-65DB6C8F45F8}"/>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2692DF53-26DA-4A32-8C58-5A9541AC6F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43742" y="1160330"/>
            <a:ext cx="10106574" cy="5512733"/>
          </a:xfrm>
          <a:prstGeom prst="rect">
            <a:avLst/>
          </a:prstGeom>
        </p:spPr>
      </p:pic>
      <p:sp>
        <p:nvSpPr>
          <p:cNvPr id="12" name="Content Placeholder 2">
            <a:extLst>
              <a:ext uri="{FF2B5EF4-FFF2-40B4-BE49-F238E27FC236}">
                <a16:creationId xmlns:a16="http://schemas.microsoft.com/office/drawing/2014/main" id="{2C64C291-73DF-4626-A39C-70246FE01228}"/>
              </a:ext>
            </a:extLst>
          </p:cNvPr>
          <p:cNvSpPr>
            <a:spLocks noGrp="1"/>
          </p:cNvSpPr>
          <p:nvPr>
            <p:ph idx="1"/>
          </p:nvPr>
        </p:nvSpPr>
        <p:spPr>
          <a:xfrm>
            <a:off x="1462484" y="1153759"/>
            <a:ext cx="10106573" cy="4525963"/>
          </a:xfrm>
        </p:spPr>
        <p:txBody>
          <a:bodyPr/>
          <a:lstStyle/>
          <a:p>
            <a:pPr marL="0" indent="0" algn="ctr">
              <a:buNone/>
            </a:pPr>
            <a:r>
              <a:rPr lang="en-GB" sz="3600" b="1" dirty="0">
                <a:solidFill>
                  <a:schemeClr val="bg1"/>
                </a:solidFill>
                <a:latin typeface="Century Gothic" panose="020B0502020202020204" pitchFamily="34" charset="0"/>
              </a:rPr>
              <a:t>Large Companies in the UK</a:t>
            </a:r>
          </a:p>
          <a:p>
            <a:pPr marL="0" indent="0">
              <a:buNone/>
            </a:pPr>
            <a:r>
              <a:rPr lang="en-GB" dirty="0">
                <a:solidFill>
                  <a:schemeClr val="bg1"/>
                </a:solidFill>
                <a:latin typeface="Century Gothic" panose="020B0502020202020204" pitchFamily="34" charset="0"/>
              </a:rPr>
              <a:t>Major international companies are  present in the UK and looking for bright new talent. Examples are:</a:t>
            </a:r>
          </a:p>
          <a:p>
            <a:pPr lvl="1"/>
            <a:r>
              <a:rPr lang="en-GB" sz="2400" dirty="0">
                <a:solidFill>
                  <a:schemeClr val="bg1"/>
                </a:solidFill>
                <a:latin typeface="Century Gothic" panose="020B0502020202020204" pitchFamily="34" charset="0"/>
              </a:rPr>
              <a:t>Google</a:t>
            </a:r>
          </a:p>
          <a:p>
            <a:pPr lvl="1"/>
            <a:r>
              <a:rPr lang="en-GB" sz="2400" dirty="0">
                <a:solidFill>
                  <a:schemeClr val="bg1"/>
                </a:solidFill>
                <a:latin typeface="Century Gothic" panose="020B0502020202020204" pitchFamily="34" charset="0"/>
              </a:rPr>
              <a:t>Microsoft</a:t>
            </a:r>
          </a:p>
          <a:p>
            <a:pPr lvl="1"/>
            <a:r>
              <a:rPr lang="en-GB" sz="2400" dirty="0">
                <a:solidFill>
                  <a:schemeClr val="bg1"/>
                </a:solidFill>
                <a:latin typeface="Century Gothic" panose="020B0502020202020204" pitchFamily="34" charset="0"/>
              </a:rPr>
              <a:t>Apple</a:t>
            </a:r>
          </a:p>
          <a:p>
            <a:pPr lvl="1"/>
            <a:r>
              <a:rPr lang="en-GB" sz="2400" dirty="0">
                <a:solidFill>
                  <a:schemeClr val="bg1"/>
                </a:solidFill>
                <a:latin typeface="Century Gothic" panose="020B0502020202020204" pitchFamily="34" charset="0"/>
              </a:rPr>
              <a:t>Samsung</a:t>
            </a:r>
          </a:p>
          <a:p>
            <a:pPr lvl="1"/>
            <a:r>
              <a:rPr lang="en-GB" sz="2400" dirty="0">
                <a:solidFill>
                  <a:schemeClr val="bg1"/>
                </a:solidFill>
                <a:latin typeface="Century Gothic" panose="020B0502020202020204" pitchFamily="34" charset="0"/>
              </a:rPr>
              <a:t>Facebook</a:t>
            </a:r>
          </a:p>
          <a:p>
            <a:endParaRPr lang="en-GB" dirty="0"/>
          </a:p>
        </p:txBody>
      </p:sp>
      <p:pic>
        <p:nvPicPr>
          <p:cNvPr id="2" name="Recorded Sound">
            <a:hlinkClick r:id="" action="ppaction://media"/>
            <a:extLst>
              <a:ext uri="{FF2B5EF4-FFF2-40B4-BE49-F238E27FC236}">
                <a16:creationId xmlns:a16="http://schemas.microsoft.com/office/drawing/2014/main" id="{607C711C-6280-4869-A323-350A3A7754D7}"/>
              </a:ext>
            </a:extLst>
          </p:cNvPr>
          <p:cNvPicPr>
            <a:picLocks noChangeAspect="1"/>
          </p:cNvPicPr>
          <p:nvPr>
            <a:audioFile r:link="rId1"/>
            <p:extLst>
              <p:ext uri="{DAA4B4D4-6D71-4841-9C94-3DE7FCFB9230}">
                <p14:media xmlns:p14="http://schemas.microsoft.com/office/powerpoint/2010/main" r:embed="rId2">
                  <p14:trim st="2196" end="1227.1814"/>
                </p14:media>
              </p:ext>
            </p:extLst>
          </p:nvPr>
        </p:nvPicPr>
        <p:blipFill>
          <a:blip r:embed="rId8"/>
          <a:stretch>
            <a:fillRect/>
          </a:stretch>
        </p:blipFill>
        <p:spPr>
          <a:xfrm>
            <a:off x="10940716" y="5983098"/>
            <a:ext cx="609600" cy="609600"/>
          </a:xfrm>
          <a:prstGeom prst="rect">
            <a:avLst/>
          </a:prstGeom>
        </p:spPr>
      </p:pic>
    </p:spTree>
    <p:extLst>
      <p:ext uri="{BB962C8B-B14F-4D97-AF65-F5344CB8AC3E}">
        <p14:creationId xmlns:p14="http://schemas.microsoft.com/office/powerpoint/2010/main" val="553037312"/>
      </p:ext>
    </p:extLst>
  </p:cSld>
  <p:clrMapOvr>
    <a:masterClrMapping/>
  </p:clrMapOvr>
  <mc:AlternateContent xmlns:mc="http://schemas.openxmlformats.org/markup-compatibility/2006">
    <mc:Choice xmlns:p14="http://schemas.microsoft.com/office/powerpoint/2010/main" Requires="p14">
      <p:transition spd="med" p14:dur="700" advTm="12795">
        <p:fade/>
      </p:transition>
    </mc:Choice>
    <mc:Fallback>
      <p:transition spd="med" advTm="12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 objId="2"/>
        <p14:stopEvt time="1175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94223352-FC30-47BE-98DC-E3F9EE9215E1}"/>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8066EF32-C8EF-44EB-B826-C001A95028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8742218" y="4171603"/>
            <a:ext cx="3449782" cy="2686397"/>
          </a:xfrm>
          <a:prstGeom prst="rect">
            <a:avLst/>
          </a:prstGeom>
        </p:spPr>
      </p:pic>
      <p:sp>
        <p:nvSpPr>
          <p:cNvPr id="12" name="Content Placeholder 2">
            <a:extLst>
              <a:ext uri="{FF2B5EF4-FFF2-40B4-BE49-F238E27FC236}">
                <a16:creationId xmlns:a16="http://schemas.microsoft.com/office/drawing/2014/main" id="{6F2F8DA1-FD9E-41D0-9441-DEC50B596B4C}"/>
              </a:ext>
            </a:extLst>
          </p:cNvPr>
          <p:cNvSpPr>
            <a:spLocks noGrp="1"/>
          </p:cNvSpPr>
          <p:nvPr>
            <p:ph idx="1"/>
          </p:nvPr>
        </p:nvSpPr>
        <p:spPr>
          <a:xfrm>
            <a:off x="1498294" y="1160332"/>
            <a:ext cx="7188506" cy="5432366"/>
          </a:xfrm>
        </p:spPr>
        <p:txBody>
          <a:bodyPr>
            <a:normAutofit/>
          </a:bodyPr>
          <a:lstStyle/>
          <a:p>
            <a:pPr marL="0" indent="0">
              <a:buNone/>
            </a:pPr>
            <a:r>
              <a:rPr lang="en-GB" sz="3600" b="1" dirty="0">
                <a:solidFill>
                  <a:srgbClr val="7A078E"/>
                </a:solidFill>
                <a:latin typeface="Century Gothic" panose="020B0502020202020204" pitchFamily="34" charset="0"/>
              </a:rPr>
              <a:t>Entrepreneurs &amp; start-ups</a:t>
            </a:r>
          </a:p>
          <a:p>
            <a:pPr marL="0" indent="0">
              <a:buNone/>
            </a:pPr>
            <a:endParaRPr lang="en-GB" b="1" dirty="0">
              <a:solidFill>
                <a:srgbClr val="7A078E"/>
              </a:solidFill>
              <a:latin typeface="Century Gothic" panose="020B0502020202020204" pitchFamily="34" charset="0"/>
            </a:endParaRPr>
          </a:p>
          <a:p>
            <a:pPr marL="0" indent="0">
              <a:buNone/>
            </a:pPr>
            <a:r>
              <a:rPr lang="en-GB" dirty="0">
                <a:solidFill>
                  <a:srgbClr val="7A078E"/>
                </a:solidFill>
                <a:latin typeface="Century Gothic" panose="020B0502020202020204" pitchFamily="34" charset="0"/>
              </a:rPr>
              <a:t>It took just three people to create Snapchat</a:t>
            </a:r>
          </a:p>
          <a:p>
            <a:pPr lvl="1"/>
            <a:r>
              <a:rPr lang="en-GB" dirty="0">
                <a:solidFill>
                  <a:srgbClr val="7A078E"/>
                </a:solidFill>
                <a:latin typeface="Century Gothic" panose="020B0502020202020204" pitchFamily="34" charset="0"/>
              </a:rPr>
              <a:t>Bobby Murphy was the programmer who coded the app</a:t>
            </a:r>
          </a:p>
          <a:p>
            <a:pPr lvl="1"/>
            <a:endParaRPr lang="en-GB" dirty="0">
              <a:solidFill>
                <a:srgbClr val="7A078E"/>
              </a:solidFill>
              <a:latin typeface="Century Gothic" panose="020B0502020202020204" pitchFamily="34" charset="0"/>
            </a:endParaRPr>
          </a:p>
          <a:p>
            <a:pPr marL="0" indent="0">
              <a:buNone/>
            </a:pPr>
            <a:r>
              <a:rPr lang="en-GB" dirty="0">
                <a:solidFill>
                  <a:srgbClr val="7A078E"/>
                </a:solidFill>
                <a:latin typeface="Century Gothic" panose="020B0502020202020204" pitchFamily="34" charset="0"/>
              </a:rPr>
              <a:t>Within four years the software was</a:t>
            </a:r>
            <a:br>
              <a:rPr lang="en-GB" dirty="0">
                <a:solidFill>
                  <a:srgbClr val="7A078E"/>
                </a:solidFill>
                <a:latin typeface="Century Gothic" panose="020B0502020202020204" pitchFamily="34" charset="0"/>
              </a:rPr>
            </a:br>
            <a:r>
              <a:rPr lang="en-GB" dirty="0">
                <a:solidFill>
                  <a:srgbClr val="7A078E"/>
                </a:solidFill>
                <a:latin typeface="Century Gothic" panose="020B0502020202020204" pitchFamily="34" charset="0"/>
              </a:rPr>
              <a:t>sending six billion videos per day</a:t>
            </a:r>
          </a:p>
          <a:p>
            <a:endParaRPr lang="en-GB" dirty="0"/>
          </a:p>
        </p:txBody>
      </p:sp>
      <p:pic>
        <p:nvPicPr>
          <p:cNvPr id="2" name="Picture 1">
            <a:extLst>
              <a:ext uri="{FF2B5EF4-FFF2-40B4-BE49-F238E27FC236}">
                <a16:creationId xmlns:a16="http://schemas.microsoft.com/office/drawing/2014/main" id="{D3E3CADA-575E-4016-AE32-2CE9E3B3B9AE}"/>
              </a:ext>
            </a:extLst>
          </p:cNvPr>
          <p:cNvPicPr>
            <a:picLocks noChangeAspect="1"/>
          </p:cNvPicPr>
          <p:nvPr/>
        </p:nvPicPr>
        <p:blipFill>
          <a:blip r:embed="rId8"/>
          <a:stretch>
            <a:fillRect/>
          </a:stretch>
        </p:blipFill>
        <p:spPr>
          <a:xfrm>
            <a:off x="8924988" y="2026026"/>
            <a:ext cx="3034936" cy="1896835"/>
          </a:xfrm>
          <a:prstGeom prst="rect">
            <a:avLst/>
          </a:prstGeom>
        </p:spPr>
      </p:pic>
      <p:pic>
        <p:nvPicPr>
          <p:cNvPr id="3" name="Recorded Sound">
            <a:hlinkClick r:id="" action="ppaction://media"/>
            <a:extLst>
              <a:ext uri="{FF2B5EF4-FFF2-40B4-BE49-F238E27FC236}">
                <a16:creationId xmlns:a16="http://schemas.microsoft.com/office/drawing/2014/main" id="{96706DF4-7AE0-46DB-A42E-99BD5B4AD0C9}"/>
              </a:ext>
            </a:extLst>
          </p:cNvPr>
          <p:cNvPicPr>
            <a:picLocks noChangeAspect="1"/>
          </p:cNvPicPr>
          <p:nvPr>
            <a:audioFile r:link="rId1"/>
            <p:extLst>
              <p:ext uri="{DAA4B4D4-6D71-4841-9C94-3DE7FCFB9230}">
                <p14:media xmlns:p14="http://schemas.microsoft.com/office/powerpoint/2010/main" r:embed="rId2">
                  <p14:trim st="2402" end="7685.9954"/>
                </p14:media>
              </p:ext>
            </p:extLst>
          </p:nvPr>
        </p:nvPicPr>
        <p:blipFill>
          <a:blip r:embed="rId9"/>
          <a:stretch>
            <a:fillRect/>
          </a:stretch>
        </p:blipFill>
        <p:spPr>
          <a:xfrm>
            <a:off x="8592971" y="6107469"/>
            <a:ext cx="609600" cy="609600"/>
          </a:xfrm>
          <a:prstGeom prst="rect">
            <a:avLst/>
          </a:prstGeom>
        </p:spPr>
      </p:pic>
    </p:spTree>
    <p:extLst>
      <p:ext uri="{BB962C8B-B14F-4D97-AF65-F5344CB8AC3E}">
        <p14:creationId xmlns:p14="http://schemas.microsoft.com/office/powerpoint/2010/main" val="3445225300"/>
      </p:ext>
    </p:extLst>
  </p:cSld>
  <p:clrMapOvr>
    <a:masterClrMapping/>
  </p:clrMapOvr>
  <mc:AlternateContent xmlns:mc="http://schemas.openxmlformats.org/markup-compatibility/2006">
    <mc:Choice xmlns:p14="http://schemas.microsoft.com/office/powerpoint/2010/main" Requires="p14">
      <p:transition spd="med" p14:dur="700" advTm="19386">
        <p:fade/>
      </p:transition>
    </mc:Choice>
    <mc:Fallback>
      <p:transition spd="med" advTm="19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17142"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94223352-FC30-47BE-98DC-E3F9EE9215E1}"/>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sp>
        <p:nvSpPr>
          <p:cNvPr id="12" name="Content Placeholder 2">
            <a:extLst>
              <a:ext uri="{FF2B5EF4-FFF2-40B4-BE49-F238E27FC236}">
                <a16:creationId xmlns:a16="http://schemas.microsoft.com/office/drawing/2014/main" id="{6F2F8DA1-FD9E-41D0-9441-DEC50B596B4C}"/>
              </a:ext>
            </a:extLst>
          </p:cNvPr>
          <p:cNvSpPr>
            <a:spLocks noGrp="1"/>
          </p:cNvSpPr>
          <p:nvPr>
            <p:ph idx="1"/>
          </p:nvPr>
        </p:nvSpPr>
        <p:spPr>
          <a:xfrm>
            <a:off x="1498293" y="1160332"/>
            <a:ext cx="9031259" cy="5432366"/>
          </a:xfrm>
        </p:spPr>
        <p:txBody>
          <a:bodyPr>
            <a:normAutofit lnSpcReduction="10000"/>
          </a:bodyPr>
          <a:lstStyle/>
          <a:p>
            <a:pPr marL="0" indent="0">
              <a:buNone/>
            </a:pPr>
            <a:r>
              <a:rPr lang="en-GB" sz="3600" b="1" dirty="0">
                <a:solidFill>
                  <a:srgbClr val="7A078E"/>
                </a:solidFill>
                <a:latin typeface="Century Gothic" panose="020B0502020202020204" pitchFamily="34" charset="0"/>
              </a:rPr>
              <a:t>Entrepreneurs</a:t>
            </a:r>
          </a:p>
          <a:p>
            <a:pPr marL="0" indent="0">
              <a:buNone/>
            </a:pPr>
            <a:endParaRPr lang="en-GB" b="1" dirty="0">
              <a:solidFill>
                <a:srgbClr val="7A078E"/>
              </a:solidFill>
              <a:latin typeface="Century Gothic" panose="020B0502020202020204" pitchFamily="34" charset="0"/>
            </a:endParaRPr>
          </a:p>
          <a:p>
            <a:pPr marL="342900" lvl="0" indent="-342900">
              <a:lnSpc>
                <a:spcPct val="107000"/>
              </a:lnSpc>
              <a:buFont typeface="Symbol" panose="05050102010706020507" pitchFamily="18" charset="2"/>
              <a:buChar char=""/>
            </a:pP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Jeff Bezos (£112 Billion) – Founded Amazon in his garage</a:t>
            </a:r>
            <a:endParaRPr lang="en-GB" sz="2400" dirty="0">
              <a:solidFill>
                <a:srgbClr val="7A078E"/>
              </a:solidFill>
              <a:effectLst/>
              <a:latin typeface="Century Gothic" panose="020B0502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Bill Gates ($90 Billion) – Co-founder Microsoft, founded with his friend Paul Allen</a:t>
            </a:r>
            <a:endParaRPr lang="en-GB" sz="2400" dirty="0">
              <a:solidFill>
                <a:srgbClr val="7A078E"/>
              </a:solidFill>
              <a:effectLst/>
              <a:latin typeface="Century Gothic" panose="020B0502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Mark Zuckerberg ($71 Billion) – Co-founder Facebook, with his student roommates</a:t>
            </a:r>
            <a:endParaRPr lang="en-GB" sz="2400" dirty="0">
              <a:solidFill>
                <a:srgbClr val="7A078E"/>
              </a:solidFill>
              <a:effectLst/>
              <a:latin typeface="Century Gothic" panose="020B0502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Carlos Slim </a:t>
            </a:r>
            <a:r>
              <a:rPr lang="en-GB" sz="2400" dirty="0" err="1">
                <a:solidFill>
                  <a:srgbClr val="7A078E"/>
                </a:solidFill>
                <a:effectLst/>
                <a:latin typeface="Century Gothic" panose="020B0502020202020204" pitchFamily="34" charset="0"/>
                <a:ea typeface="Arial" panose="020B0604020202020204" pitchFamily="34" charset="0"/>
                <a:cs typeface="Arial" panose="020B0604020202020204" pitchFamily="34" charset="0"/>
              </a:rPr>
              <a:t>Helú</a:t>
            </a: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 ($67 Billion) – Telecoms investor – found that a background in linear programming gave him the edge in the business world</a:t>
            </a:r>
            <a:endParaRPr lang="en-GB" sz="2400" dirty="0">
              <a:solidFill>
                <a:srgbClr val="7A078E"/>
              </a:solidFill>
              <a:effectLst/>
              <a:latin typeface="Century Gothic" panose="020B0502020202020204" pitchFamily="34" charset="0"/>
              <a:ea typeface="Arial" panose="020B06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400" dirty="0">
                <a:solidFill>
                  <a:srgbClr val="7A078E"/>
                </a:solidFill>
                <a:effectLst/>
                <a:latin typeface="Century Gothic" panose="020B0502020202020204" pitchFamily="34" charset="0"/>
                <a:ea typeface="Arial" panose="020B0604020202020204" pitchFamily="34" charset="0"/>
                <a:cs typeface="Arial" panose="020B0604020202020204" pitchFamily="34" charset="0"/>
              </a:rPr>
              <a:t>Larry Ellison ($59 Billion) – Co-founder Oracle, makers of database software</a:t>
            </a:r>
            <a:endParaRPr lang="en-GB" sz="2400" dirty="0">
              <a:solidFill>
                <a:srgbClr val="7A078E"/>
              </a:solidFill>
              <a:effectLst/>
              <a:latin typeface="Century Gothic" panose="020B0502020202020204" pitchFamily="34" charset="0"/>
              <a:ea typeface="Arial" panose="020B0604020202020204" pitchFamily="34" charset="0"/>
              <a:cs typeface="Times New Roman" panose="02020603050405020304" pitchFamily="18" charset="0"/>
            </a:endParaRPr>
          </a:p>
          <a:p>
            <a:endParaRPr lang="en-GB" dirty="0"/>
          </a:p>
        </p:txBody>
      </p:sp>
      <p:pic>
        <p:nvPicPr>
          <p:cNvPr id="13" name="Picture 12" descr="A yellow logo with a black background&#10;&#10;Description automatically generated with low confidence">
            <a:extLst>
              <a:ext uri="{FF2B5EF4-FFF2-40B4-BE49-F238E27FC236}">
                <a16:creationId xmlns:a16="http://schemas.microsoft.com/office/drawing/2014/main" id="{D2433594-A98F-4735-B295-CC952F5462D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360363" y="2223818"/>
            <a:ext cx="1662073" cy="1158770"/>
          </a:xfrm>
          <a:prstGeom prst="rect">
            <a:avLst/>
          </a:prstGeom>
        </p:spPr>
      </p:pic>
      <p:pic>
        <p:nvPicPr>
          <p:cNvPr id="16" name="Picture 15" descr="Logo, company name&#10;&#10;Description automatically generated">
            <a:extLst>
              <a:ext uri="{FF2B5EF4-FFF2-40B4-BE49-F238E27FC236}">
                <a16:creationId xmlns:a16="http://schemas.microsoft.com/office/drawing/2014/main" id="{728F766F-6C74-4379-8E39-C637C7C943B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360363" y="3407979"/>
            <a:ext cx="1603080" cy="1282151"/>
          </a:xfrm>
          <a:prstGeom prst="rect">
            <a:avLst/>
          </a:prstGeom>
        </p:spPr>
      </p:pic>
      <p:pic>
        <p:nvPicPr>
          <p:cNvPr id="22" name="Picture 21" descr="A blue rectangle with a white cross on it&#10;&#10;Description automatically generated with low confidence">
            <a:extLst>
              <a:ext uri="{FF2B5EF4-FFF2-40B4-BE49-F238E27FC236}">
                <a16:creationId xmlns:a16="http://schemas.microsoft.com/office/drawing/2014/main" id="{B781808F-7577-4E3F-81AA-C245F8BB1D16}"/>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471351" y="4549727"/>
            <a:ext cx="1492092" cy="1492092"/>
          </a:xfrm>
          <a:prstGeom prst="rect">
            <a:avLst/>
          </a:prstGeom>
        </p:spPr>
      </p:pic>
      <p:pic>
        <p:nvPicPr>
          <p:cNvPr id="2" name="Recorded Sound">
            <a:hlinkClick r:id="" action="ppaction://media"/>
            <a:extLst>
              <a:ext uri="{FF2B5EF4-FFF2-40B4-BE49-F238E27FC236}">
                <a16:creationId xmlns:a16="http://schemas.microsoft.com/office/drawing/2014/main" id="{A7B9A57B-E624-4902-9405-925B6E3A68A6}"/>
              </a:ext>
            </a:extLst>
          </p:cNvPr>
          <p:cNvPicPr>
            <a:picLocks noChangeAspect="1"/>
          </p:cNvPicPr>
          <p:nvPr>
            <a:audioFile r:link="rId1"/>
            <p:extLst>
              <p:ext uri="{DAA4B4D4-6D71-4841-9C94-3DE7FCFB9230}">
                <p14:media xmlns:p14="http://schemas.microsoft.com/office/powerpoint/2010/main" r:embed="rId2">
                  <p14:trim st="1691" end="2116.0634"/>
                  <p14:fade in="1000"/>
                </p14:media>
              </p:ext>
            </p:extLst>
          </p:nvPr>
        </p:nvPicPr>
        <p:blipFill>
          <a:blip r:embed="rId13"/>
          <a:stretch>
            <a:fillRect/>
          </a:stretch>
        </p:blipFill>
        <p:spPr>
          <a:xfrm>
            <a:off x="11311608" y="6120961"/>
            <a:ext cx="609600" cy="609600"/>
          </a:xfrm>
          <a:prstGeom prst="rect">
            <a:avLst/>
          </a:prstGeom>
        </p:spPr>
      </p:pic>
    </p:spTree>
    <p:extLst>
      <p:ext uri="{BB962C8B-B14F-4D97-AF65-F5344CB8AC3E}">
        <p14:creationId xmlns:p14="http://schemas.microsoft.com/office/powerpoint/2010/main" val="3265544965"/>
      </p:ext>
    </p:extLst>
  </p:cSld>
  <p:clrMapOvr>
    <a:masterClrMapping/>
  </p:clrMapOvr>
  <mc:AlternateContent xmlns:mc="http://schemas.openxmlformats.org/markup-compatibility/2006">
    <mc:Choice xmlns:p14="http://schemas.microsoft.com/office/powerpoint/2010/main" Requires="p14">
      <p:transition spd="med" p14:dur="700" advTm="22336">
        <p:fade/>
      </p:transition>
    </mc:Choice>
    <mc:Fallback>
      <p:transition spd="med" advTm="22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15918"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126CF039-5D75-4B5D-989E-2666D2E77035}"/>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A6DF1DB9-78DA-4F53-ABB0-B35DBDE418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4133"/>
          <a:stretch/>
        </p:blipFill>
        <p:spPr>
          <a:xfrm>
            <a:off x="1664862" y="1177184"/>
            <a:ext cx="9727585" cy="5672909"/>
          </a:xfrm>
          <a:prstGeom prst="rect">
            <a:avLst/>
          </a:prstGeom>
        </p:spPr>
      </p:pic>
      <p:sp>
        <p:nvSpPr>
          <p:cNvPr id="12" name="Content Placeholder 2">
            <a:extLst>
              <a:ext uri="{FF2B5EF4-FFF2-40B4-BE49-F238E27FC236}">
                <a16:creationId xmlns:a16="http://schemas.microsoft.com/office/drawing/2014/main" id="{4CE11FF5-4382-4014-B0A8-8174FD3D6CE3}"/>
              </a:ext>
            </a:extLst>
          </p:cNvPr>
          <p:cNvSpPr>
            <a:spLocks noGrp="1"/>
          </p:cNvSpPr>
          <p:nvPr>
            <p:ph idx="1"/>
          </p:nvPr>
        </p:nvSpPr>
        <p:spPr>
          <a:xfrm>
            <a:off x="1664862" y="1171706"/>
            <a:ext cx="9727585" cy="4525963"/>
          </a:xfrm>
        </p:spPr>
        <p:txBody>
          <a:bodyPr/>
          <a:lstStyle/>
          <a:p>
            <a:pPr marL="0" indent="0" algn="ctr">
              <a:buNone/>
            </a:pPr>
            <a:r>
              <a:rPr lang="en-GB" sz="4000" b="1" dirty="0">
                <a:latin typeface="Century Gothic" panose="020B0502020202020204" pitchFamily="34" charset="0"/>
              </a:rPr>
              <a:t>Augmented Reality</a:t>
            </a:r>
            <a:endParaRPr lang="en-GB" sz="2600" b="1" dirty="0">
              <a:latin typeface="Century Gothic" panose="020B0502020202020204" pitchFamily="34" charset="0"/>
            </a:endParaRPr>
          </a:p>
          <a:p>
            <a:pPr marL="0" indent="0">
              <a:buNone/>
            </a:pPr>
            <a:r>
              <a:rPr lang="en-GB" sz="2600" dirty="0">
                <a:latin typeface="Century Gothic" panose="020B0502020202020204" pitchFamily="34" charset="0"/>
              </a:rPr>
              <a:t>By adding information to the world we can:</a:t>
            </a:r>
          </a:p>
          <a:p>
            <a:pPr lvl="1"/>
            <a:r>
              <a:rPr lang="en-GB" sz="2600" dirty="0">
                <a:latin typeface="Century Gothic" panose="020B0502020202020204" pitchFamily="34" charset="0"/>
              </a:rPr>
              <a:t>add reviews on shops and cafés as we see them</a:t>
            </a:r>
          </a:p>
          <a:p>
            <a:pPr lvl="1"/>
            <a:r>
              <a:rPr lang="en-GB" sz="2600" dirty="0">
                <a:latin typeface="Century Gothic" panose="020B0502020202020204" pitchFamily="34" charset="0"/>
              </a:rPr>
              <a:t>utilise a heads-up display when driving</a:t>
            </a:r>
          </a:p>
          <a:p>
            <a:pPr lvl="1"/>
            <a:r>
              <a:rPr lang="en-GB" sz="2600" dirty="0">
                <a:latin typeface="Century Gothic" panose="020B0502020202020204" pitchFamily="34" charset="0"/>
              </a:rPr>
              <a:t>or play Pokémon Go</a:t>
            </a:r>
          </a:p>
          <a:p>
            <a:endParaRPr lang="en-GB" dirty="0"/>
          </a:p>
        </p:txBody>
      </p:sp>
      <p:pic>
        <p:nvPicPr>
          <p:cNvPr id="2" name="Recorded Sound">
            <a:hlinkClick r:id="" action="ppaction://media"/>
            <a:extLst>
              <a:ext uri="{FF2B5EF4-FFF2-40B4-BE49-F238E27FC236}">
                <a16:creationId xmlns:a16="http://schemas.microsoft.com/office/drawing/2014/main" id="{BFCFD0E2-7C12-4680-97BD-F8D460F98677}"/>
              </a:ext>
            </a:extLst>
          </p:cNvPr>
          <p:cNvPicPr>
            <a:picLocks noChangeAspect="1"/>
          </p:cNvPicPr>
          <p:nvPr>
            <a:audioFile r:link="rId1"/>
            <p:extLst>
              <p:ext uri="{DAA4B4D4-6D71-4841-9C94-3DE7FCFB9230}">
                <p14:media xmlns:p14="http://schemas.microsoft.com/office/powerpoint/2010/main" r:embed="rId2">
                  <p14:trim st="1615" end="13058.4399"/>
                </p14:media>
              </p:ext>
            </p:extLst>
          </p:nvPr>
        </p:nvPicPr>
        <p:blipFill>
          <a:blip r:embed="rId8"/>
          <a:stretch>
            <a:fillRect/>
          </a:stretch>
        </p:blipFill>
        <p:spPr>
          <a:xfrm>
            <a:off x="11465186" y="6084246"/>
            <a:ext cx="609600" cy="609600"/>
          </a:xfrm>
          <a:prstGeom prst="rect">
            <a:avLst/>
          </a:prstGeom>
        </p:spPr>
      </p:pic>
    </p:spTree>
    <p:extLst>
      <p:ext uri="{BB962C8B-B14F-4D97-AF65-F5344CB8AC3E}">
        <p14:creationId xmlns:p14="http://schemas.microsoft.com/office/powerpoint/2010/main" val="1960394497"/>
      </p:ext>
    </p:extLst>
  </p:cSld>
  <p:clrMapOvr>
    <a:masterClrMapping/>
  </p:clrMapOvr>
  <mc:AlternateContent xmlns:mc="http://schemas.openxmlformats.org/markup-compatibility/2006">
    <mc:Choice xmlns:p14="http://schemas.microsoft.com/office/powerpoint/2010/main" Requires="p14">
      <p:transition spd="med" p14:dur="700" advTm="26483">
        <p:fade/>
      </p:transition>
    </mc:Choice>
    <mc:Fallback>
      <p:transition spd="med" advTm="26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25341"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9EBB5BEF-25DA-46EE-A04B-B9D9E52CAF3A}"/>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grpSp>
        <p:nvGrpSpPr>
          <p:cNvPr id="2" name="Group 1">
            <a:extLst>
              <a:ext uri="{FF2B5EF4-FFF2-40B4-BE49-F238E27FC236}">
                <a16:creationId xmlns:a16="http://schemas.microsoft.com/office/drawing/2014/main" id="{2628572E-48CD-4DCB-8C03-FC0791E6FC2A}"/>
              </a:ext>
            </a:extLst>
          </p:cNvPr>
          <p:cNvGrpSpPr/>
          <p:nvPr/>
        </p:nvGrpSpPr>
        <p:grpSpPr>
          <a:xfrm>
            <a:off x="2405134" y="1160331"/>
            <a:ext cx="7982590" cy="7000973"/>
            <a:chOff x="1765580" y="944370"/>
            <a:chExt cx="7982590" cy="7000973"/>
          </a:xfrm>
        </p:grpSpPr>
        <p:pic>
          <p:nvPicPr>
            <p:cNvPr id="11" name="Picture 10">
              <a:extLst>
                <a:ext uri="{FF2B5EF4-FFF2-40B4-BE49-F238E27FC236}">
                  <a16:creationId xmlns:a16="http://schemas.microsoft.com/office/drawing/2014/main" id="{7F628DFD-C56E-400D-AE4C-ECFD83A4C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65580" y="981829"/>
              <a:ext cx="7982590" cy="5421508"/>
            </a:xfrm>
            <a:prstGeom prst="rect">
              <a:avLst/>
            </a:prstGeom>
          </p:spPr>
        </p:pic>
        <p:sp>
          <p:nvSpPr>
            <p:cNvPr id="12" name="Text Placeholder 2">
              <a:extLst>
                <a:ext uri="{FF2B5EF4-FFF2-40B4-BE49-F238E27FC236}">
                  <a16:creationId xmlns:a16="http://schemas.microsoft.com/office/drawing/2014/main" id="{C6F6C9B2-8600-4859-9BC1-FB9D7BEE944E}"/>
                </a:ext>
              </a:extLst>
            </p:cNvPr>
            <p:cNvSpPr txBox="1">
              <a:spLocks/>
            </p:cNvSpPr>
            <p:nvPr/>
          </p:nvSpPr>
          <p:spPr>
            <a:xfrm>
              <a:off x="1882174" y="944370"/>
              <a:ext cx="5321595" cy="7000973"/>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7A078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A078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A078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A078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A078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600" b="1" dirty="0">
                  <a:solidFill>
                    <a:schemeClr val="bg1"/>
                  </a:solidFill>
                  <a:latin typeface="Century Gothic" panose="020B0502020202020204" pitchFamily="34" charset="0"/>
                </a:rPr>
                <a:t>Robotics</a:t>
              </a:r>
            </a:p>
            <a:p>
              <a:pPr marL="0" indent="0">
                <a:buNone/>
              </a:pPr>
              <a:r>
                <a:rPr lang="en-GB" sz="2800" dirty="0">
                  <a:solidFill>
                    <a:schemeClr val="bg1"/>
                  </a:solidFill>
                  <a:latin typeface="Century Gothic" panose="020B0502020202020204" pitchFamily="34" charset="0"/>
                </a:rPr>
                <a:t>We are finding more </a:t>
              </a:r>
              <a:br>
                <a:rPr lang="en-GB" sz="2800" dirty="0">
                  <a:solidFill>
                    <a:schemeClr val="bg1"/>
                  </a:solidFill>
                  <a:latin typeface="Century Gothic" panose="020B0502020202020204" pitchFamily="34" charset="0"/>
                </a:rPr>
              </a:br>
              <a:r>
                <a:rPr lang="en-GB" sz="2800" dirty="0">
                  <a:solidFill>
                    <a:schemeClr val="bg1"/>
                  </a:solidFill>
                  <a:latin typeface="Century Gothic" panose="020B0502020202020204" pitchFamily="34" charset="0"/>
                </a:rPr>
                <a:t>and more uses for robots</a:t>
              </a:r>
            </a:p>
            <a:p>
              <a:pPr lvl="1"/>
              <a:r>
                <a:rPr lang="en-GB" sz="2400" dirty="0">
                  <a:solidFill>
                    <a:srgbClr val="C2C8F4"/>
                  </a:solidFill>
                  <a:latin typeface="Century Gothic" panose="020B0502020202020204" pitchFamily="34" charset="0"/>
                </a:rPr>
                <a:t>Robotic vacuums in the home</a:t>
              </a:r>
            </a:p>
            <a:p>
              <a:pPr lvl="1"/>
              <a:r>
                <a:rPr lang="en-GB" sz="2400" dirty="0">
                  <a:solidFill>
                    <a:srgbClr val="C2C8F4"/>
                  </a:solidFill>
                  <a:latin typeface="Century Gothic" panose="020B0502020202020204" pitchFamily="34" charset="0"/>
                </a:rPr>
                <a:t>Car assembly</a:t>
              </a:r>
            </a:p>
            <a:p>
              <a:pPr lvl="1"/>
              <a:r>
                <a:rPr lang="en-GB" sz="2400" dirty="0">
                  <a:solidFill>
                    <a:srgbClr val="C2C8F4"/>
                  </a:solidFill>
                  <a:latin typeface="Century Gothic" panose="020B0502020202020204" pitchFamily="34" charset="0"/>
                </a:rPr>
                <a:t>Clearing mines in a war zone</a:t>
              </a:r>
            </a:p>
            <a:p>
              <a:pPr marL="0" indent="0">
                <a:buNone/>
              </a:pPr>
              <a:r>
                <a:rPr lang="en-GB" sz="2700" dirty="0">
                  <a:solidFill>
                    <a:schemeClr val="bg1"/>
                  </a:solidFill>
                  <a:latin typeface="Century Gothic" panose="020B0502020202020204" pitchFamily="34" charset="0"/>
                </a:rPr>
                <a:t>To make a robot you </a:t>
              </a:r>
              <a:br>
                <a:rPr lang="en-GB" sz="2700" dirty="0">
                  <a:solidFill>
                    <a:schemeClr val="bg1"/>
                  </a:solidFill>
                  <a:latin typeface="Century Gothic" panose="020B0502020202020204" pitchFamily="34" charset="0"/>
                </a:rPr>
              </a:br>
              <a:r>
                <a:rPr lang="en-GB" sz="2700" dirty="0">
                  <a:solidFill>
                    <a:schemeClr val="bg1"/>
                  </a:solidFill>
                  <a:latin typeface="Century Gothic" panose="020B0502020202020204" pitchFamily="34" charset="0"/>
                </a:rPr>
                <a:t>need to have a good understanding of how computers work and</a:t>
              </a:r>
              <a:br>
                <a:rPr lang="en-GB" sz="2700" dirty="0">
                  <a:solidFill>
                    <a:schemeClr val="bg1"/>
                  </a:solidFill>
                  <a:latin typeface="Century Gothic" panose="020B0502020202020204" pitchFamily="34" charset="0"/>
                </a:rPr>
              </a:br>
              <a:r>
                <a:rPr lang="en-GB" sz="2700" dirty="0">
                  <a:solidFill>
                    <a:schemeClr val="bg1"/>
                  </a:solidFill>
                  <a:latin typeface="Century Gothic" panose="020B0502020202020204" pitchFamily="34" charset="0"/>
                </a:rPr>
                <a:t>how to program them.</a:t>
              </a:r>
              <a:endParaRPr lang="en-GB" sz="2700" dirty="0"/>
            </a:p>
          </p:txBody>
        </p:sp>
      </p:grpSp>
      <p:pic>
        <p:nvPicPr>
          <p:cNvPr id="13" name="Recorded Sound">
            <a:hlinkClick r:id="" action="ppaction://media"/>
            <a:extLst>
              <a:ext uri="{FF2B5EF4-FFF2-40B4-BE49-F238E27FC236}">
                <a16:creationId xmlns:a16="http://schemas.microsoft.com/office/drawing/2014/main" id="{02368373-91D9-40FE-B720-A66DD173D8EA}"/>
              </a:ext>
            </a:extLst>
          </p:cNvPr>
          <p:cNvPicPr>
            <a:picLocks noChangeAspect="1"/>
          </p:cNvPicPr>
          <p:nvPr>
            <a:audioFile r:link="rId1"/>
            <p:extLst>
              <p:ext uri="{DAA4B4D4-6D71-4841-9C94-3DE7FCFB9230}">
                <p14:media xmlns:p14="http://schemas.microsoft.com/office/powerpoint/2010/main" r:embed="rId2">
                  <p14:trim st="1932" end="1273.5419"/>
                  <p14:fade in="1500"/>
                </p14:media>
              </p:ext>
            </p:extLst>
          </p:nvPr>
        </p:nvPicPr>
        <p:blipFill>
          <a:blip r:embed="rId8"/>
          <a:stretch>
            <a:fillRect/>
          </a:stretch>
        </p:blipFill>
        <p:spPr>
          <a:xfrm>
            <a:off x="11364927" y="6051288"/>
            <a:ext cx="609600" cy="609600"/>
          </a:xfrm>
          <a:prstGeom prst="rect">
            <a:avLst/>
          </a:prstGeom>
        </p:spPr>
      </p:pic>
    </p:spTree>
    <p:extLst>
      <p:ext uri="{BB962C8B-B14F-4D97-AF65-F5344CB8AC3E}">
        <p14:creationId xmlns:p14="http://schemas.microsoft.com/office/powerpoint/2010/main" val="2697561591"/>
      </p:ext>
    </p:extLst>
  </p:cSld>
  <p:clrMapOvr>
    <a:masterClrMapping/>
  </p:clrMapOvr>
  <mc:AlternateContent xmlns:mc="http://schemas.openxmlformats.org/markup-compatibility/2006">
    <mc:Choice xmlns:p14="http://schemas.microsoft.com/office/powerpoint/2010/main" Requires="p14">
      <p:transition spd="med" p14:dur="700" advTm="16184">
        <p:fade/>
      </p:transition>
    </mc:Choice>
    <mc:Fallback>
      <p:transition spd="med" advTm="16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7" objId="13"/>
        <p14:stopEvt time="14450" objId="1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298C1932-00A3-4CDB-A15D-C899C18A5D1D}"/>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5163AB57-7D2C-4EE6-96ED-3129AA90FD8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50106" y="1115128"/>
            <a:ext cx="8455766" cy="5742872"/>
          </a:xfrm>
          <a:prstGeom prst="rect">
            <a:avLst/>
          </a:prstGeom>
        </p:spPr>
      </p:pic>
      <p:sp>
        <p:nvSpPr>
          <p:cNvPr id="12" name="Text Placeholder 2">
            <a:extLst>
              <a:ext uri="{FF2B5EF4-FFF2-40B4-BE49-F238E27FC236}">
                <a16:creationId xmlns:a16="http://schemas.microsoft.com/office/drawing/2014/main" id="{C459AA01-9E77-416D-98AA-815EC9CFCE2A}"/>
              </a:ext>
            </a:extLst>
          </p:cNvPr>
          <p:cNvSpPr txBox="1">
            <a:spLocks/>
          </p:cNvSpPr>
          <p:nvPr/>
        </p:nvSpPr>
        <p:spPr>
          <a:xfrm>
            <a:off x="1950106" y="1209534"/>
            <a:ext cx="7840633" cy="3100423"/>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7A078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A078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A078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A078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A078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b="1" dirty="0">
                <a:solidFill>
                  <a:schemeClr val="bg1"/>
                </a:solidFill>
                <a:latin typeface="Century Gothic" panose="020B0502020202020204" pitchFamily="34" charset="0"/>
              </a:rPr>
              <a:t>Drones</a:t>
            </a:r>
          </a:p>
          <a:p>
            <a:pPr marL="0" indent="0">
              <a:buNone/>
            </a:pPr>
            <a:r>
              <a:rPr lang="en-GB" sz="2800" dirty="0">
                <a:solidFill>
                  <a:schemeClr val="bg1"/>
                </a:solidFill>
                <a:latin typeface="Century Gothic" panose="020B0502020202020204" pitchFamily="34" charset="0"/>
              </a:rPr>
              <a:t>Drones are already used for film making, search &amp; rescue and surveying</a:t>
            </a:r>
          </a:p>
          <a:p>
            <a:pPr lvl="1"/>
            <a:r>
              <a:rPr lang="en-GB" sz="2400" dirty="0">
                <a:solidFill>
                  <a:schemeClr val="bg1"/>
                </a:solidFill>
                <a:latin typeface="Century Gothic" panose="020B0502020202020204" pitchFamily="34" charset="0"/>
              </a:rPr>
              <a:t>In the future, deliveries to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your house could be made</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by drone</a:t>
            </a:r>
          </a:p>
          <a:p>
            <a:pPr lvl="1"/>
            <a:r>
              <a:rPr lang="en-GB" sz="2400" dirty="0">
                <a:solidFill>
                  <a:schemeClr val="bg1"/>
                </a:solidFill>
                <a:latin typeface="Century Gothic" panose="020B0502020202020204" pitchFamily="34" charset="0"/>
              </a:rPr>
              <a:t>They will need programmers</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to tell them where and when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to go each day</a:t>
            </a:r>
          </a:p>
          <a:p>
            <a:pPr marL="0" indent="0">
              <a:buNone/>
            </a:pPr>
            <a:r>
              <a:rPr lang="en-GB" sz="2800" dirty="0">
                <a:solidFill>
                  <a:schemeClr val="bg1"/>
                </a:solidFill>
                <a:latin typeface="Century Gothic" panose="020B0502020202020204" pitchFamily="34" charset="0"/>
              </a:rPr>
              <a:t>Would you like to be a part of this future?</a:t>
            </a:r>
          </a:p>
        </p:txBody>
      </p:sp>
      <p:pic>
        <p:nvPicPr>
          <p:cNvPr id="13" name="Recorded Sound">
            <a:hlinkClick r:id="" action="ppaction://media"/>
            <a:extLst>
              <a:ext uri="{FF2B5EF4-FFF2-40B4-BE49-F238E27FC236}">
                <a16:creationId xmlns:a16="http://schemas.microsoft.com/office/drawing/2014/main" id="{693DC07A-8F75-4E95-9531-7AB328BB925E}"/>
              </a:ext>
            </a:extLst>
          </p:cNvPr>
          <p:cNvPicPr>
            <a:picLocks noChangeAspect="1"/>
          </p:cNvPicPr>
          <p:nvPr>
            <a:audioFile r:link="rId1"/>
            <p:extLst>
              <p:ext uri="{DAA4B4D4-6D71-4841-9C94-3DE7FCFB9230}">
                <p14:media xmlns:p14="http://schemas.microsoft.com/office/powerpoint/2010/main" r:embed="rId2">
                  <p14:trim st="2253" end="810.6462"/>
                  <p14:fade in="1500"/>
                </p14:media>
              </p:ext>
            </p:extLst>
          </p:nvPr>
        </p:nvPicPr>
        <p:blipFill>
          <a:blip r:embed="rId8"/>
          <a:stretch>
            <a:fillRect/>
          </a:stretch>
        </p:blipFill>
        <p:spPr>
          <a:xfrm>
            <a:off x="11451040" y="6063464"/>
            <a:ext cx="609600" cy="609600"/>
          </a:xfrm>
          <a:prstGeom prst="rect">
            <a:avLst/>
          </a:prstGeom>
        </p:spPr>
      </p:pic>
    </p:spTree>
    <p:extLst>
      <p:ext uri="{BB962C8B-B14F-4D97-AF65-F5344CB8AC3E}">
        <p14:creationId xmlns:p14="http://schemas.microsoft.com/office/powerpoint/2010/main" val="665727423"/>
      </p:ext>
    </p:extLst>
  </p:cSld>
  <p:clrMapOvr>
    <a:masterClrMapping/>
  </p:clrMapOvr>
  <mc:AlternateContent xmlns:mc="http://schemas.openxmlformats.org/markup-compatibility/2006">
    <mc:Choice xmlns:p14="http://schemas.microsoft.com/office/powerpoint/2010/main" Requires="p14">
      <p:transition spd="med" p14:dur="700" advTm="21495">
        <p:fade/>
      </p:transition>
    </mc:Choice>
    <mc:Fallback>
      <p:transition spd="med" advTm="21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4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6" objId="13"/>
        <p14:stopEvt time="19921" objId="1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6EA2F792-8E45-48C0-B34A-3A7665D7EA1A}"/>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839FAADF-5A65-4E68-BBA1-2B9E3FB6F5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0645" y="3103418"/>
            <a:ext cx="3875177" cy="3754582"/>
          </a:xfrm>
          <a:prstGeom prst="rect">
            <a:avLst/>
          </a:prstGeom>
        </p:spPr>
      </p:pic>
      <p:sp>
        <p:nvSpPr>
          <p:cNvPr id="12" name="Content Placeholder 2">
            <a:extLst>
              <a:ext uri="{FF2B5EF4-FFF2-40B4-BE49-F238E27FC236}">
                <a16:creationId xmlns:a16="http://schemas.microsoft.com/office/drawing/2014/main" id="{7A1A5A22-599C-41E1-9B48-EEFE5BA4C09B}"/>
              </a:ext>
            </a:extLst>
          </p:cNvPr>
          <p:cNvSpPr>
            <a:spLocks noGrp="1"/>
          </p:cNvSpPr>
          <p:nvPr>
            <p:ph idx="1"/>
          </p:nvPr>
        </p:nvSpPr>
        <p:spPr>
          <a:xfrm>
            <a:off x="1498294" y="1236738"/>
            <a:ext cx="7766022" cy="4889426"/>
          </a:xfrm>
        </p:spPr>
        <p:txBody>
          <a:bodyPr>
            <a:normAutofit/>
          </a:bodyPr>
          <a:lstStyle/>
          <a:p>
            <a:pPr marL="0" indent="0">
              <a:buNone/>
            </a:pPr>
            <a:r>
              <a:rPr lang="en-GB" sz="3200" b="1" dirty="0">
                <a:solidFill>
                  <a:srgbClr val="7A078E"/>
                </a:solidFill>
                <a:latin typeface="Century Gothic" panose="020B0502020202020204" pitchFamily="34" charset="0"/>
              </a:rPr>
              <a:t>CPU Design</a:t>
            </a:r>
          </a:p>
          <a:p>
            <a:pPr marL="0" indent="0">
              <a:buNone/>
            </a:pPr>
            <a:r>
              <a:rPr lang="en-GB" dirty="0">
                <a:solidFill>
                  <a:srgbClr val="7A078E"/>
                </a:solidFill>
                <a:latin typeface="Century Gothic" panose="020B0502020202020204" pitchFamily="34" charset="0"/>
              </a:rPr>
              <a:t>The brain of any computer is the CPU </a:t>
            </a:r>
          </a:p>
          <a:p>
            <a:pPr lvl="1"/>
            <a:r>
              <a:rPr lang="en-GB" dirty="0">
                <a:solidFill>
                  <a:srgbClr val="7A078E"/>
                </a:solidFill>
                <a:latin typeface="Century Gothic" panose="020B0502020202020204" pitchFamily="34" charset="0"/>
              </a:rPr>
              <a:t>The UK is a world leader of CPU design </a:t>
            </a:r>
          </a:p>
          <a:p>
            <a:pPr lvl="1"/>
            <a:r>
              <a:rPr lang="en-GB" dirty="0">
                <a:solidFill>
                  <a:srgbClr val="7A078E"/>
                </a:solidFill>
                <a:latin typeface="Century Gothic" panose="020B0502020202020204" pitchFamily="34" charset="0"/>
              </a:rPr>
              <a:t>Made by ARM, who are based in Cambridge</a:t>
            </a:r>
          </a:p>
          <a:p>
            <a:pPr lvl="1"/>
            <a:r>
              <a:rPr lang="en-GB" dirty="0">
                <a:solidFill>
                  <a:srgbClr val="7A078E"/>
                </a:solidFill>
                <a:latin typeface="Century Gothic" panose="020B0502020202020204" pitchFamily="34" charset="0"/>
              </a:rPr>
              <a:t>ARM chips are used in almost all  mobile phones including iPhones</a:t>
            </a:r>
          </a:p>
          <a:p>
            <a:pPr marL="0" indent="0">
              <a:buNone/>
            </a:pPr>
            <a:endParaRPr lang="en-GB" dirty="0">
              <a:solidFill>
                <a:srgbClr val="7A078E"/>
              </a:solidFill>
              <a:latin typeface="Century Gothic" panose="020B0502020202020204" pitchFamily="34" charset="0"/>
            </a:endParaRPr>
          </a:p>
          <a:p>
            <a:pPr marL="0" indent="0">
              <a:buNone/>
            </a:pPr>
            <a:r>
              <a:rPr lang="en-GB" dirty="0">
                <a:solidFill>
                  <a:srgbClr val="7A078E"/>
                </a:solidFill>
                <a:latin typeface="Century Gothic" panose="020B0502020202020204" pitchFamily="34" charset="0"/>
              </a:rPr>
              <a:t>Are you the person who will design the next </a:t>
            </a:r>
            <a:br>
              <a:rPr lang="en-GB" dirty="0">
                <a:solidFill>
                  <a:srgbClr val="7A078E"/>
                </a:solidFill>
                <a:latin typeface="Century Gothic" panose="020B0502020202020204" pitchFamily="34" charset="0"/>
              </a:rPr>
            </a:br>
            <a:r>
              <a:rPr lang="en-GB" dirty="0">
                <a:solidFill>
                  <a:srgbClr val="7A078E"/>
                </a:solidFill>
                <a:latin typeface="Century Gothic" panose="020B0502020202020204" pitchFamily="34" charset="0"/>
              </a:rPr>
              <a:t>generation of devices?</a:t>
            </a:r>
          </a:p>
        </p:txBody>
      </p:sp>
      <p:pic>
        <p:nvPicPr>
          <p:cNvPr id="2" name="Recorded Sound">
            <a:hlinkClick r:id="" action="ppaction://media"/>
            <a:extLst>
              <a:ext uri="{FF2B5EF4-FFF2-40B4-BE49-F238E27FC236}">
                <a16:creationId xmlns:a16="http://schemas.microsoft.com/office/drawing/2014/main" id="{2CE33863-65FB-476F-9F08-47BA67554F57}"/>
              </a:ext>
            </a:extLst>
          </p:cNvPr>
          <p:cNvPicPr>
            <a:picLocks noChangeAspect="1"/>
          </p:cNvPicPr>
          <p:nvPr>
            <a:audioFile r:link="rId1"/>
            <p:extLst>
              <p:ext uri="{DAA4B4D4-6D71-4841-9C94-3DE7FCFB9230}">
                <p14:media xmlns:p14="http://schemas.microsoft.com/office/powerpoint/2010/main" r:embed="rId2">
                  <p14:trim st="2419" end="2688.7256"/>
                  <p14:fade in="1500"/>
                </p14:media>
              </p:ext>
            </p:extLst>
          </p:nvPr>
        </p:nvPicPr>
        <p:blipFill>
          <a:blip r:embed="rId8"/>
          <a:stretch>
            <a:fillRect/>
          </a:stretch>
        </p:blipFill>
        <p:spPr>
          <a:xfrm>
            <a:off x="7997039" y="6187282"/>
            <a:ext cx="609600" cy="609600"/>
          </a:xfrm>
          <a:prstGeom prst="rect">
            <a:avLst/>
          </a:prstGeom>
        </p:spPr>
      </p:pic>
    </p:spTree>
    <p:extLst>
      <p:ext uri="{BB962C8B-B14F-4D97-AF65-F5344CB8AC3E}">
        <p14:creationId xmlns:p14="http://schemas.microsoft.com/office/powerpoint/2010/main" val="4246733668"/>
      </p:ext>
    </p:extLst>
  </p:cSld>
  <p:clrMapOvr>
    <a:masterClrMapping/>
  </p:clrMapOvr>
  <mc:AlternateContent xmlns:mc="http://schemas.openxmlformats.org/markup-compatibility/2006">
    <mc:Choice xmlns:p14="http://schemas.microsoft.com/office/powerpoint/2010/main" Requires="p14">
      <p:transition spd="med" p14:dur="700" advTm="22406">
        <p:fade/>
      </p:transition>
    </mc:Choice>
    <mc:Fallback>
      <p:transition spd="med" advTm="22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21094"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11125" y="194963"/>
            <a:ext cx="11180875" cy="706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Where can I find any further information?</a:t>
            </a:r>
          </a:p>
        </p:txBody>
      </p:sp>
      <p:sp>
        <p:nvSpPr>
          <p:cNvPr id="12" name="TextBox 11">
            <a:extLst>
              <a:ext uri="{FF2B5EF4-FFF2-40B4-BE49-F238E27FC236}">
                <a16:creationId xmlns:a16="http://schemas.microsoft.com/office/drawing/2014/main" id="{D9351A60-58F4-40BD-B745-37F262F2F38F}"/>
              </a:ext>
            </a:extLst>
          </p:cNvPr>
          <p:cNvSpPr txBox="1"/>
          <p:nvPr/>
        </p:nvSpPr>
        <p:spPr>
          <a:xfrm>
            <a:off x="1260106" y="1334654"/>
            <a:ext cx="10556756" cy="4524315"/>
          </a:xfrm>
          <a:prstGeom prst="rect">
            <a:avLst/>
          </a:prstGeom>
          <a:noFill/>
        </p:spPr>
        <p:txBody>
          <a:bodyPr wrap="square">
            <a:spAutoFit/>
          </a:bodyPr>
          <a:lstStyle/>
          <a:p>
            <a:pPr marL="182563" indent="-182563">
              <a:buFont typeface="Arial" panose="020B0604020202020204" pitchFamily="34" charset="0"/>
              <a:buChar char="•"/>
            </a:pPr>
            <a:r>
              <a:rPr lang="en-GB" sz="3200" dirty="0">
                <a:solidFill>
                  <a:srgbClr val="7A078E"/>
                </a:solidFill>
                <a:latin typeface="Century Gothic" panose="020B0502020202020204" pitchFamily="34" charset="0"/>
              </a:rPr>
              <a:t>Speak to your Computing Teacher during a lesson</a:t>
            </a:r>
          </a:p>
          <a:p>
            <a:pPr marL="182563" indent="-182563">
              <a:buFont typeface="Arial" panose="020B0604020202020204" pitchFamily="34" charset="0"/>
              <a:buChar char="•"/>
            </a:pPr>
            <a:endParaRPr lang="en-GB" sz="3200" dirty="0">
              <a:solidFill>
                <a:srgbClr val="7A078E"/>
              </a:solidFill>
              <a:latin typeface="Century Gothic" panose="020B0502020202020204" pitchFamily="34" charset="0"/>
            </a:endParaRPr>
          </a:p>
          <a:p>
            <a:pPr marL="182563" indent="-182563">
              <a:buFont typeface="Arial" panose="020B0604020202020204" pitchFamily="34" charset="0"/>
              <a:buChar char="•"/>
            </a:pPr>
            <a:r>
              <a:rPr lang="en-GB" sz="3200" dirty="0">
                <a:solidFill>
                  <a:srgbClr val="7A078E"/>
                </a:solidFill>
                <a:latin typeface="Century Gothic" panose="020B0502020202020204" pitchFamily="34" charset="0"/>
              </a:rPr>
              <a:t>Speak to Mrs Dunning or Mrs Fisher during a break or lunch-time</a:t>
            </a:r>
          </a:p>
          <a:p>
            <a:pPr marL="182563" indent="-182563">
              <a:buFont typeface="Arial" panose="020B0604020202020204" pitchFamily="34" charset="0"/>
              <a:buChar char="•"/>
            </a:pPr>
            <a:endParaRPr lang="en-GB" sz="3200" dirty="0">
              <a:solidFill>
                <a:srgbClr val="7A078E"/>
              </a:solidFill>
              <a:latin typeface="Century Gothic" panose="020B0502020202020204" pitchFamily="34" charset="0"/>
            </a:endParaRPr>
          </a:p>
          <a:p>
            <a:pPr marL="182563" indent="-182563">
              <a:buFont typeface="Arial" panose="020B0604020202020204" pitchFamily="34" charset="0"/>
              <a:buChar char="•"/>
            </a:pPr>
            <a:r>
              <a:rPr lang="en-GB" sz="3200" dirty="0">
                <a:solidFill>
                  <a:srgbClr val="7A078E"/>
                </a:solidFill>
                <a:latin typeface="Century Gothic" panose="020B0502020202020204" pitchFamily="34" charset="0"/>
              </a:rPr>
              <a:t>Find out more about the specification at: </a:t>
            </a:r>
          </a:p>
          <a:p>
            <a:r>
              <a:rPr lang="en-GB" sz="3200" dirty="0">
                <a:solidFill>
                  <a:srgbClr val="7A078E"/>
                </a:solidFill>
                <a:latin typeface="Century Gothic" panose="020B0502020202020204" pitchFamily="34" charset="0"/>
                <a:hlinkClick r:id="rId7"/>
              </a:rPr>
              <a:t>https://www.ocr.org.uk/qualifications/gcse/computer-science-j277-from-2020/</a:t>
            </a:r>
            <a:endParaRPr lang="en-GB" sz="3200" dirty="0">
              <a:solidFill>
                <a:srgbClr val="7A078E"/>
              </a:solidFill>
              <a:latin typeface="Century Gothic" panose="020B0502020202020204" pitchFamily="34" charset="0"/>
            </a:endParaRPr>
          </a:p>
          <a:p>
            <a:endParaRPr lang="en-GB" sz="3200" dirty="0">
              <a:solidFill>
                <a:srgbClr val="7A078E"/>
              </a:solidFill>
            </a:endParaRPr>
          </a:p>
        </p:txBody>
      </p:sp>
      <p:pic>
        <p:nvPicPr>
          <p:cNvPr id="3" name="Recorded Sound">
            <a:hlinkClick r:id="" action="ppaction://media"/>
            <a:extLst>
              <a:ext uri="{FF2B5EF4-FFF2-40B4-BE49-F238E27FC236}">
                <a16:creationId xmlns:a16="http://schemas.microsoft.com/office/drawing/2014/main" id="{7C78DBD3-A8AB-4627-93F8-01A81F18C843}"/>
              </a:ext>
            </a:extLst>
          </p:cNvPr>
          <p:cNvPicPr>
            <a:picLocks noChangeAspect="1"/>
          </p:cNvPicPr>
          <p:nvPr>
            <a:audioFile r:link="rId1"/>
            <p:extLst>
              <p:ext uri="{DAA4B4D4-6D71-4841-9C94-3DE7FCFB9230}">
                <p14:media xmlns:p14="http://schemas.microsoft.com/office/powerpoint/2010/main" r:embed="rId2">
                  <p14:trim st="1823" end="7494.7868"/>
                </p14:media>
              </p:ext>
            </p:extLst>
          </p:nvPr>
        </p:nvPicPr>
        <p:blipFill>
          <a:blip r:embed="rId8"/>
          <a:stretch>
            <a:fillRect/>
          </a:stretch>
        </p:blipFill>
        <p:spPr>
          <a:xfrm>
            <a:off x="11353843" y="6124095"/>
            <a:ext cx="609600" cy="609600"/>
          </a:xfrm>
          <a:prstGeom prst="rect">
            <a:avLst/>
          </a:prstGeom>
        </p:spPr>
      </p:pic>
    </p:spTree>
    <p:extLst>
      <p:ext uri="{BB962C8B-B14F-4D97-AF65-F5344CB8AC3E}">
        <p14:creationId xmlns:p14="http://schemas.microsoft.com/office/powerpoint/2010/main" val="897325301"/>
      </p:ext>
    </p:extLst>
  </p:cSld>
  <p:clrMapOvr>
    <a:masterClrMapping/>
  </p:clrMapOvr>
  <mc:AlternateContent xmlns:mc="http://schemas.openxmlformats.org/markup-compatibility/2006">
    <mc:Choice xmlns:p14="http://schemas.microsoft.com/office/powerpoint/2010/main" Requires="p14">
      <p:transition spd="med" p14:dur="700" advTm="19778">
        <p:fade/>
      </p:transition>
    </mc:Choice>
    <mc:Fallback>
      <p:transition spd="med" advTm="19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18261"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82523" y="181651"/>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BFA4DEB8-E3FC-4EC9-A279-4A18A524DEC2}"/>
              </a:ext>
            </a:extLst>
          </p:cNvPr>
          <p:cNvSpPr txBox="1"/>
          <p:nvPr/>
        </p:nvSpPr>
        <p:spPr>
          <a:xfrm>
            <a:off x="1260106" y="1334654"/>
            <a:ext cx="10556756" cy="5016758"/>
          </a:xfrm>
          <a:prstGeom prst="rect">
            <a:avLst/>
          </a:prstGeom>
          <a:noFill/>
        </p:spPr>
        <p:txBody>
          <a:bodyPr wrap="square">
            <a:spAutoFit/>
          </a:bodyPr>
          <a:lstStyle/>
          <a:p>
            <a:pPr marL="0" lvl="1"/>
            <a:r>
              <a:rPr lang="en-GB" sz="3200" b="1" dirty="0">
                <a:solidFill>
                  <a:srgbClr val="7A078E"/>
                </a:solidFill>
                <a:latin typeface="Century Gothic" panose="020B0502020202020204" pitchFamily="34" charset="0"/>
              </a:rPr>
              <a:t>Unit 1 Computer Systems</a:t>
            </a:r>
          </a:p>
          <a:p>
            <a:pPr marL="0" lvl="1"/>
            <a:endParaRPr lang="en-GB" sz="3200" b="1" dirty="0">
              <a:solidFill>
                <a:srgbClr val="7A078E"/>
              </a:solidFill>
              <a:latin typeface="Century Gothic" panose="020B0502020202020204" pitchFamily="34" charset="0"/>
            </a:endParaRP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Systems Architecture</a:t>
            </a: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Memory and storage </a:t>
            </a: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Computer networks, connections and protocols</a:t>
            </a: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Network security</a:t>
            </a: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Systems software</a:t>
            </a:r>
          </a:p>
          <a:p>
            <a:pPr marL="365125" lvl="1" indent="-365125">
              <a:buFont typeface="Arial" panose="020B0604020202020204" pitchFamily="34" charset="0"/>
              <a:buChar char="•"/>
            </a:pPr>
            <a:r>
              <a:rPr lang="en-GB" sz="3200" dirty="0">
                <a:solidFill>
                  <a:srgbClr val="7A078E"/>
                </a:solidFill>
                <a:latin typeface="Century Gothic" panose="020B0502020202020204" pitchFamily="34" charset="0"/>
              </a:rPr>
              <a:t>Ethical, legal, cultural and environmental impacts of digital technology</a:t>
            </a:r>
          </a:p>
          <a:p>
            <a:endParaRPr lang="en-GB" sz="3200" dirty="0">
              <a:solidFill>
                <a:srgbClr val="7A078E"/>
              </a:solidFill>
            </a:endParaRPr>
          </a:p>
        </p:txBody>
      </p:sp>
      <p:pic>
        <p:nvPicPr>
          <p:cNvPr id="14" name="Picture 2" descr="Image result for inside a computer">
            <a:extLst>
              <a:ext uri="{FF2B5EF4-FFF2-40B4-BE49-F238E27FC236}">
                <a16:creationId xmlns:a16="http://schemas.microsoft.com/office/drawing/2014/main" id="{AB2DBE9D-4548-498A-8CA8-21BF90A27F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1841" y="1331370"/>
            <a:ext cx="2556208" cy="19171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electronics, computer&#10;&#10;Description automatically generated">
            <a:extLst>
              <a:ext uri="{FF2B5EF4-FFF2-40B4-BE49-F238E27FC236}">
                <a16:creationId xmlns:a16="http://schemas.microsoft.com/office/drawing/2014/main" id="{5BB1E4D9-DF64-4CCA-8652-6E2C36BB1EC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84890" y="5233181"/>
            <a:ext cx="1813159" cy="1813159"/>
          </a:xfrm>
          <a:prstGeom prst="rect">
            <a:avLst/>
          </a:prstGeom>
        </p:spPr>
      </p:pic>
      <p:pic>
        <p:nvPicPr>
          <p:cNvPr id="2" name="Recorded Sound">
            <a:hlinkClick r:id="" action="ppaction://media"/>
            <a:extLst>
              <a:ext uri="{FF2B5EF4-FFF2-40B4-BE49-F238E27FC236}">
                <a16:creationId xmlns:a16="http://schemas.microsoft.com/office/drawing/2014/main" id="{62C10DDB-07EB-4277-9834-D5B80727A2F6}"/>
              </a:ext>
            </a:extLst>
          </p:cNvPr>
          <p:cNvPicPr>
            <a:picLocks noChangeAspect="1"/>
          </p:cNvPicPr>
          <p:nvPr>
            <a:audioFile r:link="rId1"/>
            <p:extLst>
              <p:ext uri="{DAA4B4D4-6D71-4841-9C94-3DE7FCFB9230}">
                <p14:media xmlns:p14="http://schemas.microsoft.com/office/powerpoint/2010/main" r:embed="rId2">
                  <p14:trim st="2664" end="36199.077"/>
                  <p14:fade in="2000" out="2000"/>
                </p14:media>
              </p:ext>
            </p:extLst>
          </p:nvPr>
        </p:nvPicPr>
        <p:blipFill>
          <a:blip r:embed="rId10"/>
          <a:stretch>
            <a:fillRect/>
          </a:stretch>
        </p:blipFill>
        <p:spPr>
          <a:xfrm>
            <a:off x="8897707" y="6089276"/>
            <a:ext cx="609600" cy="609600"/>
          </a:xfrm>
          <a:prstGeom prst="rect">
            <a:avLst/>
          </a:prstGeom>
        </p:spPr>
      </p:pic>
    </p:spTree>
    <p:extLst>
      <p:ext uri="{BB962C8B-B14F-4D97-AF65-F5344CB8AC3E}">
        <p14:creationId xmlns:p14="http://schemas.microsoft.com/office/powerpoint/2010/main" val="10259431"/>
      </p:ext>
    </p:extLst>
  </p:cSld>
  <p:clrMapOvr>
    <a:masterClrMapping/>
  </p:clrMapOvr>
  <mc:AlternateContent xmlns:mc="http://schemas.openxmlformats.org/markup-compatibility/2006">
    <mc:Choice xmlns:p14="http://schemas.microsoft.com/office/powerpoint/2010/main" Requires="p14">
      <p:transition spd="med" p14:dur="700" advTm="53928">
        <p:fade/>
      </p:transition>
    </mc:Choice>
    <mc:Fallback>
      <p:transition spd="med" advTm="53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53928"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82523" y="181651"/>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BFA4DEB8-E3FC-4EC9-A279-4A18A524DEC2}"/>
              </a:ext>
            </a:extLst>
          </p:cNvPr>
          <p:cNvSpPr txBox="1"/>
          <p:nvPr/>
        </p:nvSpPr>
        <p:spPr>
          <a:xfrm>
            <a:off x="1260106" y="1334654"/>
            <a:ext cx="10556756" cy="6050887"/>
          </a:xfrm>
          <a:prstGeom prst="rect">
            <a:avLst/>
          </a:prstGeom>
          <a:noFill/>
        </p:spPr>
        <p:txBody>
          <a:bodyPr wrap="square">
            <a:spAutoFit/>
          </a:bodyPr>
          <a:lstStyle/>
          <a:p>
            <a:pPr marL="0" indent="0">
              <a:buNone/>
            </a:pPr>
            <a:r>
              <a:rPr lang="en-GB" sz="3200" b="1" dirty="0">
                <a:solidFill>
                  <a:srgbClr val="7A078E"/>
                </a:solidFill>
                <a:latin typeface="Century Gothic" panose="020B0502020202020204" pitchFamily="34" charset="0"/>
              </a:rPr>
              <a:t>Unit 2: Computational thinking, algorithms and programming</a:t>
            </a:r>
          </a:p>
          <a:p>
            <a:pPr marL="0" indent="0">
              <a:buNone/>
            </a:pPr>
            <a:endParaRPr lang="en-GB" sz="3200" b="1" dirty="0">
              <a:solidFill>
                <a:srgbClr val="7A078E"/>
              </a:solidFill>
              <a:latin typeface="Century Gothic" panose="020B0502020202020204" pitchFamily="34" charset="0"/>
            </a:endParaRPr>
          </a:p>
          <a:p>
            <a:pPr marL="365125" lvl="1" indent="-280988">
              <a:lnSpc>
                <a:spcPct val="90000"/>
              </a:lnSpc>
              <a:buFont typeface="Arial" charset="0"/>
              <a:buChar char="•"/>
            </a:pPr>
            <a:r>
              <a:rPr lang="en-GB" sz="3200" dirty="0">
                <a:solidFill>
                  <a:srgbClr val="7A078E"/>
                </a:solidFill>
                <a:latin typeface="Century Gothic" panose="020B0502020202020204" pitchFamily="34" charset="0"/>
              </a:rPr>
              <a:t>Algorithms</a:t>
            </a:r>
          </a:p>
          <a:p>
            <a:pPr marL="365125" lvl="1" indent="-280988">
              <a:lnSpc>
                <a:spcPct val="90000"/>
              </a:lnSpc>
              <a:buFont typeface="Arial" charset="0"/>
              <a:buChar char="•"/>
            </a:pPr>
            <a:r>
              <a:rPr lang="en-GB" sz="3200" dirty="0">
                <a:solidFill>
                  <a:srgbClr val="7A078E"/>
                </a:solidFill>
                <a:latin typeface="Century Gothic" panose="020B0502020202020204" pitchFamily="34" charset="0"/>
              </a:rPr>
              <a:t>Programming fundamentals </a:t>
            </a:r>
          </a:p>
          <a:p>
            <a:pPr marL="365125" lvl="1" indent="-280988">
              <a:lnSpc>
                <a:spcPct val="90000"/>
              </a:lnSpc>
              <a:buFont typeface="Arial" charset="0"/>
              <a:buChar char="•"/>
            </a:pPr>
            <a:r>
              <a:rPr lang="en-GB" sz="3200" dirty="0">
                <a:solidFill>
                  <a:srgbClr val="7A078E"/>
                </a:solidFill>
                <a:latin typeface="Century Gothic" panose="020B0502020202020204" pitchFamily="34" charset="0"/>
              </a:rPr>
              <a:t>Producing robust programs </a:t>
            </a:r>
          </a:p>
          <a:p>
            <a:pPr marL="365125" lvl="1" indent="-280988">
              <a:lnSpc>
                <a:spcPct val="90000"/>
              </a:lnSpc>
              <a:buFont typeface="Arial" charset="0"/>
              <a:buChar char="•"/>
            </a:pPr>
            <a:r>
              <a:rPr lang="en-GB" sz="3200" dirty="0">
                <a:solidFill>
                  <a:srgbClr val="7A078E"/>
                </a:solidFill>
                <a:latin typeface="Century Gothic" panose="020B0502020202020204" pitchFamily="34" charset="0"/>
              </a:rPr>
              <a:t>Boolean logic </a:t>
            </a:r>
          </a:p>
          <a:p>
            <a:pPr marL="365125" lvl="1" indent="-280988">
              <a:lnSpc>
                <a:spcPct val="90000"/>
              </a:lnSpc>
              <a:buFont typeface="Arial" charset="0"/>
              <a:buChar char="•"/>
            </a:pPr>
            <a:r>
              <a:rPr lang="en-GB" sz="3200" dirty="0">
                <a:solidFill>
                  <a:srgbClr val="7A078E"/>
                </a:solidFill>
                <a:latin typeface="Century Gothic" panose="020B0502020202020204" pitchFamily="34" charset="0"/>
              </a:rPr>
              <a:t>Programming languages and Integrated Development Environments</a:t>
            </a:r>
          </a:p>
          <a:p>
            <a:pPr marL="365125" lvl="1" indent="-280988">
              <a:lnSpc>
                <a:spcPct val="90000"/>
              </a:lnSpc>
              <a:buFont typeface="Arial" charset="0"/>
              <a:buChar char="•"/>
            </a:pPr>
            <a:endParaRPr lang="en-GB" sz="3200" dirty="0">
              <a:solidFill>
                <a:srgbClr val="7A078E"/>
              </a:solidFill>
              <a:latin typeface="Century Gothic" panose="020B0502020202020204" pitchFamily="34" charset="0"/>
            </a:endParaRPr>
          </a:p>
          <a:p>
            <a:pPr marL="84137" lvl="1">
              <a:lnSpc>
                <a:spcPct val="90000"/>
              </a:lnSpc>
            </a:pPr>
            <a:r>
              <a:rPr lang="en-GB" sz="3200" dirty="0">
                <a:solidFill>
                  <a:srgbClr val="7A078E"/>
                </a:solidFill>
                <a:latin typeface="Century Gothic" panose="020B0502020202020204" pitchFamily="34" charset="0"/>
              </a:rPr>
              <a:t>All students will have the opportunity to complete programming tasks throughout the course.</a:t>
            </a:r>
          </a:p>
          <a:p>
            <a:endParaRPr lang="en-GB" sz="3200" dirty="0">
              <a:solidFill>
                <a:srgbClr val="7A078E"/>
              </a:solidFill>
            </a:endParaRPr>
          </a:p>
        </p:txBody>
      </p:sp>
      <p:pic>
        <p:nvPicPr>
          <p:cNvPr id="14" name="Picture 2" descr="Image result for python logo">
            <a:extLst>
              <a:ext uri="{FF2B5EF4-FFF2-40B4-BE49-F238E27FC236}">
                <a16:creationId xmlns:a16="http://schemas.microsoft.com/office/drawing/2014/main" id="{02775788-51DD-42F2-BC68-56BA442FA9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2819" y="2109473"/>
            <a:ext cx="2250624" cy="2250624"/>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4949E2F1-E945-4D57-836B-5FB68E57D285}"/>
              </a:ext>
            </a:extLst>
          </p:cNvPr>
          <p:cNvPicPr>
            <a:picLocks noChangeAspect="1"/>
          </p:cNvPicPr>
          <p:nvPr>
            <a:audioFile r:link="rId1"/>
            <p:extLst>
              <p:ext uri="{DAA4B4D4-6D71-4841-9C94-3DE7FCFB9230}">
                <p14:media xmlns:p14="http://schemas.microsoft.com/office/powerpoint/2010/main" r:embed="rId2">
                  <p14:trim st="2188" end="640.102"/>
                  <p14:fade in="1500" out="1500"/>
                </p14:media>
              </p:ext>
            </p:extLst>
          </p:nvPr>
        </p:nvPicPr>
        <p:blipFill>
          <a:blip r:embed="rId8"/>
          <a:stretch>
            <a:fillRect/>
          </a:stretch>
        </p:blipFill>
        <p:spPr>
          <a:xfrm>
            <a:off x="11429427" y="6117498"/>
            <a:ext cx="609600" cy="609600"/>
          </a:xfrm>
          <a:prstGeom prst="rect">
            <a:avLst/>
          </a:prstGeom>
        </p:spPr>
      </p:pic>
    </p:spTree>
    <p:extLst>
      <p:ext uri="{BB962C8B-B14F-4D97-AF65-F5344CB8AC3E}">
        <p14:creationId xmlns:p14="http://schemas.microsoft.com/office/powerpoint/2010/main" val="3704699172"/>
      </p:ext>
    </p:extLst>
  </p:cSld>
  <p:clrMapOvr>
    <a:masterClrMapping/>
  </p:clrMapOvr>
  <mc:AlternateContent xmlns:mc="http://schemas.openxmlformats.org/markup-compatibility/2006">
    <mc:Choice xmlns:p14="http://schemas.microsoft.com/office/powerpoint/2010/main" Requires="p14">
      <p:transition spd="med" p14:dur="700" advTm="32897">
        <p:fade/>
      </p:transition>
    </mc:Choice>
    <mc:Fallback>
      <p:transition spd="med" advTm="32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31478"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93711" y="197086"/>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How will I be assessed?</a:t>
            </a:r>
          </a:p>
        </p:txBody>
      </p:sp>
      <p:sp>
        <p:nvSpPr>
          <p:cNvPr id="12" name="TextBox 11">
            <a:extLst>
              <a:ext uri="{FF2B5EF4-FFF2-40B4-BE49-F238E27FC236}">
                <a16:creationId xmlns:a16="http://schemas.microsoft.com/office/drawing/2014/main" id="{81E7F0B1-A3FC-448E-B343-D6A2E81B9261}"/>
              </a:ext>
            </a:extLst>
          </p:cNvPr>
          <p:cNvSpPr txBox="1"/>
          <p:nvPr/>
        </p:nvSpPr>
        <p:spPr>
          <a:xfrm>
            <a:off x="1260106" y="1334654"/>
            <a:ext cx="10556756" cy="6001643"/>
          </a:xfrm>
          <a:prstGeom prst="rect">
            <a:avLst/>
          </a:prstGeom>
          <a:noFill/>
        </p:spPr>
        <p:txBody>
          <a:bodyPr wrap="square">
            <a:spAutoFit/>
          </a:bodyPr>
          <a:lstStyle/>
          <a:p>
            <a:r>
              <a:rPr lang="en-GB" sz="3200" b="1" dirty="0">
                <a:solidFill>
                  <a:srgbClr val="7A078E"/>
                </a:solidFill>
                <a:latin typeface="Century Gothic" panose="020B0502020202020204" pitchFamily="34" charset="0"/>
              </a:rPr>
              <a:t>Paper 1: Computer Systems</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1 hour 30 mins paper</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50% of your final grade</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80 marks in total</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You are not able to use a calculator</a:t>
            </a:r>
          </a:p>
          <a:p>
            <a:pPr marL="0" indent="0">
              <a:buNone/>
            </a:pPr>
            <a:endParaRPr lang="en-GB" sz="3200" b="1" dirty="0">
              <a:solidFill>
                <a:srgbClr val="7A078E"/>
              </a:solidFill>
              <a:latin typeface="Century Gothic" panose="020B0502020202020204" pitchFamily="34" charset="0"/>
            </a:endParaRPr>
          </a:p>
          <a:p>
            <a:pPr marL="0" indent="0">
              <a:buNone/>
            </a:pPr>
            <a:r>
              <a:rPr lang="en-GB" sz="3200" b="1" dirty="0">
                <a:solidFill>
                  <a:srgbClr val="7A078E"/>
                </a:solidFill>
                <a:latin typeface="Century Gothic" panose="020B0502020202020204" pitchFamily="34" charset="0"/>
              </a:rPr>
              <a:t>Paper 2: Computational thinking, algorithms and programming</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1 hour 30 mins paper</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50% of your final grade</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80 marks in total</a:t>
            </a:r>
          </a:p>
          <a:p>
            <a:pPr marL="457200" indent="-457200">
              <a:buFont typeface="Arial" panose="020B0604020202020204" pitchFamily="34" charset="0"/>
              <a:buChar char="•"/>
            </a:pPr>
            <a:r>
              <a:rPr lang="en-GB" sz="2400" dirty="0">
                <a:solidFill>
                  <a:srgbClr val="7A078E"/>
                </a:solidFill>
                <a:latin typeface="Century Gothic" panose="020B0502020202020204" pitchFamily="34" charset="0"/>
              </a:rPr>
              <a:t>You are not able to use a calculator</a:t>
            </a:r>
          </a:p>
          <a:p>
            <a:pPr marL="0" indent="0">
              <a:buNone/>
            </a:pPr>
            <a:endParaRPr lang="en-GB" sz="3200" b="1" dirty="0">
              <a:solidFill>
                <a:srgbClr val="7A078E"/>
              </a:solidFill>
              <a:latin typeface="Century Gothic" panose="020B0502020202020204" pitchFamily="34" charset="0"/>
            </a:endParaRPr>
          </a:p>
          <a:p>
            <a:endParaRPr lang="en-GB" sz="3200" dirty="0">
              <a:solidFill>
                <a:srgbClr val="7A078E"/>
              </a:solidFill>
            </a:endParaRPr>
          </a:p>
        </p:txBody>
      </p:sp>
      <p:pic>
        <p:nvPicPr>
          <p:cNvPr id="3" name="Picture 2" descr="A picture containing chair, table, floor, green&#10;&#10;Description automatically generated">
            <a:extLst>
              <a:ext uri="{FF2B5EF4-FFF2-40B4-BE49-F238E27FC236}">
                <a16:creationId xmlns:a16="http://schemas.microsoft.com/office/drawing/2014/main" id="{DB8FADA1-A98C-4C62-951E-616526DE48E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29484" y="4711647"/>
            <a:ext cx="3287378" cy="1623397"/>
          </a:xfrm>
          <a:prstGeom prst="rect">
            <a:avLst/>
          </a:prstGeom>
        </p:spPr>
      </p:pic>
      <p:pic>
        <p:nvPicPr>
          <p:cNvPr id="6" name="Picture 5" descr="A picture containing stationary, pencil&#10;&#10;Description automatically generated">
            <a:extLst>
              <a:ext uri="{FF2B5EF4-FFF2-40B4-BE49-F238E27FC236}">
                <a16:creationId xmlns:a16="http://schemas.microsoft.com/office/drawing/2014/main" id="{75B71C2D-A153-4183-BB5E-43CA2E14039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743191" y="1475277"/>
            <a:ext cx="1830632" cy="1830632"/>
          </a:xfrm>
          <a:prstGeom prst="rect">
            <a:avLst/>
          </a:prstGeom>
        </p:spPr>
      </p:pic>
      <p:pic>
        <p:nvPicPr>
          <p:cNvPr id="2" name="Recorded Sound">
            <a:hlinkClick r:id="" action="ppaction://media"/>
            <a:extLst>
              <a:ext uri="{FF2B5EF4-FFF2-40B4-BE49-F238E27FC236}">
                <a16:creationId xmlns:a16="http://schemas.microsoft.com/office/drawing/2014/main" id="{94387D33-AA01-4A48-A041-37E45C7A5F5A}"/>
              </a:ext>
            </a:extLst>
          </p:cNvPr>
          <p:cNvPicPr>
            <a:picLocks noChangeAspect="1"/>
          </p:cNvPicPr>
          <p:nvPr>
            <a:audioFile r:link="rId1"/>
            <p:extLst>
              <p:ext uri="{DAA4B4D4-6D71-4841-9C94-3DE7FCFB9230}">
                <p14:media xmlns:p14="http://schemas.microsoft.com/office/powerpoint/2010/main" r:embed="rId2">
                  <p14:trim st="1861" end="85266.7891"/>
                  <p14:fade out="1500"/>
                </p14:media>
              </p:ext>
            </p:extLst>
          </p:nvPr>
        </p:nvPicPr>
        <p:blipFill>
          <a:blip r:embed="rId11"/>
          <a:stretch>
            <a:fillRect/>
          </a:stretch>
        </p:blipFill>
        <p:spPr>
          <a:xfrm>
            <a:off x="7570504" y="6063465"/>
            <a:ext cx="609600" cy="609600"/>
          </a:xfrm>
          <a:prstGeom prst="rect">
            <a:avLst/>
          </a:prstGeom>
        </p:spPr>
      </p:pic>
    </p:spTree>
    <p:extLst>
      <p:ext uri="{BB962C8B-B14F-4D97-AF65-F5344CB8AC3E}">
        <p14:creationId xmlns:p14="http://schemas.microsoft.com/office/powerpoint/2010/main" val="3278554538"/>
      </p:ext>
    </p:extLst>
  </p:cSld>
  <p:clrMapOvr>
    <a:masterClrMapping/>
  </p:clrMapOvr>
  <mc:AlternateContent xmlns:mc="http://schemas.openxmlformats.org/markup-compatibility/2006">
    <mc:Choice xmlns:p14="http://schemas.microsoft.com/office/powerpoint/2010/main" Requires="p14">
      <p:transition spd="med" p14:dur="700" advTm="44328">
        <p:fade/>
      </p:transition>
    </mc:Choice>
    <mc:Fallback>
      <p:transition spd="med" advTm="443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43297"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91116" y="164395"/>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Why should I pick Computer Science?</a:t>
            </a:r>
          </a:p>
        </p:txBody>
      </p:sp>
      <p:pic>
        <p:nvPicPr>
          <p:cNvPr id="14" name="Picture 13">
            <a:extLst>
              <a:ext uri="{FF2B5EF4-FFF2-40B4-BE49-F238E27FC236}">
                <a16:creationId xmlns:a16="http://schemas.microsoft.com/office/drawing/2014/main" id="{AFEB7A96-7AAD-45E6-8182-BBAA88EA4DA8}"/>
              </a:ext>
            </a:extLst>
          </p:cNvPr>
          <p:cNvPicPr>
            <a:picLocks noChangeAspect="1"/>
          </p:cNvPicPr>
          <p:nvPr/>
        </p:nvPicPr>
        <p:blipFill rotWithShape="1">
          <a:blip r:embed="rId7"/>
          <a:srcRect l="12727" t="20505" r="12597"/>
          <a:stretch/>
        </p:blipFill>
        <p:spPr>
          <a:xfrm>
            <a:off x="2278411" y="1467918"/>
            <a:ext cx="8096928" cy="4848476"/>
          </a:xfrm>
          <a:prstGeom prst="rect">
            <a:avLst/>
          </a:prstGeom>
        </p:spPr>
      </p:pic>
      <p:sp>
        <p:nvSpPr>
          <p:cNvPr id="2" name="Rectangle 1">
            <a:extLst>
              <a:ext uri="{FF2B5EF4-FFF2-40B4-BE49-F238E27FC236}">
                <a16:creationId xmlns:a16="http://schemas.microsoft.com/office/drawing/2014/main" id="{6A9C2FA2-9C56-43F8-8141-831CBCD4DA49}"/>
              </a:ext>
            </a:extLst>
          </p:cNvPr>
          <p:cNvSpPr/>
          <p:nvPr/>
        </p:nvSpPr>
        <p:spPr>
          <a:xfrm>
            <a:off x="2278411" y="1563329"/>
            <a:ext cx="8096928" cy="1091381"/>
          </a:xfrm>
          <a:prstGeom prst="rect">
            <a:avLst/>
          </a:prstGeom>
          <a:solidFill>
            <a:srgbClr val="623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Jobs available within this sector continue to rise each year</a:t>
            </a:r>
          </a:p>
        </p:txBody>
      </p:sp>
      <p:pic>
        <p:nvPicPr>
          <p:cNvPr id="3" name="Recorded Sound">
            <a:hlinkClick r:id="" action="ppaction://media"/>
            <a:extLst>
              <a:ext uri="{FF2B5EF4-FFF2-40B4-BE49-F238E27FC236}">
                <a16:creationId xmlns:a16="http://schemas.microsoft.com/office/drawing/2014/main" id="{989FE27D-5C88-47F5-A476-AE8567DD8F28}"/>
              </a:ext>
            </a:extLst>
          </p:cNvPr>
          <p:cNvPicPr>
            <a:picLocks noChangeAspect="1"/>
          </p:cNvPicPr>
          <p:nvPr>
            <a:audioFile r:link="rId1"/>
            <p:extLst>
              <p:ext uri="{DAA4B4D4-6D71-4841-9C94-3DE7FCFB9230}">
                <p14:media xmlns:p14="http://schemas.microsoft.com/office/powerpoint/2010/main" r:embed="rId2">
                  <p14:trim st="3009" end="1801.1972"/>
                </p14:media>
              </p:ext>
            </p:extLst>
          </p:nvPr>
        </p:nvPicPr>
        <p:blipFill>
          <a:blip r:embed="rId8"/>
          <a:stretch>
            <a:fillRect/>
          </a:stretch>
        </p:blipFill>
        <p:spPr>
          <a:xfrm>
            <a:off x="11298425" y="6154663"/>
            <a:ext cx="609600" cy="609600"/>
          </a:xfrm>
          <a:prstGeom prst="rect">
            <a:avLst/>
          </a:prstGeom>
        </p:spPr>
      </p:pic>
    </p:spTree>
    <p:extLst>
      <p:ext uri="{BB962C8B-B14F-4D97-AF65-F5344CB8AC3E}">
        <p14:creationId xmlns:p14="http://schemas.microsoft.com/office/powerpoint/2010/main" val="596954816"/>
      </p:ext>
    </p:extLst>
  </p:cSld>
  <p:clrMapOvr>
    <a:masterClrMapping/>
  </p:clrMapOvr>
  <mc:AlternateContent xmlns:mc="http://schemas.openxmlformats.org/markup-compatibility/2006">
    <mc:Choice xmlns:p14="http://schemas.microsoft.com/office/powerpoint/2010/main" Requires="p14">
      <p:transition spd="med" p14:dur="700" advTm="18595">
        <p:fade/>
      </p:transition>
    </mc:Choice>
    <mc:Fallback>
      <p:transition spd="med" advTm="18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6780"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42539" y="276722"/>
            <a:ext cx="11319336" cy="512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sp>
        <p:nvSpPr>
          <p:cNvPr id="12" name="TextBox 11">
            <a:extLst>
              <a:ext uri="{FF2B5EF4-FFF2-40B4-BE49-F238E27FC236}">
                <a16:creationId xmlns:a16="http://schemas.microsoft.com/office/drawing/2014/main" id="{D7AB0859-B2FC-4B79-986D-AAFB698E8855}"/>
              </a:ext>
            </a:extLst>
          </p:cNvPr>
          <p:cNvSpPr txBox="1"/>
          <p:nvPr/>
        </p:nvSpPr>
        <p:spPr>
          <a:xfrm>
            <a:off x="1260106" y="1334654"/>
            <a:ext cx="10556756" cy="5386090"/>
          </a:xfrm>
          <a:prstGeom prst="rect">
            <a:avLst/>
          </a:prstGeom>
          <a:noFill/>
        </p:spPr>
        <p:txBody>
          <a:bodyPr wrap="square">
            <a:spAutoFit/>
          </a:bodyPr>
          <a:lstStyle/>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Programmer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Computer Hardware Engineer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Cyber Security Analyst</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Software engineer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IT technician</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Network engineer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App developer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Web developer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IT Project Manager</a:t>
            </a:r>
          </a:p>
          <a:p>
            <a:pPr marL="365125" lvl="1" indent="-365125">
              <a:buFont typeface="Arial" panose="020B0604020202020204" pitchFamily="34" charset="0"/>
              <a:buChar char="•"/>
            </a:pPr>
            <a:r>
              <a:rPr lang="en-GB" sz="2800" dirty="0">
                <a:solidFill>
                  <a:srgbClr val="7A078E"/>
                </a:solidFill>
                <a:latin typeface="Century Gothic" panose="020B0502020202020204" pitchFamily="34" charset="0"/>
              </a:rPr>
              <a:t>There are many more…..</a:t>
            </a:r>
          </a:p>
          <a:p>
            <a:pPr marL="182563" indent="-182563">
              <a:buFont typeface="Arial" panose="020B0604020202020204" pitchFamily="34" charset="0"/>
              <a:buChar char="•"/>
            </a:pPr>
            <a:endParaRPr lang="en-GB" sz="3200" dirty="0">
              <a:solidFill>
                <a:srgbClr val="7A078E"/>
              </a:solidFill>
            </a:endParaRPr>
          </a:p>
          <a:p>
            <a:endParaRPr lang="en-GB" sz="3200" dirty="0">
              <a:solidFill>
                <a:srgbClr val="7A078E"/>
              </a:solidFill>
            </a:endParaRPr>
          </a:p>
        </p:txBody>
      </p:sp>
      <p:pic>
        <p:nvPicPr>
          <p:cNvPr id="3" name="Picture 2">
            <a:extLst>
              <a:ext uri="{FF2B5EF4-FFF2-40B4-BE49-F238E27FC236}">
                <a16:creationId xmlns:a16="http://schemas.microsoft.com/office/drawing/2014/main" id="{15624CD8-5CDF-4FA2-890B-146D888EE66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928264" y="4302230"/>
            <a:ext cx="4035179" cy="2111744"/>
          </a:xfrm>
          <a:prstGeom prst="rect">
            <a:avLst/>
          </a:prstGeom>
        </p:spPr>
      </p:pic>
      <p:pic>
        <p:nvPicPr>
          <p:cNvPr id="6" name="Picture 5" descr="A picture containing toy&#10;&#10;Description automatically generated">
            <a:extLst>
              <a:ext uri="{FF2B5EF4-FFF2-40B4-BE49-F238E27FC236}">
                <a16:creationId xmlns:a16="http://schemas.microsoft.com/office/drawing/2014/main" id="{5454C2C4-15F4-47D7-A58C-0526527C4DA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744168" y="1079780"/>
            <a:ext cx="4072693" cy="3047686"/>
          </a:xfrm>
          <a:prstGeom prst="rect">
            <a:avLst/>
          </a:prstGeom>
        </p:spPr>
      </p:pic>
      <p:sp>
        <p:nvSpPr>
          <p:cNvPr id="20" name="Rectangle 19">
            <a:extLst>
              <a:ext uri="{FF2B5EF4-FFF2-40B4-BE49-F238E27FC236}">
                <a16:creationId xmlns:a16="http://schemas.microsoft.com/office/drawing/2014/main" id="{2FA1860E-644E-49E3-AB16-F2F57790799B}"/>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D093A6C-04C2-4097-8A40-57F6D77CDB83}"/>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Title 1">
            <a:extLst>
              <a:ext uri="{FF2B5EF4-FFF2-40B4-BE49-F238E27FC236}">
                <a16:creationId xmlns:a16="http://schemas.microsoft.com/office/drawing/2014/main" id="{9E945AB2-6DE6-486A-AA48-B56CF9E3EEAC}"/>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5" name="Recorded Sound">
            <a:hlinkClick r:id="" action="ppaction://media"/>
            <a:extLst>
              <a:ext uri="{FF2B5EF4-FFF2-40B4-BE49-F238E27FC236}">
                <a16:creationId xmlns:a16="http://schemas.microsoft.com/office/drawing/2014/main" id="{CEB13321-0C38-433A-AA8E-F2A25619C764}"/>
              </a:ext>
            </a:extLst>
          </p:cNvPr>
          <p:cNvPicPr>
            <a:picLocks noChangeAspect="1"/>
          </p:cNvPicPr>
          <p:nvPr>
            <a:audioFile r:link="rId1"/>
            <p:extLst>
              <p:ext uri="{DAA4B4D4-6D71-4841-9C94-3DE7FCFB9230}">
                <p14:media xmlns:p14="http://schemas.microsoft.com/office/powerpoint/2010/main" r:embed="rId2">
                  <p14:trim st="2401" end="5350.3832"/>
                  <p14:fade out="1500"/>
                </p14:media>
              </p:ext>
            </p:extLst>
          </p:nvPr>
        </p:nvPicPr>
        <p:blipFill>
          <a:blip r:embed="rId11"/>
          <a:stretch>
            <a:fillRect/>
          </a:stretch>
        </p:blipFill>
        <p:spPr>
          <a:xfrm>
            <a:off x="7179873" y="6111144"/>
            <a:ext cx="609600" cy="609600"/>
          </a:xfrm>
          <a:prstGeom prst="rect">
            <a:avLst/>
          </a:prstGeom>
        </p:spPr>
      </p:pic>
    </p:spTree>
    <p:extLst>
      <p:ext uri="{BB962C8B-B14F-4D97-AF65-F5344CB8AC3E}">
        <p14:creationId xmlns:p14="http://schemas.microsoft.com/office/powerpoint/2010/main" val="2165745496"/>
      </p:ext>
    </p:extLst>
  </p:cSld>
  <p:clrMapOvr>
    <a:masterClrMapping/>
  </p:clrMapOvr>
  <mc:AlternateContent xmlns:mc="http://schemas.openxmlformats.org/markup-compatibility/2006">
    <mc:Choice xmlns:p14="http://schemas.microsoft.com/office/powerpoint/2010/main" Requires="p14">
      <p:transition spd="med" p14:dur="700" advTm="26423">
        <p:fade/>
      </p:transition>
    </mc:Choice>
    <mc:Fallback>
      <p:transition spd="med" advTm="264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2610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97343682-7E0B-4C1A-BCF0-1AEFE8AEA3D4}"/>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pic>
        <p:nvPicPr>
          <p:cNvPr id="11" name="Picture 10">
            <a:extLst>
              <a:ext uri="{FF2B5EF4-FFF2-40B4-BE49-F238E27FC236}">
                <a16:creationId xmlns:a16="http://schemas.microsoft.com/office/drawing/2014/main" id="{5027CD55-1A88-4F16-A4CC-1BA3969854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60106" y="1153759"/>
            <a:ext cx="10703337" cy="5438939"/>
          </a:xfrm>
          <a:prstGeom prst="rect">
            <a:avLst/>
          </a:prstGeom>
        </p:spPr>
      </p:pic>
      <p:sp>
        <p:nvSpPr>
          <p:cNvPr id="12" name="Text Placeholder 2">
            <a:extLst>
              <a:ext uri="{FF2B5EF4-FFF2-40B4-BE49-F238E27FC236}">
                <a16:creationId xmlns:a16="http://schemas.microsoft.com/office/drawing/2014/main" id="{4F82D982-38C6-4FE4-AABD-BBCEE23D40BC}"/>
              </a:ext>
            </a:extLst>
          </p:cNvPr>
          <p:cNvSpPr txBox="1">
            <a:spLocks/>
          </p:cNvSpPr>
          <p:nvPr/>
        </p:nvSpPr>
        <p:spPr>
          <a:xfrm>
            <a:off x="982523" y="1115180"/>
            <a:ext cx="10789976" cy="3453607"/>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7A078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A078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A078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A078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A078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4000" b="1" dirty="0">
                <a:solidFill>
                  <a:srgbClr val="11A7CD"/>
                </a:solidFill>
                <a:latin typeface="Century Gothic" panose="020B0502020202020204" pitchFamily="34" charset="0"/>
              </a:rPr>
              <a:t>  The World Wide Web</a:t>
            </a:r>
            <a:endParaRPr lang="en-GB" sz="2800" b="1" dirty="0">
              <a:solidFill>
                <a:srgbClr val="11A7CD"/>
              </a:solidFill>
              <a:latin typeface="Century Gothic" panose="020B0502020202020204" pitchFamily="34" charset="0"/>
            </a:endParaRPr>
          </a:p>
          <a:p>
            <a:r>
              <a:rPr lang="en-GB" sz="2800" dirty="0">
                <a:solidFill>
                  <a:schemeClr val="bg1"/>
                </a:solidFill>
                <a:latin typeface="Century Gothic" panose="020B0502020202020204" pitchFamily="34" charset="0"/>
              </a:rPr>
              <a:t>Invented by British scientist, Tim Berners-Lee in 1989</a:t>
            </a:r>
          </a:p>
          <a:p>
            <a:pPr lvl="1"/>
            <a:r>
              <a:rPr lang="en-GB" sz="2400" dirty="0">
                <a:solidFill>
                  <a:srgbClr val="12C9F1"/>
                </a:solidFill>
                <a:latin typeface="Century Gothic" panose="020B0502020202020204" pitchFamily="34" charset="0"/>
              </a:rPr>
              <a:t>More than four billion people now use it</a:t>
            </a:r>
          </a:p>
          <a:p>
            <a:pPr lvl="1"/>
            <a:r>
              <a:rPr lang="en-GB" sz="2400" dirty="0">
                <a:solidFill>
                  <a:srgbClr val="12C9F1"/>
                </a:solidFill>
                <a:latin typeface="Century Gothic" panose="020B0502020202020204" pitchFamily="34" charset="0"/>
              </a:rPr>
              <a:t>Over 45 billion web pages have been written</a:t>
            </a:r>
          </a:p>
          <a:p>
            <a:r>
              <a:rPr lang="en-GB" sz="2800" dirty="0">
                <a:solidFill>
                  <a:schemeClr val="bg1"/>
                </a:solidFill>
                <a:latin typeface="Century Gothic" panose="020B0502020202020204" pitchFamily="34" charset="0"/>
              </a:rPr>
              <a:t>Every British business needs people with an understanding of how computing can help them.</a:t>
            </a:r>
          </a:p>
          <a:p>
            <a:endParaRPr lang="en-GB" dirty="0">
              <a:solidFill>
                <a:schemeClr val="bg1"/>
              </a:solidFill>
            </a:endParaRPr>
          </a:p>
        </p:txBody>
      </p:sp>
      <p:pic>
        <p:nvPicPr>
          <p:cNvPr id="2" name="Recorded Sound">
            <a:hlinkClick r:id="" action="ppaction://media"/>
            <a:extLst>
              <a:ext uri="{FF2B5EF4-FFF2-40B4-BE49-F238E27FC236}">
                <a16:creationId xmlns:a16="http://schemas.microsoft.com/office/drawing/2014/main" id="{76ACDF40-4015-4AAC-B6CF-713E4A982BEE}"/>
              </a:ext>
            </a:extLst>
          </p:cNvPr>
          <p:cNvPicPr>
            <a:picLocks noChangeAspect="1"/>
          </p:cNvPicPr>
          <p:nvPr>
            <a:audioFile r:link="rId1"/>
            <p:extLst>
              <p:ext uri="{DAA4B4D4-6D71-4841-9C94-3DE7FCFB9230}">
                <p14:media xmlns:p14="http://schemas.microsoft.com/office/powerpoint/2010/main" r:embed="rId2">
                  <p14:trim st="1584" end="23177.7755"/>
                  <p14:fade in="1500" out="1500"/>
                </p14:media>
              </p:ext>
            </p:extLst>
          </p:nvPr>
        </p:nvPicPr>
        <p:blipFill>
          <a:blip r:embed="rId8"/>
          <a:stretch>
            <a:fillRect/>
          </a:stretch>
        </p:blipFill>
        <p:spPr>
          <a:xfrm>
            <a:off x="10959603" y="5825003"/>
            <a:ext cx="609600" cy="609600"/>
          </a:xfrm>
          <a:prstGeom prst="rect">
            <a:avLst/>
          </a:prstGeom>
        </p:spPr>
      </p:pic>
    </p:spTree>
    <p:extLst>
      <p:ext uri="{BB962C8B-B14F-4D97-AF65-F5344CB8AC3E}">
        <p14:creationId xmlns:p14="http://schemas.microsoft.com/office/powerpoint/2010/main" val="2839213287"/>
      </p:ext>
    </p:extLst>
  </p:cSld>
  <p:clrMapOvr>
    <a:masterClrMapping/>
  </p:clrMapOvr>
  <mc:AlternateContent xmlns:mc="http://schemas.openxmlformats.org/markup-compatibility/2006">
    <mc:Choice xmlns:p14="http://schemas.microsoft.com/office/powerpoint/2010/main" Requires="p14">
      <p:transition spd="med" p14:dur="700" advTm="16673">
        <p:fade/>
      </p:transition>
    </mc:Choice>
    <mc:Fallback>
      <p:transition spd="med" advTm="166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1667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D576BD27-6A9B-4703-AF06-59D3E0ED8AC7}"/>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sp>
        <p:nvSpPr>
          <p:cNvPr id="11" name="Content Placeholder 2">
            <a:extLst>
              <a:ext uri="{FF2B5EF4-FFF2-40B4-BE49-F238E27FC236}">
                <a16:creationId xmlns:a16="http://schemas.microsoft.com/office/drawing/2014/main" id="{EF4F8521-4DC8-4887-BE35-781FC89E7803}"/>
              </a:ext>
            </a:extLst>
          </p:cNvPr>
          <p:cNvSpPr>
            <a:spLocks noGrp="1"/>
          </p:cNvSpPr>
          <p:nvPr>
            <p:ph idx="1"/>
          </p:nvPr>
        </p:nvSpPr>
        <p:spPr>
          <a:xfrm>
            <a:off x="1498293" y="1457841"/>
            <a:ext cx="10465149" cy="4971534"/>
          </a:xfrm>
          <a:ln>
            <a:noFill/>
          </a:ln>
        </p:spPr>
        <p:txBody>
          <a:bodyPr>
            <a:normAutofit lnSpcReduction="10000"/>
          </a:bodyPr>
          <a:lstStyle/>
          <a:p>
            <a:pPr marL="0" indent="0">
              <a:buNone/>
            </a:pPr>
            <a:r>
              <a:rPr lang="en-GB" sz="3600" b="1" dirty="0">
                <a:solidFill>
                  <a:srgbClr val="7A078E"/>
                </a:solidFill>
                <a:latin typeface="Century Gothic" panose="020B0502020202020204" pitchFamily="34" charset="0"/>
              </a:rPr>
              <a:t>Game Changing E-Commerce</a:t>
            </a:r>
          </a:p>
          <a:p>
            <a:pPr marL="0" indent="0">
              <a:buNone/>
            </a:pPr>
            <a:endParaRPr lang="en-GB" sz="1300" dirty="0">
              <a:solidFill>
                <a:srgbClr val="7A078E"/>
              </a:solidFill>
              <a:latin typeface="Century Gothic" panose="020B0502020202020204" pitchFamily="34" charset="0"/>
            </a:endParaRPr>
          </a:p>
          <a:p>
            <a:pPr marL="0" indent="0">
              <a:buNone/>
            </a:pPr>
            <a:r>
              <a:rPr lang="en-GB" sz="3600" dirty="0">
                <a:solidFill>
                  <a:srgbClr val="7A078E"/>
                </a:solidFill>
                <a:latin typeface="Century Gothic" panose="020B0502020202020204" pitchFamily="34" charset="0"/>
              </a:rPr>
              <a:t>Shopping has been transformed since </a:t>
            </a:r>
            <a:br>
              <a:rPr lang="en-GB" sz="3600" dirty="0">
                <a:solidFill>
                  <a:srgbClr val="7A078E"/>
                </a:solidFill>
                <a:latin typeface="Century Gothic" panose="020B0502020202020204" pitchFamily="34" charset="0"/>
              </a:rPr>
            </a:br>
            <a:r>
              <a:rPr lang="en-GB" sz="3600" dirty="0">
                <a:solidFill>
                  <a:srgbClr val="7A078E"/>
                </a:solidFill>
                <a:latin typeface="Century Gothic" panose="020B0502020202020204" pitchFamily="34" charset="0"/>
              </a:rPr>
              <a:t>the web was invented</a:t>
            </a:r>
          </a:p>
          <a:p>
            <a:pPr lvl="1"/>
            <a:r>
              <a:rPr lang="en-GB" sz="3200" dirty="0">
                <a:solidFill>
                  <a:srgbClr val="7A078E"/>
                </a:solidFill>
                <a:latin typeface="Century Gothic" panose="020B0502020202020204" pitchFamily="34" charset="0"/>
              </a:rPr>
              <a:t>Online shopping was worth</a:t>
            </a:r>
            <a:br>
              <a:rPr lang="en-GB" sz="3200" dirty="0">
                <a:solidFill>
                  <a:srgbClr val="7A078E"/>
                </a:solidFill>
                <a:latin typeface="Century Gothic" panose="020B0502020202020204" pitchFamily="34" charset="0"/>
              </a:rPr>
            </a:br>
            <a:r>
              <a:rPr lang="en-GB" sz="3200" dirty="0">
                <a:solidFill>
                  <a:srgbClr val="7A078E"/>
                </a:solidFill>
                <a:latin typeface="Century Gothic" panose="020B0502020202020204" pitchFamily="34" charset="0"/>
              </a:rPr>
              <a:t>£1 trillion in 2014</a:t>
            </a:r>
          </a:p>
          <a:p>
            <a:pPr lvl="1"/>
            <a:r>
              <a:rPr lang="en-GB" sz="3200" dirty="0">
                <a:solidFill>
                  <a:srgbClr val="7A078E"/>
                </a:solidFill>
                <a:latin typeface="Century Gothic" panose="020B0502020202020204" pitchFamily="34" charset="0"/>
              </a:rPr>
              <a:t>It is predicted to be worth</a:t>
            </a:r>
            <a:br>
              <a:rPr lang="en-GB" sz="3200" dirty="0">
                <a:solidFill>
                  <a:srgbClr val="7A078E"/>
                </a:solidFill>
                <a:latin typeface="Century Gothic" panose="020B0502020202020204" pitchFamily="34" charset="0"/>
              </a:rPr>
            </a:br>
            <a:r>
              <a:rPr lang="en-GB" sz="3200" dirty="0">
                <a:solidFill>
                  <a:srgbClr val="7A078E"/>
                </a:solidFill>
                <a:latin typeface="Century Gothic" panose="020B0502020202020204" pitchFamily="34" charset="0"/>
              </a:rPr>
              <a:t>£3.7 trillion by 2021</a:t>
            </a:r>
          </a:p>
          <a:p>
            <a:pPr marL="0" indent="0">
              <a:buNone/>
            </a:pPr>
            <a:endParaRPr lang="en-GB" dirty="0"/>
          </a:p>
          <a:p>
            <a:pPr marL="0" indent="0">
              <a:buNone/>
            </a:pPr>
            <a:br>
              <a:rPr lang="en-GB" dirty="0"/>
            </a:br>
            <a:endParaRPr lang="en-GB" dirty="0"/>
          </a:p>
          <a:p>
            <a:endParaRPr lang="en-GB" dirty="0"/>
          </a:p>
          <a:p>
            <a:endParaRPr lang="en-GB" dirty="0"/>
          </a:p>
        </p:txBody>
      </p:sp>
      <p:pic>
        <p:nvPicPr>
          <p:cNvPr id="13" name="Picture 12">
            <a:extLst>
              <a:ext uri="{FF2B5EF4-FFF2-40B4-BE49-F238E27FC236}">
                <a16:creationId xmlns:a16="http://schemas.microsoft.com/office/drawing/2014/main" id="{2565BF33-EB57-4673-A222-D73E24425607}"/>
              </a:ext>
            </a:extLst>
          </p:cNvPr>
          <p:cNvPicPr>
            <a:picLocks noChangeAspect="1"/>
          </p:cNvPicPr>
          <p:nvPr/>
        </p:nvPicPr>
        <p:blipFill rotWithShape="1">
          <a:blip r:embed="rId7">
            <a:extLst>
              <a:ext uri="{28A0092B-C50C-407E-A947-70E740481C1C}">
                <a14:useLocalDpi xmlns:a14="http://schemas.microsoft.com/office/drawing/2010/main" val="0"/>
              </a:ext>
            </a:extLst>
          </a:blip>
          <a:srcRect l="41167" t="9777"/>
          <a:stretch/>
        </p:blipFill>
        <p:spPr>
          <a:xfrm>
            <a:off x="8106588" y="3151162"/>
            <a:ext cx="3856854" cy="3720905"/>
          </a:xfrm>
          <a:prstGeom prst="rect">
            <a:avLst/>
          </a:prstGeom>
        </p:spPr>
      </p:pic>
      <p:pic>
        <p:nvPicPr>
          <p:cNvPr id="1026" name="Picture 2" descr="eBay bans face mask and hand sanitizer listings to halt coronavirus price  gouging - The Verge">
            <a:extLst>
              <a:ext uri="{FF2B5EF4-FFF2-40B4-BE49-F238E27FC236}">
                <a16:creationId xmlns:a16="http://schemas.microsoft.com/office/drawing/2014/main" id="{49FD4BF0-8545-4936-B158-887927D2A7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812" t="29950" r="14091" b="24512"/>
          <a:stretch/>
        </p:blipFill>
        <p:spPr bwMode="auto">
          <a:xfrm>
            <a:off x="5030498" y="5624371"/>
            <a:ext cx="2560320" cy="1048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s and videos | Amazon.com, Inc. - Press Room">
            <a:extLst>
              <a:ext uri="{FF2B5EF4-FFF2-40B4-BE49-F238E27FC236}">
                <a16:creationId xmlns:a16="http://schemas.microsoft.com/office/drawing/2014/main" id="{9E7DB869-02D8-4FB4-8C09-CFE3BE4BB8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67" y="5149611"/>
            <a:ext cx="3043848" cy="1279764"/>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B3B7BF15-DC37-48F7-B11B-DEBB900BC0FE}"/>
              </a:ext>
            </a:extLst>
          </p:cNvPr>
          <p:cNvPicPr>
            <a:picLocks noChangeAspect="1"/>
          </p:cNvPicPr>
          <p:nvPr>
            <a:audioFile r:link="rId1"/>
            <p:extLst>
              <p:ext uri="{DAA4B4D4-6D71-4841-9C94-3DE7FCFB9230}">
                <p14:media xmlns:p14="http://schemas.microsoft.com/office/powerpoint/2010/main" r:embed="rId2">
                  <p14:trim st="1765" end="1881.0045"/>
                </p14:media>
              </p:ext>
            </p:extLst>
          </p:nvPr>
        </p:nvPicPr>
        <p:blipFill>
          <a:blip r:embed="rId10"/>
          <a:stretch>
            <a:fillRect/>
          </a:stretch>
        </p:blipFill>
        <p:spPr>
          <a:xfrm>
            <a:off x="1298880" y="6063464"/>
            <a:ext cx="609600" cy="609600"/>
          </a:xfrm>
          <a:prstGeom prst="rect">
            <a:avLst/>
          </a:prstGeom>
        </p:spPr>
      </p:pic>
    </p:spTree>
    <p:extLst>
      <p:ext uri="{BB962C8B-B14F-4D97-AF65-F5344CB8AC3E}">
        <p14:creationId xmlns:p14="http://schemas.microsoft.com/office/powerpoint/2010/main" val="1729240323"/>
      </p:ext>
    </p:extLst>
  </p:cSld>
  <p:clrMapOvr>
    <a:masterClrMapping/>
  </p:clrMapOvr>
  <mc:AlternateContent xmlns:mc="http://schemas.openxmlformats.org/markup-compatibility/2006">
    <mc:Choice xmlns:p14="http://schemas.microsoft.com/office/powerpoint/2010/main" Requires="p14">
      <p:transition spd="med" p14:dur="700" advTm="12301">
        <p:fade/>
      </p:transition>
    </mc:Choice>
    <mc:Fallback>
      <p:transition spd="med" advTm="12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10576"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C2C30-0DFA-467F-911D-FF626FC34496}"/>
              </a:ext>
            </a:extLst>
          </p:cNvPr>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486031B-579A-4EB8-98E5-FCAB3A988038}"/>
              </a:ext>
            </a:extLst>
          </p:cNvPr>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6" name="Picture 2" descr="C:\Users\sgodden\AppData\Local\Microsoft\Windows\Temporary Internet Files\Content.IE5\B5MX4H9Y\Ofsted-logo-good.png">
            <a:extLst>
              <a:ext uri="{FF2B5EF4-FFF2-40B4-BE49-F238E27FC236}">
                <a16:creationId xmlns:a16="http://schemas.microsoft.com/office/drawing/2014/main" id="{BB7BBEB3-D9FC-4A84-AD30-D1B8E8FE3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40A13E4-CDDD-4F39-81C4-304DF1508D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726E3F5-D641-40D1-98C2-F3B093304BA9}"/>
              </a:ext>
            </a:extLst>
          </p:cNvPr>
          <p:cNvSpPr/>
          <p:nvPr/>
        </p:nvSpPr>
        <p:spPr>
          <a:xfrm rot="16200000">
            <a:off x="6247118" y="-5039868"/>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4407A782-D543-43FD-8843-6C2005D11009}"/>
              </a:ext>
            </a:extLst>
          </p:cNvPr>
          <p:cNvSpPr/>
          <p:nvPr/>
        </p:nvSpPr>
        <p:spPr>
          <a:xfrm rot="16200000">
            <a:off x="-277846" y="459499"/>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74556981-588C-4D23-9CDC-DF8B496229E3}"/>
              </a:ext>
            </a:extLst>
          </p:cNvPr>
          <p:cNvSpPr txBox="1">
            <a:spLocks/>
          </p:cNvSpPr>
          <p:nvPr/>
        </p:nvSpPr>
        <p:spPr bwMode="auto">
          <a:xfrm>
            <a:off x="933525" y="-70378"/>
            <a:ext cx="11319335" cy="1224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3550" dirty="0">
                <a:solidFill>
                  <a:srgbClr val="610073"/>
                </a:solidFill>
                <a:latin typeface="Century Gothic" panose="020B0502020202020204" pitchFamily="34" charset="0"/>
                <a:cs typeface="Calibri" panose="020F0502020204030204" pitchFamily="34" charset="0"/>
              </a:rPr>
              <a:t>What can Computer Science lead to in the future?</a:t>
            </a:r>
          </a:p>
        </p:txBody>
      </p:sp>
      <p:sp>
        <p:nvSpPr>
          <p:cNvPr id="11" name="Content Placeholder 2">
            <a:extLst>
              <a:ext uri="{FF2B5EF4-FFF2-40B4-BE49-F238E27FC236}">
                <a16:creationId xmlns:a16="http://schemas.microsoft.com/office/drawing/2014/main" id="{818CEFC5-60BF-46AA-8A09-B43F47D4D496}"/>
              </a:ext>
            </a:extLst>
          </p:cNvPr>
          <p:cNvSpPr>
            <a:spLocks noGrp="1"/>
          </p:cNvSpPr>
          <p:nvPr>
            <p:ph idx="1"/>
          </p:nvPr>
        </p:nvSpPr>
        <p:spPr>
          <a:xfrm>
            <a:off x="1498294" y="1236737"/>
            <a:ext cx="7188506" cy="5472039"/>
          </a:xfrm>
        </p:spPr>
        <p:txBody>
          <a:bodyPr>
            <a:normAutofit/>
          </a:bodyPr>
          <a:lstStyle/>
          <a:p>
            <a:pPr marL="0" indent="0">
              <a:buNone/>
            </a:pPr>
            <a:r>
              <a:rPr lang="en-GB" sz="3600" b="1" dirty="0">
                <a:solidFill>
                  <a:srgbClr val="7A078E"/>
                </a:solidFill>
                <a:latin typeface="Century Gothic" panose="020B0502020202020204" pitchFamily="34" charset="0"/>
              </a:rPr>
              <a:t>Games Development</a:t>
            </a:r>
          </a:p>
          <a:p>
            <a:pPr marL="0" indent="0">
              <a:buNone/>
            </a:pPr>
            <a:endParaRPr lang="en-GB" sz="2400" dirty="0">
              <a:solidFill>
                <a:srgbClr val="7A078E"/>
              </a:solidFill>
              <a:latin typeface="Century Gothic" panose="020B0502020202020204" pitchFamily="34" charset="0"/>
            </a:endParaRPr>
          </a:p>
          <a:p>
            <a:pPr marL="0" indent="0">
              <a:buNone/>
            </a:pPr>
            <a:r>
              <a:rPr lang="en-GB" sz="2400" dirty="0">
                <a:solidFill>
                  <a:srgbClr val="7A078E"/>
                </a:solidFill>
                <a:latin typeface="Century Gothic" panose="020B0502020202020204" pitchFamily="34" charset="0"/>
              </a:rPr>
              <a:t>The UK is well known for its  games development.</a:t>
            </a:r>
          </a:p>
          <a:p>
            <a:endParaRPr lang="en-GB" sz="2400" dirty="0">
              <a:solidFill>
                <a:srgbClr val="7A078E"/>
              </a:solidFill>
              <a:latin typeface="Century Gothic" panose="020B0502020202020204" pitchFamily="34" charset="0"/>
            </a:endParaRPr>
          </a:p>
          <a:p>
            <a:r>
              <a:rPr lang="en-GB" sz="2400" dirty="0">
                <a:solidFill>
                  <a:srgbClr val="7A078E"/>
                </a:solidFill>
                <a:latin typeface="Century Gothic" panose="020B0502020202020204" pitchFamily="34" charset="0"/>
              </a:rPr>
              <a:t>The following were all made in the UK:</a:t>
            </a:r>
          </a:p>
          <a:p>
            <a:pPr lvl="1"/>
            <a:r>
              <a:rPr lang="en-GB" sz="2400" dirty="0">
                <a:solidFill>
                  <a:srgbClr val="7A078E"/>
                </a:solidFill>
                <a:latin typeface="Century Gothic" panose="020B0502020202020204" pitchFamily="34" charset="0"/>
              </a:rPr>
              <a:t>Grand Theft Auto (Edinburgh)</a:t>
            </a:r>
          </a:p>
          <a:p>
            <a:pPr lvl="1"/>
            <a:r>
              <a:rPr lang="en-GB" sz="2400" dirty="0">
                <a:solidFill>
                  <a:srgbClr val="7A078E"/>
                </a:solidFill>
                <a:latin typeface="Century Gothic" panose="020B0502020202020204" pitchFamily="34" charset="0"/>
              </a:rPr>
              <a:t>Elite Dangerous (Cambridge)</a:t>
            </a:r>
          </a:p>
          <a:p>
            <a:pPr lvl="1"/>
            <a:r>
              <a:rPr lang="en-GB" sz="2400" dirty="0">
                <a:solidFill>
                  <a:srgbClr val="7A078E"/>
                </a:solidFill>
                <a:latin typeface="Century Gothic" panose="020B0502020202020204" pitchFamily="34" charset="0"/>
              </a:rPr>
              <a:t>Candy Crush (London)</a:t>
            </a:r>
          </a:p>
          <a:p>
            <a:pPr lvl="1"/>
            <a:r>
              <a:rPr lang="en-GB" sz="2400" dirty="0">
                <a:solidFill>
                  <a:srgbClr val="7A078E"/>
                </a:solidFill>
                <a:latin typeface="Century Gothic" panose="020B0502020202020204" pitchFamily="34" charset="0"/>
              </a:rPr>
              <a:t>Batman: </a:t>
            </a:r>
            <a:r>
              <a:rPr lang="en-GB" sz="2400" dirty="0" err="1">
                <a:solidFill>
                  <a:srgbClr val="7A078E"/>
                </a:solidFill>
                <a:latin typeface="Century Gothic" panose="020B0502020202020204" pitchFamily="34" charset="0"/>
              </a:rPr>
              <a:t>Arkham</a:t>
            </a:r>
            <a:r>
              <a:rPr lang="en-GB" sz="2400" dirty="0">
                <a:solidFill>
                  <a:srgbClr val="7A078E"/>
                </a:solidFill>
                <a:latin typeface="Century Gothic" panose="020B0502020202020204" pitchFamily="34" charset="0"/>
              </a:rPr>
              <a:t> (London)</a:t>
            </a:r>
          </a:p>
          <a:p>
            <a:pPr lvl="1"/>
            <a:r>
              <a:rPr lang="en-GB" sz="2400" dirty="0">
                <a:solidFill>
                  <a:srgbClr val="7A078E"/>
                </a:solidFill>
                <a:latin typeface="Century Gothic" panose="020B0502020202020204" pitchFamily="34" charset="0"/>
              </a:rPr>
              <a:t>Sonic Forces (Leamington Spa)</a:t>
            </a:r>
          </a:p>
          <a:p>
            <a:pPr lvl="1"/>
            <a:r>
              <a:rPr lang="en-GB" sz="2400" dirty="0">
                <a:solidFill>
                  <a:srgbClr val="7A078E"/>
                </a:solidFill>
                <a:latin typeface="Century Gothic" panose="020B0502020202020204" pitchFamily="34" charset="0"/>
              </a:rPr>
              <a:t>Burnout Paradise (Guildford)</a:t>
            </a:r>
            <a:endParaRPr lang="en-GB" dirty="0">
              <a:solidFill>
                <a:srgbClr val="7A078E"/>
              </a:solidFill>
              <a:latin typeface="Century Gothic" panose="020B0502020202020204" pitchFamily="34" charset="0"/>
            </a:endParaRPr>
          </a:p>
        </p:txBody>
      </p:sp>
      <p:pic>
        <p:nvPicPr>
          <p:cNvPr id="12" name="Picture 11">
            <a:extLst>
              <a:ext uri="{FF2B5EF4-FFF2-40B4-BE49-F238E27FC236}">
                <a16:creationId xmlns:a16="http://schemas.microsoft.com/office/drawing/2014/main" id="{E455F292-4096-4068-875F-84F829EF45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0963"/>
          <a:stretch/>
        </p:blipFill>
        <p:spPr>
          <a:xfrm>
            <a:off x="7835788" y="1236737"/>
            <a:ext cx="3867095" cy="5355961"/>
          </a:xfrm>
          <a:prstGeom prst="rect">
            <a:avLst/>
          </a:prstGeom>
        </p:spPr>
      </p:pic>
      <p:pic>
        <p:nvPicPr>
          <p:cNvPr id="2" name="Recorded Sound">
            <a:hlinkClick r:id="" action="ppaction://media"/>
            <a:extLst>
              <a:ext uri="{FF2B5EF4-FFF2-40B4-BE49-F238E27FC236}">
                <a16:creationId xmlns:a16="http://schemas.microsoft.com/office/drawing/2014/main" id="{2832840F-673A-429C-916B-B0748183DB13}"/>
              </a:ext>
            </a:extLst>
          </p:cNvPr>
          <p:cNvPicPr>
            <a:picLocks noChangeAspect="1"/>
          </p:cNvPicPr>
          <p:nvPr>
            <a:audioFile r:link="rId1"/>
            <p:extLst>
              <p:ext uri="{DAA4B4D4-6D71-4841-9C94-3DE7FCFB9230}">
                <p14:media xmlns:p14="http://schemas.microsoft.com/office/powerpoint/2010/main" r:embed="rId2">
                  <p14:trim st="2035" end="928.3922"/>
                </p14:media>
              </p:ext>
            </p:extLst>
          </p:nvPr>
        </p:nvPicPr>
        <p:blipFill>
          <a:blip r:embed="rId8"/>
          <a:stretch>
            <a:fillRect/>
          </a:stretch>
        </p:blipFill>
        <p:spPr>
          <a:xfrm>
            <a:off x="1370942" y="6153209"/>
            <a:ext cx="609600" cy="609600"/>
          </a:xfrm>
          <a:prstGeom prst="rect">
            <a:avLst/>
          </a:prstGeom>
        </p:spPr>
      </p:pic>
    </p:spTree>
    <p:extLst>
      <p:ext uri="{BB962C8B-B14F-4D97-AF65-F5344CB8AC3E}">
        <p14:creationId xmlns:p14="http://schemas.microsoft.com/office/powerpoint/2010/main" val="808333469"/>
      </p:ext>
    </p:extLst>
  </p:cSld>
  <p:clrMapOvr>
    <a:masterClrMapping/>
  </p:clrMapOvr>
  <mc:AlternateContent xmlns:mc="http://schemas.openxmlformats.org/markup-compatibility/2006">
    <mc:Choice xmlns:p14="http://schemas.microsoft.com/office/powerpoint/2010/main" Requires="p14">
      <p:transition spd="med" p14:dur="700" advTm="18218">
        <p:fade/>
      </p:transition>
    </mc:Choice>
    <mc:Fallback>
      <p:transition spd="med" advTm="18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16224" objId="2"/>
      </p14:showEvtLst>
    </p:ext>
  </p:extLs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3D1E34-11D2-4673-B1ED-B12E9030A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3EDDD-B3E9-4D13-BE24-4553BD0CE893}">
  <ds:schemaRefs>
    <ds:schemaRef ds:uri="http://schemas.microsoft.com/sharepoint/v3/contenttype/forms"/>
  </ds:schemaRefs>
</ds:datastoreItem>
</file>

<file path=customXml/itemProps3.xml><?xml version="1.0" encoding="utf-8"?>
<ds:datastoreItem xmlns:ds="http://schemas.openxmlformats.org/officeDocument/2006/customXml" ds:itemID="{B5B80F6D-5EE3-42AB-89DF-89EB7DE783CF}">
  <ds:schemaRefs>
    <ds:schemaRef ds:uri="3cde8ce8-497b-4d58-ad3b-77e996642cc8"/>
    <ds:schemaRef ds:uri="http://purl.org/dc/terms/"/>
    <ds:schemaRef ds:uri="1c2ace7b-0193-49d6-b28f-a6c5f1daf0a8"/>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431</TotalTime>
  <Words>1793</Words>
  <Application>Microsoft Office PowerPoint</Application>
  <PresentationFormat>Widescreen</PresentationFormat>
  <Paragraphs>182</Paragraphs>
  <Slides>17</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Symbol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Cowburn, Claire</cp:lastModifiedBy>
  <cp:revision>62</cp:revision>
  <dcterms:created xsi:type="dcterms:W3CDTF">2021-01-13T08:07:27Z</dcterms:created>
  <dcterms:modified xsi:type="dcterms:W3CDTF">2021-03-12T14:59:02Z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