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4"/>
  </p:notesMasterIdLst>
  <p:sldIdLst>
    <p:sldId id="460" r:id="rId5"/>
    <p:sldId id="462" r:id="rId6"/>
    <p:sldId id="463" r:id="rId7"/>
    <p:sldId id="464" r:id="rId8"/>
    <p:sldId id="465" r:id="rId9"/>
    <p:sldId id="467" r:id="rId10"/>
    <p:sldId id="469" r:id="rId11"/>
    <p:sldId id="470" r:id="rId12"/>
    <p:sldId id="4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4E88EF-36D9-45D5-86EA-3AB3D1A6B881}" v="32" dt="2021-03-02T09:40:24.5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wburn, Claire" userId="d5b8b53e-35c6-4e84-b2e0-cd76c791951c" providerId="ADAL" clId="{FE4E88EF-36D9-45D5-86EA-3AB3D1A6B881}"/>
    <pc:docChg chg="modSld modMainMaster">
      <pc:chgData name="Cowburn, Claire" userId="d5b8b53e-35c6-4e84-b2e0-cd76c791951c" providerId="ADAL" clId="{FE4E88EF-36D9-45D5-86EA-3AB3D1A6B881}" dt="2021-03-02T09:40:24.545" v="48"/>
      <pc:docMkLst>
        <pc:docMk/>
      </pc:docMkLst>
      <pc:sldChg chg="modTransition">
        <pc:chgData name="Cowburn, Claire" userId="d5b8b53e-35c6-4e84-b2e0-cd76c791951c" providerId="ADAL" clId="{FE4E88EF-36D9-45D5-86EA-3AB3D1A6B881}" dt="2021-03-02T09:40:24.545" v="48"/>
        <pc:sldMkLst>
          <pc:docMk/>
          <pc:sldMk cId="1136736021" sldId="460"/>
        </pc:sldMkLst>
      </pc:sldChg>
      <pc:sldChg chg="modTransition modAnim">
        <pc:chgData name="Cowburn, Claire" userId="d5b8b53e-35c6-4e84-b2e0-cd76c791951c" providerId="ADAL" clId="{FE4E88EF-36D9-45D5-86EA-3AB3D1A6B881}" dt="2021-03-02T09:40:24.545" v="48"/>
        <pc:sldMkLst>
          <pc:docMk/>
          <pc:sldMk cId="10259431" sldId="462"/>
        </pc:sldMkLst>
      </pc:sldChg>
      <pc:sldChg chg="modTransition modAnim">
        <pc:chgData name="Cowburn, Claire" userId="d5b8b53e-35c6-4e84-b2e0-cd76c791951c" providerId="ADAL" clId="{FE4E88EF-36D9-45D5-86EA-3AB3D1A6B881}" dt="2021-03-02T09:40:24.545" v="48"/>
        <pc:sldMkLst>
          <pc:docMk/>
          <pc:sldMk cId="3278554538" sldId="463"/>
        </pc:sldMkLst>
      </pc:sldChg>
      <pc:sldChg chg="modTransition modAnim">
        <pc:chgData name="Cowburn, Claire" userId="d5b8b53e-35c6-4e84-b2e0-cd76c791951c" providerId="ADAL" clId="{FE4E88EF-36D9-45D5-86EA-3AB3D1A6B881}" dt="2021-03-02T09:40:24.545" v="48"/>
        <pc:sldMkLst>
          <pc:docMk/>
          <pc:sldMk cId="596954816" sldId="464"/>
        </pc:sldMkLst>
      </pc:sldChg>
      <pc:sldChg chg="modTransition modAnim">
        <pc:chgData name="Cowburn, Claire" userId="d5b8b53e-35c6-4e84-b2e0-cd76c791951c" providerId="ADAL" clId="{FE4E88EF-36D9-45D5-86EA-3AB3D1A6B881}" dt="2021-03-02T09:40:24.545" v="48"/>
        <pc:sldMkLst>
          <pc:docMk/>
          <pc:sldMk cId="2165745496" sldId="465"/>
        </pc:sldMkLst>
      </pc:sldChg>
      <pc:sldChg chg="modTransition modAnim">
        <pc:chgData name="Cowburn, Claire" userId="d5b8b53e-35c6-4e84-b2e0-cd76c791951c" providerId="ADAL" clId="{FE4E88EF-36D9-45D5-86EA-3AB3D1A6B881}" dt="2021-03-02T09:40:24.545" v="48"/>
        <pc:sldMkLst>
          <pc:docMk/>
          <pc:sldMk cId="3982879174" sldId="467"/>
        </pc:sldMkLst>
      </pc:sldChg>
      <pc:sldChg chg="modTransition modAnim">
        <pc:chgData name="Cowburn, Claire" userId="d5b8b53e-35c6-4e84-b2e0-cd76c791951c" providerId="ADAL" clId="{FE4E88EF-36D9-45D5-86EA-3AB3D1A6B881}" dt="2021-03-02T09:40:24.545" v="48"/>
        <pc:sldMkLst>
          <pc:docMk/>
          <pc:sldMk cId="4257562887" sldId="468"/>
        </pc:sldMkLst>
      </pc:sldChg>
      <pc:sldChg chg="modSp mod modTransition modAnim">
        <pc:chgData name="Cowburn, Claire" userId="d5b8b53e-35c6-4e84-b2e0-cd76c791951c" providerId="ADAL" clId="{FE4E88EF-36D9-45D5-86EA-3AB3D1A6B881}" dt="2021-03-02T09:40:24.545" v="48"/>
        <pc:sldMkLst>
          <pc:docMk/>
          <pc:sldMk cId="3781786489" sldId="469"/>
        </pc:sldMkLst>
        <pc:spChg chg="mod">
          <ac:chgData name="Cowburn, Claire" userId="d5b8b53e-35c6-4e84-b2e0-cd76c791951c" providerId="ADAL" clId="{FE4E88EF-36D9-45D5-86EA-3AB3D1A6B881}" dt="2021-03-02T09:20:15.670" v="1" actId="1076"/>
          <ac:spMkLst>
            <pc:docMk/>
            <pc:sldMk cId="3781786489" sldId="469"/>
            <ac:spMk id="15" creationId="{1F92BC7D-912B-49F1-874A-75ACD2DAB7A6}"/>
          </ac:spMkLst>
        </pc:spChg>
        <pc:spChg chg="mod">
          <ac:chgData name="Cowburn, Claire" userId="d5b8b53e-35c6-4e84-b2e0-cd76c791951c" providerId="ADAL" clId="{FE4E88EF-36D9-45D5-86EA-3AB3D1A6B881}" dt="2021-03-02T09:20:12.820" v="0" actId="1076"/>
          <ac:spMkLst>
            <pc:docMk/>
            <pc:sldMk cId="3781786489" sldId="469"/>
            <ac:spMk id="17" creationId="{D8D47B58-7AFB-4DF3-A3F9-8631E3272C4F}"/>
          </ac:spMkLst>
        </pc:spChg>
      </pc:sldChg>
      <pc:sldChg chg="modSp mod modTransition modAnim">
        <pc:chgData name="Cowburn, Claire" userId="d5b8b53e-35c6-4e84-b2e0-cd76c791951c" providerId="ADAL" clId="{FE4E88EF-36D9-45D5-86EA-3AB3D1A6B881}" dt="2021-03-02T09:40:24.545" v="48"/>
        <pc:sldMkLst>
          <pc:docMk/>
          <pc:sldMk cId="2114371923" sldId="470"/>
        </pc:sldMkLst>
        <pc:spChg chg="mod">
          <ac:chgData name="Cowburn, Claire" userId="d5b8b53e-35c6-4e84-b2e0-cd76c791951c" providerId="ADAL" clId="{FE4E88EF-36D9-45D5-86EA-3AB3D1A6B881}" dt="2021-03-02T09:21:01.175" v="16" actId="20577"/>
          <ac:spMkLst>
            <pc:docMk/>
            <pc:sldMk cId="2114371923" sldId="470"/>
            <ac:spMk id="14" creationId="{3A810E3B-73A8-4420-9812-7A085097215D}"/>
          </ac:spMkLst>
        </pc:spChg>
      </pc:sldChg>
      <pc:sldMasterChg chg="modTransition modSldLayout">
        <pc:chgData name="Cowburn, Claire" userId="d5b8b53e-35c6-4e84-b2e0-cd76c791951c" providerId="ADAL" clId="{FE4E88EF-36D9-45D5-86EA-3AB3D1A6B881}" dt="2021-03-02T09:29:47.874" v="47"/>
        <pc:sldMasterMkLst>
          <pc:docMk/>
          <pc:sldMasterMk cId="1513413910" sldId="2147483660"/>
        </pc:sldMasterMkLst>
        <pc:sldLayoutChg chg="modTransition">
          <pc:chgData name="Cowburn, Claire" userId="d5b8b53e-35c6-4e84-b2e0-cd76c791951c" providerId="ADAL" clId="{FE4E88EF-36D9-45D5-86EA-3AB3D1A6B881}" dt="2021-03-02T09:29:47.874" v="47"/>
          <pc:sldLayoutMkLst>
            <pc:docMk/>
            <pc:sldMasterMk cId="1513413910" sldId="2147483660"/>
            <pc:sldLayoutMk cId="1040940825" sldId="2147483661"/>
          </pc:sldLayoutMkLst>
        </pc:sldLayoutChg>
        <pc:sldLayoutChg chg="modTransition">
          <pc:chgData name="Cowburn, Claire" userId="d5b8b53e-35c6-4e84-b2e0-cd76c791951c" providerId="ADAL" clId="{FE4E88EF-36D9-45D5-86EA-3AB3D1A6B881}" dt="2021-03-02T09:29:47.874" v="47"/>
          <pc:sldLayoutMkLst>
            <pc:docMk/>
            <pc:sldMasterMk cId="1513413910" sldId="2147483660"/>
            <pc:sldLayoutMk cId="3158569228" sldId="2147483662"/>
          </pc:sldLayoutMkLst>
        </pc:sldLayoutChg>
        <pc:sldLayoutChg chg="modTransition">
          <pc:chgData name="Cowburn, Claire" userId="d5b8b53e-35c6-4e84-b2e0-cd76c791951c" providerId="ADAL" clId="{FE4E88EF-36D9-45D5-86EA-3AB3D1A6B881}" dt="2021-03-02T09:29:47.874" v="47"/>
          <pc:sldLayoutMkLst>
            <pc:docMk/>
            <pc:sldMasterMk cId="1513413910" sldId="2147483660"/>
            <pc:sldLayoutMk cId="3967076817" sldId="2147483663"/>
          </pc:sldLayoutMkLst>
        </pc:sldLayoutChg>
        <pc:sldLayoutChg chg="modTransition">
          <pc:chgData name="Cowburn, Claire" userId="d5b8b53e-35c6-4e84-b2e0-cd76c791951c" providerId="ADAL" clId="{FE4E88EF-36D9-45D5-86EA-3AB3D1A6B881}" dt="2021-03-02T09:29:47.874" v="47"/>
          <pc:sldLayoutMkLst>
            <pc:docMk/>
            <pc:sldMasterMk cId="1513413910" sldId="2147483660"/>
            <pc:sldLayoutMk cId="1774484622" sldId="2147483664"/>
          </pc:sldLayoutMkLst>
        </pc:sldLayoutChg>
        <pc:sldLayoutChg chg="modTransition">
          <pc:chgData name="Cowburn, Claire" userId="d5b8b53e-35c6-4e84-b2e0-cd76c791951c" providerId="ADAL" clId="{FE4E88EF-36D9-45D5-86EA-3AB3D1A6B881}" dt="2021-03-02T09:29:47.874" v="47"/>
          <pc:sldLayoutMkLst>
            <pc:docMk/>
            <pc:sldMasterMk cId="1513413910" sldId="2147483660"/>
            <pc:sldLayoutMk cId="1392980224" sldId="2147483665"/>
          </pc:sldLayoutMkLst>
        </pc:sldLayoutChg>
        <pc:sldLayoutChg chg="modTransition">
          <pc:chgData name="Cowburn, Claire" userId="d5b8b53e-35c6-4e84-b2e0-cd76c791951c" providerId="ADAL" clId="{FE4E88EF-36D9-45D5-86EA-3AB3D1A6B881}" dt="2021-03-02T09:29:47.874" v="47"/>
          <pc:sldLayoutMkLst>
            <pc:docMk/>
            <pc:sldMasterMk cId="1513413910" sldId="2147483660"/>
            <pc:sldLayoutMk cId="489464290" sldId="2147483666"/>
          </pc:sldLayoutMkLst>
        </pc:sldLayoutChg>
        <pc:sldLayoutChg chg="modTransition">
          <pc:chgData name="Cowburn, Claire" userId="d5b8b53e-35c6-4e84-b2e0-cd76c791951c" providerId="ADAL" clId="{FE4E88EF-36D9-45D5-86EA-3AB3D1A6B881}" dt="2021-03-02T09:29:47.874" v="47"/>
          <pc:sldLayoutMkLst>
            <pc:docMk/>
            <pc:sldMasterMk cId="1513413910" sldId="2147483660"/>
            <pc:sldLayoutMk cId="1169644332" sldId="2147483667"/>
          </pc:sldLayoutMkLst>
        </pc:sldLayoutChg>
        <pc:sldLayoutChg chg="modTransition">
          <pc:chgData name="Cowburn, Claire" userId="d5b8b53e-35c6-4e84-b2e0-cd76c791951c" providerId="ADAL" clId="{FE4E88EF-36D9-45D5-86EA-3AB3D1A6B881}" dt="2021-03-02T09:29:47.874" v="47"/>
          <pc:sldLayoutMkLst>
            <pc:docMk/>
            <pc:sldMasterMk cId="1513413910" sldId="2147483660"/>
            <pc:sldLayoutMk cId="2124819106" sldId="2147483668"/>
          </pc:sldLayoutMkLst>
        </pc:sldLayoutChg>
        <pc:sldLayoutChg chg="modTransition">
          <pc:chgData name="Cowburn, Claire" userId="d5b8b53e-35c6-4e84-b2e0-cd76c791951c" providerId="ADAL" clId="{FE4E88EF-36D9-45D5-86EA-3AB3D1A6B881}" dt="2021-03-02T09:29:47.874" v="47"/>
          <pc:sldLayoutMkLst>
            <pc:docMk/>
            <pc:sldMasterMk cId="1513413910" sldId="2147483660"/>
            <pc:sldLayoutMk cId="1627846221" sldId="2147483669"/>
          </pc:sldLayoutMkLst>
        </pc:sldLayoutChg>
        <pc:sldLayoutChg chg="modTransition">
          <pc:chgData name="Cowburn, Claire" userId="d5b8b53e-35c6-4e84-b2e0-cd76c791951c" providerId="ADAL" clId="{FE4E88EF-36D9-45D5-86EA-3AB3D1A6B881}" dt="2021-03-02T09:29:47.874" v="47"/>
          <pc:sldLayoutMkLst>
            <pc:docMk/>
            <pc:sldMasterMk cId="1513413910" sldId="2147483660"/>
            <pc:sldLayoutMk cId="2788872979" sldId="2147483670"/>
          </pc:sldLayoutMkLst>
        </pc:sldLayoutChg>
        <pc:sldLayoutChg chg="modTransition">
          <pc:chgData name="Cowburn, Claire" userId="d5b8b53e-35c6-4e84-b2e0-cd76c791951c" providerId="ADAL" clId="{FE4E88EF-36D9-45D5-86EA-3AB3D1A6B881}" dt="2021-03-02T09:29:47.874" v="47"/>
          <pc:sldLayoutMkLst>
            <pc:docMk/>
            <pc:sldMasterMk cId="1513413910" sldId="2147483660"/>
            <pc:sldLayoutMk cId="1342357848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147586-BF6B-41AF-97B6-CB6DF928FCD4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54DF42-B7CD-4373-88E3-F00F348069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469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Insert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B0412-B402-4DD4-A569-E91B36811E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06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Insert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B0412-B402-4DD4-A569-E91B36811E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851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Insert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B0412-B402-4DD4-A569-E91B36811E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03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Insert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B0412-B402-4DD4-A569-E91B36811E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278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Insert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B0412-B402-4DD4-A569-E91B36811E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884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Insert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B0412-B402-4DD4-A569-E91B36811E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35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Insert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B0412-B402-4DD4-A569-E91B36811E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45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Insert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B0412-B402-4DD4-A569-E91B36811E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80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Insert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B0412-B402-4DD4-A569-E91B36811E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064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5B318-8729-4E29-A299-8862926C2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0" y="1122363"/>
            <a:ext cx="12192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989A2C-D9BC-41C9-9AF8-D3C2A26BE5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000" y="3602038"/>
            <a:ext cx="12192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BF024-F864-4194-A418-A2B28F346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C6A7-1CAC-4C5D-855F-C15879694FF7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3FFA8-69BB-46A9-86B6-6CC1E65F7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74D59-68A8-4F75-AA67-B667CB65E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940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5E911-983D-4A02-A986-B9078B540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3103C-039D-4F9C-AB9E-A2226D2C51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E08CD-3CAF-4B18-A823-D89E8B481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C6A7-1CAC-4C5D-855F-C15879694FF7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224DA-043B-4256-B1B5-B581A5FA5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1629B-9664-43D4-B627-CFFABCD22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872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A90FE7-4690-4073-A7DF-724C845760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33200" y="365125"/>
            <a:ext cx="35052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3B6AB7-FAB4-4F27-88DA-D970032553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7600" y="365125"/>
            <a:ext cx="103124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C30B06-1F31-4894-B4F3-5CE06ED09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C6A7-1CAC-4C5D-855F-C15879694FF7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3FE3F-7BCF-4B4E-AE01-747163881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EABFB-903F-4EBD-A629-0E6BE1EA2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357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7C038-BA52-4604-B0F6-4CBEAC8B4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0DE04-CBA8-45E1-A248-905A7328F2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13DDE-773C-4828-A206-73ADC02BD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C6A7-1CAC-4C5D-855F-C15879694FF7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1E7CB-1B99-4354-9002-77A36628B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DFE06-500C-4AC7-9D72-976EC6B15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569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FA378-A2E6-4E59-A1A1-7309D395C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133" y="1709739"/>
            <a:ext cx="140208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62FCB-7FBF-4D6B-BB6E-8BBF06082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9133" y="4589464"/>
            <a:ext cx="140208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F4945-EA1A-41F9-875F-5D29C95AE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C6A7-1CAC-4C5D-855F-C15879694FF7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D924D-19FD-4FD9-8CEE-740E5C220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1A4FC-31FE-4931-9605-D7391F783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076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366A1-E065-4171-BFAD-95AA48E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DF85C-D48C-4622-802F-1C29B8AE05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600" y="1825625"/>
            <a:ext cx="69088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B88F57-74E3-4F36-8053-502690635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1825625"/>
            <a:ext cx="69088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4D627-7936-4C92-9B5E-4D2CE4B91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C6A7-1CAC-4C5D-855F-C15879694FF7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446C24-1BEB-4F29-A20C-B5456D02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4A489-E384-4169-9CF2-84C78090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484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B158B-99AD-4561-B6E0-D68DA9F72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17" y="365126"/>
            <a:ext cx="14020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C7E863-3C2B-4951-BAF6-F3646C558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718" y="1681163"/>
            <a:ext cx="687704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FBA79-6274-4BB3-BE94-B3956E5E0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9718" y="2505075"/>
            <a:ext cx="687704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BC2654-F7B1-409F-9F10-E8C906EE59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29600" y="1681163"/>
            <a:ext cx="69109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9C4DAE-1708-4B3E-81C1-0A1991830A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29600" y="2505075"/>
            <a:ext cx="69109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217FCE-D6AB-4D16-8440-D6260B974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C6A7-1CAC-4C5D-855F-C15879694FF7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5747A3-F68F-48CB-92C7-3B370D626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DCC4D3-F2D8-4242-9020-5F3EB36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980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5781F-FBAE-4EFC-B0F8-F99A04EB8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A0240A-6668-4DDB-AE81-DEF9F9C81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C6A7-1CAC-4C5D-855F-C15879694FF7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4C3C57-5982-45C0-AACF-56DFF531F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6311AF-BF5E-431E-A723-21CB35235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464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7F484C-0DD3-4C37-8F4D-0B304AE73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C6A7-1CAC-4C5D-855F-C15879694FF7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13B021-2AE2-4341-811C-D619CC44F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E48BB-D17A-4544-9568-A02DF7D28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644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1E42B-2DC7-4CB6-923E-9BC29CCC1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18" y="457200"/>
            <a:ext cx="524298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E8176-10FB-4CDA-902A-E5D7E94D5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917" y="987426"/>
            <a:ext cx="8229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B13788-1AD7-4085-BC43-8C384C53A4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718" y="2057400"/>
            <a:ext cx="524298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E4EBE-3141-48E0-A399-2745C71DE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C6A7-1CAC-4C5D-855F-C15879694FF7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4C0EC4-061E-4F98-88C8-0274B4CF0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B32961-F079-4C92-928D-A8C25E2D5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819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48A80-939C-437D-8F02-99880A485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18" y="457200"/>
            <a:ext cx="524298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956EAE-9647-4F2B-B61C-14F2794958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0917" y="987426"/>
            <a:ext cx="82296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CAE27D-10B1-48F7-8A59-A92D400285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718" y="2057400"/>
            <a:ext cx="524298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E108CF-EBE9-4829-A022-AD082959C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C6A7-1CAC-4C5D-855F-C15879694FF7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02CBFD-2B78-4CFA-B36A-C40B55C9D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87DE3-E05F-4D89-8998-96F0AD341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846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F26B45-C2E0-4BEC-AE43-C7DECF4AA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365126"/>
            <a:ext cx="14020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129A4B-1A5C-468B-8EE0-3DB41E1E0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7600" y="1825625"/>
            <a:ext cx="14020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33BB6-6319-4A7A-B37F-539AEBFACB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7600" y="6356351"/>
            <a:ext cx="365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8C6A7-1CAC-4C5D-855F-C15879694FF7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2AC87-3D0F-45C0-B072-3A47BD055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84800" y="6356351"/>
            <a:ext cx="548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58107-EB19-4590-8860-BF039D98B8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0800" y="6356351"/>
            <a:ext cx="365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413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microsoft.com/office/2007/relationships/media" Target="../media/media5.m4a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audio" Target="../media/media5.m4a"/><Relationship Id="rId9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jpeg"/><Relationship Id="rId11" Type="http://schemas.openxmlformats.org/officeDocument/2006/relationships/image" Target="../media/image14.png"/><Relationship Id="rId5" Type="http://schemas.openxmlformats.org/officeDocument/2006/relationships/image" Target="../media/image1.png"/><Relationship Id="rId10" Type="http://schemas.openxmlformats.org/officeDocument/2006/relationships/image" Target="../media/image13.jp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2.jpeg"/><Relationship Id="rId1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12" Type="http://schemas.microsoft.com/office/2007/relationships/hdphoto" Target="../media/hdphoto1.wdp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jpeg"/><Relationship Id="rId11" Type="http://schemas.openxmlformats.org/officeDocument/2006/relationships/image" Target="../media/image22.png"/><Relationship Id="rId5" Type="http://schemas.openxmlformats.org/officeDocument/2006/relationships/image" Target="../media/image1.png"/><Relationship Id="rId10" Type="http://schemas.openxmlformats.org/officeDocument/2006/relationships/image" Target="../media/image21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557" y="980728"/>
            <a:ext cx="753966" cy="5877272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382" y="-10948"/>
            <a:ext cx="775930" cy="112906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6247118" y="-5039869"/>
            <a:ext cx="720080" cy="11169689"/>
          </a:xfrm>
          <a:prstGeom prst="rect">
            <a:avLst/>
          </a:prstGeom>
          <a:solidFill>
            <a:srgbClr val="19AB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-277846" y="459498"/>
            <a:ext cx="720080" cy="164387"/>
          </a:xfrm>
          <a:prstGeom prst="rect">
            <a:avLst/>
          </a:prstGeom>
          <a:solidFill>
            <a:srgbClr val="19ABA8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" descr="C:\Users\sgodden\AppData\Local\Microsoft\Windows\Temporary Internet Files\Content.IE5\B5MX4H9Y\Ofsted-logo-go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36" y="181650"/>
            <a:ext cx="780089" cy="72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B65EA53-8773-4079-A986-B5A4B592C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16" t="11879" r="25601" b="31930"/>
          <a:stretch/>
        </p:blipFill>
        <p:spPr bwMode="auto">
          <a:xfrm>
            <a:off x="4970997" y="2312162"/>
            <a:ext cx="2401009" cy="238195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CF7D07A-6EBC-4F0F-9250-66F5624FB54E}"/>
              </a:ext>
            </a:extLst>
          </p:cNvPr>
          <p:cNvSpPr txBox="1">
            <a:spLocks/>
          </p:cNvSpPr>
          <p:nvPr/>
        </p:nvSpPr>
        <p:spPr bwMode="auto">
          <a:xfrm>
            <a:off x="1077774" y="181650"/>
            <a:ext cx="11114226" cy="72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en-GB" sz="4000" dirty="0">
              <a:solidFill>
                <a:srgbClr val="610073"/>
              </a:solidFill>
              <a:latin typeface="Century Gothic"/>
              <a:cs typeface="Century Gothic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E3C550-96B4-4708-8FB0-26A95C31E151}"/>
              </a:ext>
            </a:extLst>
          </p:cNvPr>
          <p:cNvSpPr/>
          <p:nvPr/>
        </p:nvSpPr>
        <p:spPr>
          <a:xfrm>
            <a:off x="3995169" y="1146924"/>
            <a:ext cx="43526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GCSE OPTIONS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B033CE-0804-49DD-9D3D-3B951F88DED6}"/>
              </a:ext>
            </a:extLst>
          </p:cNvPr>
          <p:cNvSpPr/>
          <p:nvPr/>
        </p:nvSpPr>
        <p:spPr>
          <a:xfrm>
            <a:off x="3974140" y="5007258"/>
            <a:ext cx="43947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“D&amp;T Textiles</a:t>
            </a:r>
            <a:r>
              <a:rPr lang="en-US" sz="54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6736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688">
        <p:fade/>
      </p:transition>
    </mc:Choice>
    <mc:Fallback>
      <p:transition spd="med" advTm="3688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557" y="980728"/>
            <a:ext cx="753966" cy="5877272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382" y="-10948"/>
            <a:ext cx="775930" cy="112906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6247118" y="-5039869"/>
            <a:ext cx="720080" cy="11169689"/>
          </a:xfrm>
          <a:prstGeom prst="rect">
            <a:avLst/>
          </a:prstGeom>
          <a:solidFill>
            <a:srgbClr val="19AB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-277846" y="459498"/>
            <a:ext cx="720080" cy="164387"/>
          </a:xfrm>
          <a:prstGeom prst="rect">
            <a:avLst/>
          </a:prstGeom>
          <a:solidFill>
            <a:srgbClr val="19ABA8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" descr="C:\Users\sgodden\AppData\Local\Microsoft\Windows\Temporary Internet Files\Content.IE5\B5MX4H9Y\Ofsted-logo-goo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36" y="181650"/>
            <a:ext cx="780089" cy="7200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B65EA53-8773-4079-A986-B5A4B592C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16" t="11879" r="25601" b="31930"/>
          <a:stretch/>
        </p:blipFill>
        <p:spPr bwMode="auto">
          <a:xfrm>
            <a:off x="26178" y="5368562"/>
            <a:ext cx="1233928" cy="122413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74C28D6-C55E-40EC-B5B2-C031D2DFF8C1}"/>
              </a:ext>
            </a:extLst>
          </p:cNvPr>
          <p:cNvGrpSpPr/>
          <p:nvPr/>
        </p:nvGrpSpPr>
        <p:grpSpPr>
          <a:xfrm>
            <a:off x="1118200" y="1162756"/>
            <a:ext cx="10662477" cy="5055053"/>
            <a:chOff x="202528" y="190832"/>
            <a:chExt cx="11578148" cy="603795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AD01707-EFF7-47BB-BB13-4077BCE7D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2528" y="190832"/>
              <a:ext cx="6195862" cy="576717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E4EADFB-E017-455E-83F0-868F7913DF4D}"/>
                </a:ext>
              </a:extLst>
            </p:cNvPr>
            <p:cNvSpPr txBox="1"/>
            <p:nvPr/>
          </p:nvSpPr>
          <p:spPr>
            <a:xfrm>
              <a:off x="2749535" y="1723136"/>
              <a:ext cx="3209725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FF0000"/>
                  </a:solidFill>
                </a:rPr>
                <a:t>What is </a:t>
              </a:r>
            </a:p>
            <a:p>
              <a:pPr algn="ctr"/>
              <a:r>
                <a:rPr lang="en-GB" sz="2800" b="1" dirty="0">
                  <a:solidFill>
                    <a:srgbClr val="FF0000"/>
                  </a:solidFill>
                </a:rPr>
                <a:t>Design Technology: </a:t>
              </a:r>
            </a:p>
            <a:p>
              <a:pPr algn="ctr"/>
              <a:r>
                <a:rPr lang="en-GB" sz="2800" b="1" dirty="0">
                  <a:solidFill>
                    <a:srgbClr val="FF0000"/>
                  </a:solidFill>
                </a:rPr>
                <a:t>Textiles?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A78C98B-31FA-4CCA-9EEC-F8428A466672}"/>
                </a:ext>
              </a:extLst>
            </p:cNvPr>
            <p:cNvSpPr txBox="1"/>
            <p:nvPr/>
          </p:nvSpPr>
          <p:spPr>
            <a:xfrm>
              <a:off x="1910819" y="3920464"/>
              <a:ext cx="6117509" cy="2308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A qualification that teaches you….</a:t>
              </a:r>
            </a:p>
            <a:p>
              <a:endParaRPr lang="en-GB" sz="2400" b="1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400" b="1" dirty="0"/>
                <a:t>How to design functioning products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400" b="1" dirty="0"/>
                <a:t>How to make functioning prototypes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400" b="1" dirty="0"/>
                <a:t>Why products are important for society and </a:t>
              </a:r>
            </a:p>
            <a:p>
              <a:r>
                <a:rPr lang="en-GB" sz="2400" b="1" dirty="0"/>
                <a:t>    the environment</a:t>
              </a:r>
            </a:p>
          </p:txBody>
        </p:sp>
        <p:pic>
          <p:nvPicPr>
            <p:cNvPr id="18" name="Picture 4" descr="Hard Copy by Noa Raviv">
              <a:extLst>
                <a:ext uri="{FF2B5EF4-FFF2-40B4-BE49-F238E27FC236}">
                  <a16:creationId xmlns:a16="http://schemas.microsoft.com/office/drawing/2014/main" id="{7568FC8F-9ED4-4DA7-B8D1-A3929CB648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9914" y="324303"/>
              <a:ext cx="2420762" cy="3467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 ">
              <a:extLst>
                <a:ext uri="{FF2B5EF4-FFF2-40B4-BE49-F238E27FC236}">
                  <a16:creationId xmlns:a16="http://schemas.microsoft.com/office/drawing/2014/main" id="{CB90CDF8-5241-48D3-B0E3-368F8A7C9B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4378" y="385989"/>
              <a:ext cx="2247900" cy="3990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" descr="Nike Sustainable Footwear Spring 2019: Nike VaporMax 2 Random, Flyleather  Earth Day Pack and Plant Color Collection - Nike News">
              <a:extLst>
                <a:ext uri="{FF2B5EF4-FFF2-40B4-BE49-F238E27FC236}">
                  <a16:creationId xmlns:a16="http://schemas.microsoft.com/office/drawing/2014/main" id="{71385809-7AC0-45CE-AA39-85371FF162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7708" y="4561137"/>
              <a:ext cx="2857500" cy="160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8CA0AE-0887-492E-B2BA-8B12495B4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00232" y="11932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542">
        <p:fade/>
      </p:transition>
    </mc:Choice>
    <mc:Fallback>
      <p:transition spd="med" advTm="255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4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7"/>
        <p14:stopEvt time="23833" objId="27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557" y="980728"/>
            <a:ext cx="753966" cy="5877272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382" y="-10948"/>
            <a:ext cx="775930" cy="112906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6247118" y="-5039869"/>
            <a:ext cx="720080" cy="11169689"/>
          </a:xfrm>
          <a:prstGeom prst="rect">
            <a:avLst/>
          </a:prstGeom>
          <a:solidFill>
            <a:srgbClr val="19AB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-277846" y="459498"/>
            <a:ext cx="720080" cy="164387"/>
          </a:xfrm>
          <a:prstGeom prst="rect">
            <a:avLst/>
          </a:prstGeom>
          <a:solidFill>
            <a:srgbClr val="19ABA8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" descr="C:\Users\sgodden\AppData\Local\Microsoft\Windows\Temporary Internet Files\Content.IE5\B5MX4H9Y\Ofsted-logo-goo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36" y="181650"/>
            <a:ext cx="780089" cy="72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B65EA53-8773-4079-A986-B5A4B592C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16" t="11879" r="25601" b="31930"/>
          <a:stretch/>
        </p:blipFill>
        <p:spPr bwMode="auto">
          <a:xfrm>
            <a:off x="26178" y="5368562"/>
            <a:ext cx="1233928" cy="122413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68B7A9D-D9A9-426E-82EF-461C2828B51D}"/>
              </a:ext>
            </a:extLst>
          </p:cNvPr>
          <p:cNvGrpSpPr/>
          <p:nvPr/>
        </p:nvGrpSpPr>
        <p:grpSpPr>
          <a:xfrm>
            <a:off x="1462485" y="901732"/>
            <a:ext cx="10210390" cy="6366871"/>
            <a:chOff x="344171" y="149477"/>
            <a:chExt cx="11328704" cy="720026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AFA5365-E57C-4725-BD79-FF7932E7A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0307" y="149477"/>
              <a:ext cx="3782568" cy="596188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9E895A2-A6D6-422D-9A5A-543D56373B81}"/>
                </a:ext>
              </a:extLst>
            </p:cNvPr>
            <p:cNvSpPr txBox="1"/>
            <p:nvPr/>
          </p:nvSpPr>
          <p:spPr>
            <a:xfrm>
              <a:off x="8266924" y="2878495"/>
              <a:ext cx="234218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FF0000"/>
                  </a:solidFill>
                </a:rPr>
                <a:t>What will I do </a:t>
              </a:r>
            </a:p>
            <a:p>
              <a:pPr algn="ctr"/>
              <a:r>
                <a:rPr lang="en-GB" sz="2800" b="1" dirty="0">
                  <a:solidFill>
                    <a:srgbClr val="FF0000"/>
                  </a:solidFill>
                </a:rPr>
                <a:t>and learn?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2B25E24-84CA-475B-9573-4D4AD2A376B1}"/>
                </a:ext>
              </a:extLst>
            </p:cNvPr>
            <p:cNvSpPr txBox="1"/>
            <p:nvPr/>
          </p:nvSpPr>
          <p:spPr>
            <a:xfrm>
              <a:off x="344171" y="1293444"/>
              <a:ext cx="6250939" cy="6056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Designing Skills-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How to design to a design brief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How to present ideas using hand drawing and computer aided design (CAD) skills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How to annotate ideas to explain concepts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How to develop ideas into working solutions</a:t>
              </a:r>
            </a:p>
            <a:p>
              <a:endParaRPr lang="en-GB" dirty="0"/>
            </a:p>
            <a:p>
              <a:r>
                <a:rPr lang="en-GB" b="1" dirty="0"/>
                <a:t>Making Skills</a:t>
              </a:r>
            </a:p>
            <a:p>
              <a:r>
                <a:rPr lang="en-GB" dirty="0"/>
                <a:t>How to join and manipulate by hand the </a:t>
              </a:r>
            </a:p>
            <a:p>
              <a:r>
                <a:rPr lang="en-GB" dirty="0"/>
                <a:t>following materials-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Textiles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Plastics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Metals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Papers and cards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How to incorporate mechanisms and electronics into products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How to use Computer Aided Manufacture (CAM)</a:t>
              </a:r>
            </a:p>
            <a:p>
              <a:endParaRPr lang="en-GB" dirty="0"/>
            </a:p>
            <a:p>
              <a:endParaRPr lang="en-GB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9D57FF3-1F1C-4125-B0C3-57C8790F8BB8}"/>
                </a:ext>
              </a:extLst>
            </p:cNvPr>
            <p:cNvSpPr txBox="1"/>
            <p:nvPr/>
          </p:nvSpPr>
          <p:spPr>
            <a:xfrm>
              <a:off x="453246" y="239262"/>
              <a:ext cx="7510916" cy="730932"/>
            </a:xfrm>
            <a:prstGeom prst="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7030A0"/>
                  </a:solidFill>
                </a:rPr>
                <a:t>The course is split into:</a:t>
              </a:r>
            </a:p>
            <a:p>
              <a:r>
                <a:rPr lang="en-GB" b="1" dirty="0">
                  <a:solidFill>
                    <a:srgbClr val="7030A0"/>
                  </a:solidFill>
                </a:rPr>
                <a:t>30% Designing Skills, 30% Making skills, 40% Theory and knowledge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2BF1338-2CA0-46C1-9D02-A3BF5038B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28928" y="2251710"/>
              <a:ext cx="2123432" cy="2982174"/>
            </a:xfrm>
            <a:prstGeom prst="rect">
              <a:avLst/>
            </a:prstGeom>
          </p:spPr>
        </p:pic>
      </p:grp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42B47A-FD35-4444-A4D5-4BDB984818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07659" y="18640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54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8118">
        <p:fade/>
      </p:transition>
    </mc:Choice>
    <mc:Fallback>
      <p:transition spd="med" advTm="881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3"/>
        <p14:stopEvt time="87202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557" y="980728"/>
            <a:ext cx="753966" cy="5877272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382" y="-10948"/>
            <a:ext cx="775930" cy="112906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6247118" y="-5039869"/>
            <a:ext cx="720080" cy="11169689"/>
          </a:xfrm>
          <a:prstGeom prst="rect">
            <a:avLst/>
          </a:prstGeom>
          <a:solidFill>
            <a:srgbClr val="19AB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-277846" y="459498"/>
            <a:ext cx="720080" cy="164387"/>
          </a:xfrm>
          <a:prstGeom prst="rect">
            <a:avLst/>
          </a:prstGeom>
          <a:solidFill>
            <a:srgbClr val="19ABA8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" descr="C:\Users\sgodden\AppData\Local\Microsoft\Windows\Temporary Internet Files\Content.IE5\B5MX4H9Y\Ofsted-logo-goo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36" y="181650"/>
            <a:ext cx="780089" cy="7200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B65EA53-8773-4079-A986-B5A4B592C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16" t="11879" r="25601" b="31930"/>
          <a:stretch/>
        </p:blipFill>
        <p:spPr bwMode="auto">
          <a:xfrm>
            <a:off x="26178" y="5368562"/>
            <a:ext cx="1233928" cy="122413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31DE608-7AFE-42C1-8617-C2889BEFCDB3}"/>
              </a:ext>
            </a:extLst>
          </p:cNvPr>
          <p:cNvGrpSpPr/>
          <p:nvPr/>
        </p:nvGrpSpPr>
        <p:grpSpPr>
          <a:xfrm>
            <a:off x="1669915" y="980683"/>
            <a:ext cx="9348041" cy="6555640"/>
            <a:chOff x="438668" y="149425"/>
            <a:chExt cx="11234207" cy="778320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613D400-4058-43F3-95C2-0A10A7BCD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0307" y="149477"/>
              <a:ext cx="3782568" cy="596188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ED7061A-7169-4BF5-9F78-AB754C4873F7}"/>
                </a:ext>
              </a:extLst>
            </p:cNvPr>
            <p:cNvSpPr txBox="1"/>
            <p:nvPr/>
          </p:nvSpPr>
          <p:spPr>
            <a:xfrm>
              <a:off x="8266924" y="2878495"/>
              <a:ext cx="234218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What will I do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and learn?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BEFC0B3-5DD2-4D27-93CA-9461060B8664}"/>
                </a:ext>
              </a:extLst>
            </p:cNvPr>
            <p:cNvSpPr txBox="1"/>
            <p:nvPr/>
          </p:nvSpPr>
          <p:spPr>
            <a:xfrm>
              <a:off x="438668" y="916783"/>
              <a:ext cx="6373291" cy="7015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Theory Skills &amp; Knowledge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Properties and uses of the following materials: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Woods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Metals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Plastics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Textiles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Papers and cards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Manufacturing techniques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Environmental factors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Social and moral factors of design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Sustainability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Work of famous designers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Quality assurance and quality control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Types of power sources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Electronics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Mechanisms and movements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How to research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How to write a design brief and specification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How to analyse and evaluate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642DCC2-94D0-484F-8B0F-916A42683C20}"/>
                </a:ext>
              </a:extLst>
            </p:cNvPr>
            <p:cNvSpPr txBox="1"/>
            <p:nvPr/>
          </p:nvSpPr>
          <p:spPr>
            <a:xfrm>
              <a:off x="445761" y="149425"/>
              <a:ext cx="8221396" cy="76735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course is split into: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30% Designing Skills, 30% Making skills, 40% Theory and knowledge</a:t>
              </a:r>
            </a:p>
          </p:txBody>
        </p:sp>
      </p:grp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66DF4A-9692-4B91-9259-84C444FF9E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97558" y="24830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54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1275">
        <p:fade/>
      </p:transition>
    </mc:Choice>
    <mc:Fallback>
      <p:transition spd="med" advTm="412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stopEvt time="36311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557" y="980728"/>
            <a:ext cx="753966" cy="5877272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382" y="-10948"/>
            <a:ext cx="775930" cy="112906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6247118" y="-5039869"/>
            <a:ext cx="720080" cy="11169689"/>
          </a:xfrm>
          <a:prstGeom prst="rect">
            <a:avLst/>
          </a:prstGeom>
          <a:solidFill>
            <a:srgbClr val="19AB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-277846" y="459498"/>
            <a:ext cx="720080" cy="164387"/>
          </a:xfrm>
          <a:prstGeom prst="rect">
            <a:avLst/>
          </a:prstGeom>
          <a:solidFill>
            <a:srgbClr val="19ABA8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" descr="C:\Users\sgodden\AppData\Local\Microsoft\Windows\Temporary Internet Files\Content.IE5\B5MX4H9Y\Ofsted-logo-goo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36" y="181650"/>
            <a:ext cx="780089" cy="72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B65EA53-8773-4079-A986-B5A4B592C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16" t="11879" r="25601" b="31930"/>
          <a:stretch/>
        </p:blipFill>
        <p:spPr bwMode="auto">
          <a:xfrm>
            <a:off x="26178" y="5368562"/>
            <a:ext cx="1233928" cy="122413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DFA39D-3E78-4E9A-A750-EA104FB1A2B9}"/>
              </a:ext>
            </a:extLst>
          </p:cNvPr>
          <p:cNvSpPr txBox="1"/>
          <p:nvPr/>
        </p:nvSpPr>
        <p:spPr>
          <a:xfrm>
            <a:off x="1246666" y="1155687"/>
            <a:ext cx="701800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Non Examination Assessment (NEA) 50% of the final GCSE Mark</a:t>
            </a:r>
          </a:p>
          <a:p>
            <a:endParaRPr lang="en-GB" dirty="0"/>
          </a:p>
          <a:p>
            <a:r>
              <a:rPr lang="en-GB" dirty="0"/>
              <a:t>A problem in the form of a project, set by the exam </a:t>
            </a:r>
          </a:p>
          <a:p>
            <a:r>
              <a:rPr lang="en-GB" dirty="0"/>
              <a:t>board. You will have to design and then make a product </a:t>
            </a:r>
          </a:p>
          <a:p>
            <a:r>
              <a:rPr lang="en-GB" dirty="0"/>
              <a:t>to solve the problem set.</a:t>
            </a:r>
          </a:p>
          <a:p>
            <a:r>
              <a:rPr lang="en-GB" dirty="0"/>
              <a:t>This requires an extensive 25 slide A3 size portfolio of </a:t>
            </a:r>
          </a:p>
          <a:p>
            <a:r>
              <a:rPr lang="en-GB" dirty="0"/>
              <a:t>research and design work. Also, a fully functioning </a:t>
            </a:r>
          </a:p>
          <a:p>
            <a:r>
              <a:rPr lang="en-GB" dirty="0"/>
              <a:t>working product.</a:t>
            </a:r>
          </a:p>
          <a:p>
            <a:endParaRPr lang="en-GB" dirty="0"/>
          </a:p>
          <a:p>
            <a:r>
              <a:rPr lang="en-GB" b="1" u="sng" dirty="0"/>
              <a:t>Formal Exam 50% 0f the final GCSE Mark</a:t>
            </a:r>
          </a:p>
          <a:p>
            <a:endParaRPr lang="en-GB" dirty="0"/>
          </a:p>
          <a:p>
            <a:r>
              <a:rPr lang="en-GB" dirty="0"/>
              <a:t>A written, 2 hour exam based upon the theory and </a:t>
            </a:r>
          </a:p>
          <a:p>
            <a:r>
              <a:rPr lang="en-GB" dirty="0"/>
              <a:t>skills that you have learnt. Includes:</a:t>
            </a:r>
          </a:p>
          <a:p>
            <a:endParaRPr lang="en-GB" dirty="0"/>
          </a:p>
          <a:p>
            <a:r>
              <a:rPr lang="en-GB" dirty="0"/>
              <a:t>Section A- General knowledge of all material areas </a:t>
            </a:r>
          </a:p>
          <a:p>
            <a:r>
              <a:rPr lang="en-GB" dirty="0"/>
              <a:t>Section B- Specialist knowledge of materials and components- Textiles/Papers and boards</a:t>
            </a:r>
          </a:p>
          <a:p>
            <a:r>
              <a:rPr lang="en-GB" dirty="0"/>
              <a:t>Section C- Product analysis skills (be able to talk about how a product has been designed and why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C75058E-0B03-49F6-86B0-8278B9DE74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285" y="1377973"/>
            <a:ext cx="4287216" cy="39905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62D1CF-3B2D-4F97-AA7E-C63954816134}"/>
              </a:ext>
            </a:extLst>
          </p:cNvPr>
          <p:cNvSpPr txBox="1"/>
          <p:nvPr/>
        </p:nvSpPr>
        <p:spPr>
          <a:xfrm>
            <a:off x="7667992" y="2321592"/>
            <a:ext cx="2419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How is it assessed?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D7C292-9227-436C-99AD-7852A2E6A3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30768" y="3124200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C4CDB6D-8783-4333-B965-250F788955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33564" y="22639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45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1098">
        <p:fade/>
      </p:transition>
    </mc:Choice>
    <mc:Fallback>
      <p:transition spd="med" advTm="1010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294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7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  <p14:playEvt time="52948" objId="4"/>
        <p14:stopEvt time="53027" objId="7"/>
        <p14:stopEvt time="99745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557" y="980728"/>
            <a:ext cx="753966" cy="5877272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382" y="-10948"/>
            <a:ext cx="775930" cy="112906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6247118" y="-5039869"/>
            <a:ext cx="720080" cy="11169689"/>
          </a:xfrm>
          <a:prstGeom prst="rect">
            <a:avLst/>
          </a:prstGeom>
          <a:solidFill>
            <a:srgbClr val="19AB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-277846" y="459498"/>
            <a:ext cx="720080" cy="164387"/>
          </a:xfrm>
          <a:prstGeom prst="rect">
            <a:avLst/>
          </a:prstGeom>
          <a:solidFill>
            <a:srgbClr val="19ABA8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" descr="C:\Users\sgodden\AppData\Local\Microsoft\Windows\Temporary Internet Files\Content.IE5\B5MX4H9Y\Ofsted-logo-goo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36" y="181650"/>
            <a:ext cx="780089" cy="72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B65EA53-8773-4079-A986-B5A4B592C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16" t="11879" r="25601" b="31930"/>
          <a:stretch/>
        </p:blipFill>
        <p:spPr bwMode="auto">
          <a:xfrm>
            <a:off x="26178" y="5368562"/>
            <a:ext cx="1233928" cy="122413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4A5241B-3ECF-4B43-84E5-8FE8A5BB31B7}"/>
              </a:ext>
            </a:extLst>
          </p:cNvPr>
          <p:cNvGrpSpPr/>
          <p:nvPr/>
        </p:nvGrpSpPr>
        <p:grpSpPr>
          <a:xfrm>
            <a:off x="1063820" y="987993"/>
            <a:ext cx="10064360" cy="5870007"/>
            <a:chOff x="838199" y="122156"/>
            <a:chExt cx="10848975" cy="641649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DB29F7-F2D1-4B31-8385-14AA9F9E2F66}"/>
                </a:ext>
              </a:extLst>
            </p:cNvPr>
            <p:cNvSpPr txBox="1"/>
            <p:nvPr/>
          </p:nvSpPr>
          <p:spPr>
            <a:xfrm>
              <a:off x="838199" y="1203086"/>
              <a:ext cx="7105651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In previous years students have made the following products:</a:t>
              </a:r>
            </a:p>
            <a:p>
              <a:endParaRPr lang="en-GB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000" dirty="0"/>
                <a:t>Seating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000" dirty="0"/>
                <a:t>Bags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000" dirty="0"/>
                <a:t>Interior furnishings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000" dirty="0"/>
                <a:t>Dresses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000" dirty="0"/>
                <a:t>Coats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000" dirty="0"/>
                <a:t>Sportswear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000" dirty="0"/>
                <a:t>Children's toys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000" dirty="0"/>
                <a:t>Dog and horse coats</a:t>
              </a:r>
            </a:p>
            <a:p>
              <a:endParaRPr lang="en-GB" sz="2000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CFB4A6A-13FF-44BD-B402-41F69B01E1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30" r="35520"/>
            <a:stretch/>
          </p:blipFill>
          <p:spPr>
            <a:xfrm flipH="1">
              <a:off x="8820150" y="122156"/>
              <a:ext cx="2867024" cy="613660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EEE77B-C6A2-4147-B569-D00D6BB42AEE}"/>
                </a:ext>
              </a:extLst>
            </p:cNvPr>
            <p:cNvSpPr txBox="1"/>
            <p:nvPr/>
          </p:nvSpPr>
          <p:spPr>
            <a:xfrm>
              <a:off x="838199" y="328710"/>
              <a:ext cx="48313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>
                  <a:solidFill>
                    <a:srgbClr val="FF0000"/>
                  </a:solidFill>
                </a:rPr>
                <a:t>What could I design and make?</a:t>
              </a:r>
            </a:p>
          </p:txBody>
        </p:sp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4497B24-EC08-4255-B7AD-E6E717530C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93" t="14165" r="33553" b="11770"/>
            <a:stretch/>
          </p:blipFill>
          <p:spPr bwMode="auto">
            <a:xfrm>
              <a:off x="7801046" y="314993"/>
              <a:ext cx="1287432" cy="1776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" descr="C:\Users\SOPHIEs\Documents\Sophie\oldbury wells homework\Tech\textiles\Year 11\new photos\new new new new new\20180326_164456382_iOS.jpg">
              <a:extLst>
                <a:ext uri="{FF2B5EF4-FFF2-40B4-BE49-F238E27FC236}">
                  <a16:creationId xmlns:a16="http://schemas.microsoft.com/office/drawing/2014/main" id="{43C5E040-4DFC-4A16-AFDC-ECC39550FB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07497" y="2065477"/>
              <a:ext cx="2713368" cy="203502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E04A9D8-9B85-4C8F-9B91-6C6C72E41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529940" y="2456172"/>
              <a:ext cx="2418477" cy="1548527"/>
            </a:xfrm>
            <a:prstGeom prst="rect">
              <a:avLst/>
            </a:prstGeom>
          </p:spPr>
        </p:pic>
        <p:pic>
          <p:nvPicPr>
            <p:cNvPr id="20" name="Picture 11">
              <a:extLst>
                <a:ext uri="{FF2B5EF4-FFF2-40B4-BE49-F238E27FC236}">
                  <a16:creationId xmlns:a16="http://schemas.microsoft.com/office/drawing/2014/main" id="{F0284B4C-39E1-407E-AA33-995F2D5BC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38199" y="4692122"/>
              <a:ext cx="2006256" cy="1726429"/>
            </a:xfrm>
            <a:prstGeom prst="rect">
              <a:avLst/>
            </a:prstGeom>
          </p:spPr>
        </p:pic>
        <p:pic>
          <p:nvPicPr>
            <p:cNvPr id="21" name="Picture 4" descr="fad58c71-361e-494e-823f-ba3d37a2202c@eurprd05">
              <a:extLst>
                <a:ext uri="{FF2B5EF4-FFF2-40B4-BE49-F238E27FC236}">
                  <a16:creationId xmlns:a16="http://schemas.microsoft.com/office/drawing/2014/main" id="{BA914818-9F61-404C-AB8C-BD6EB7512F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96" r="11187"/>
            <a:stretch/>
          </p:blipFill>
          <p:spPr bwMode="auto">
            <a:xfrm>
              <a:off x="3191924" y="4771179"/>
              <a:ext cx="1572257" cy="1767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3" descr="75c013e1-dcb8-4be0-8f03-47edcfcbd0b3@eurprd05">
              <a:extLst>
                <a:ext uri="{FF2B5EF4-FFF2-40B4-BE49-F238E27FC236}">
                  <a16:creationId xmlns:a16="http://schemas.microsoft.com/office/drawing/2014/main" id="{FAE1B111-F439-4F87-855C-C117D09F42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1" t="22424" r="19443" b="19025"/>
            <a:stretch/>
          </p:blipFill>
          <p:spPr bwMode="auto">
            <a:xfrm>
              <a:off x="4885188" y="4766355"/>
              <a:ext cx="2915858" cy="1715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FE87EB-8E95-42FE-924A-8CE47701CA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221247" y="11465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79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7612">
        <p:fade/>
      </p:transition>
    </mc:Choice>
    <mc:Fallback>
      <p:transition spd="med" advTm="1076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  <p14:stopEvt time="106415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557" y="980728"/>
            <a:ext cx="753966" cy="5877272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382" y="-10948"/>
            <a:ext cx="775930" cy="112906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6247118" y="-5039869"/>
            <a:ext cx="720080" cy="11169689"/>
          </a:xfrm>
          <a:prstGeom prst="rect">
            <a:avLst/>
          </a:prstGeom>
          <a:solidFill>
            <a:srgbClr val="19AB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-277846" y="459498"/>
            <a:ext cx="720080" cy="164387"/>
          </a:xfrm>
          <a:prstGeom prst="rect">
            <a:avLst/>
          </a:prstGeom>
          <a:solidFill>
            <a:srgbClr val="19ABA8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" descr="C:\Users\sgodden\AppData\Local\Microsoft\Windows\Temporary Internet Files\Content.IE5\B5MX4H9Y\Ofsted-logo-goo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36" y="181650"/>
            <a:ext cx="780089" cy="7200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B65EA53-8773-4079-A986-B5A4B592C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16" t="11879" r="25601" b="31930"/>
          <a:stretch/>
        </p:blipFill>
        <p:spPr bwMode="auto">
          <a:xfrm>
            <a:off x="26178" y="5368562"/>
            <a:ext cx="1233928" cy="122413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081AC4B-D33F-4154-B943-77FE12AA8D34}"/>
              </a:ext>
            </a:extLst>
          </p:cNvPr>
          <p:cNvGrpSpPr/>
          <p:nvPr/>
        </p:nvGrpSpPr>
        <p:grpSpPr>
          <a:xfrm>
            <a:off x="1184902" y="181650"/>
            <a:ext cx="11057573" cy="6676350"/>
            <a:chOff x="866775" y="0"/>
            <a:chExt cx="11057573" cy="667635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0578324-4F75-4513-9C02-C029D1CD39AB}"/>
                </a:ext>
              </a:extLst>
            </p:cNvPr>
            <p:cNvSpPr txBox="1"/>
            <p:nvPr/>
          </p:nvSpPr>
          <p:spPr>
            <a:xfrm>
              <a:off x="3219475" y="217601"/>
              <a:ext cx="57800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>
                  <a:solidFill>
                    <a:srgbClr val="FF0000"/>
                  </a:solidFill>
                </a:rPr>
                <a:t>How will I learn the skills and theory?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92BC7D-912B-49F1-874A-75ACD2DAB7A6}"/>
                </a:ext>
              </a:extLst>
            </p:cNvPr>
            <p:cNvSpPr txBox="1"/>
            <p:nvPr/>
          </p:nvSpPr>
          <p:spPr>
            <a:xfrm>
              <a:off x="1128855" y="2044340"/>
              <a:ext cx="3958989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Designing Skills: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Formal drawing techniques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Professional rendering techniques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Idea generation exercises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Use of Corel and Google sketch-up (CAD)</a:t>
              </a:r>
            </a:p>
            <a:p>
              <a:endParaRPr lang="en-GB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CBE2B51-53A6-4EBA-9CDA-051A1C42474E}"/>
                </a:ext>
              </a:extLst>
            </p:cNvPr>
            <p:cNvSpPr txBox="1"/>
            <p:nvPr/>
          </p:nvSpPr>
          <p:spPr>
            <a:xfrm>
              <a:off x="866775" y="1070995"/>
              <a:ext cx="7165910" cy="646331"/>
            </a:xfrm>
            <a:prstGeom prst="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7030A0"/>
                  </a:solidFill>
                </a:rPr>
                <a:t>The course is split into:</a:t>
              </a:r>
            </a:p>
            <a:p>
              <a:r>
                <a:rPr lang="en-GB" b="1" dirty="0">
                  <a:solidFill>
                    <a:srgbClr val="7030A0"/>
                  </a:solidFill>
                </a:rPr>
                <a:t>30% Designing Skills, 30% Making skills, 40% Theory and knowledge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8D47B58-7AFB-4DF3-A3F9-8631E3272C4F}"/>
                </a:ext>
              </a:extLst>
            </p:cNvPr>
            <p:cNvSpPr txBox="1"/>
            <p:nvPr/>
          </p:nvSpPr>
          <p:spPr>
            <a:xfrm>
              <a:off x="1036302" y="4091027"/>
              <a:ext cx="4253921" cy="2585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Making Skills: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Focussed practical tasks- hand skills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Focussed practical tasks- machinery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Mini projects- Fashion project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Packaging project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Interior project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Print project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Use of laser cutter and 3D printer (CAM)</a:t>
              </a:r>
            </a:p>
            <a:p>
              <a:endParaRPr lang="en-GB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430E45-F4B9-47B1-983C-CBFAB4F09E35}"/>
                </a:ext>
              </a:extLst>
            </p:cNvPr>
            <p:cNvSpPr txBox="1"/>
            <p:nvPr/>
          </p:nvSpPr>
          <p:spPr>
            <a:xfrm>
              <a:off x="5449453" y="2113773"/>
              <a:ext cx="2701060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Theory &amp; Knowledge: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Research projects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Written reports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Formal theory lessons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Focussed practical tasks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Exam questions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D022659-D44B-427E-BF8C-90CDF48AD2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427"/>
            <a:stretch/>
          </p:blipFill>
          <p:spPr>
            <a:xfrm flipH="1">
              <a:off x="9079431" y="0"/>
              <a:ext cx="2844917" cy="6136603"/>
            </a:xfrm>
            <a:prstGeom prst="rect">
              <a:avLst/>
            </a:prstGeom>
          </p:spPr>
        </p:pic>
        <p:pic>
          <p:nvPicPr>
            <p:cNvPr id="20" name="Picture 2" descr="GCSE Textiles Exhibition 2017">
              <a:extLst>
                <a:ext uri="{FF2B5EF4-FFF2-40B4-BE49-F238E27FC236}">
                  <a16:creationId xmlns:a16="http://schemas.microsoft.com/office/drawing/2014/main" id="{49454D63-2418-4F52-8965-875A014C4E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6819" y="3868099"/>
              <a:ext cx="2230440" cy="2585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FB5B349-D5DE-4808-8E25-B2CB101CDC56}"/>
                </a:ext>
              </a:extLst>
            </p:cNvPr>
            <p:cNvSpPr txBox="1"/>
            <p:nvPr/>
          </p:nvSpPr>
          <p:spPr>
            <a:xfrm>
              <a:off x="9154973" y="4993060"/>
              <a:ext cx="17532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Textiles techniques Sketch pad </a:t>
              </a:r>
            </a:p>
          </p:txBody>
        </p:sp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FCF35D7-650B-4AE9-9647-D6224A6604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23499" y="21638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786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2098">
        <p:fade/>
      </p:transition>
    </mc:Choice>
    <mc:Fallback>
      <p:transition spd="med" advTm="820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  <p14:stopEvt time="77473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557" y="980728"/>
            <a:ext cx="753966" cy="5877272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382" y="-10948"/>
            <a:ext cx="775930" cy="112906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6247118" y="-5039869"/>
            <a:ext cx="720080" cy="11169689"/>
          </a:xfrm>
          <a:prstGeom prst="rect">
            <a:avLst/>
          </a:prstGeom>
          <a:solidFill>
            <a:srgbClr val="19AB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-277846" y="459498"/>
            <a:ext cx="720080" cy="164387"/>
          </a:xfrm>
          <a:prstGeom prst="rect">
            <a:avLst/>
          </a:prstGeom>
          <a:solidFill>
            <a:srgbClr val="19ABA8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" descr="C:\Users\sgodden\AppData\Local\Microsoft\Windows\Temporary Internet Files\Content.IE5\B5MX4H9Y\Ofsted-logo-goo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36" y="181650"/>
            <a:ext cx="780089" cy="72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B65EA53-8773-4079-A986-B5A4B592C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16" t="11879" r="25601" b="31930"/>
          <a:stretch/>
        </p:blipFill>
        <p:spPr bwMode="auto">
          <a:xfrm>
            <a:off x="26178" y="5368562"/>
            <a:ext cx="1233928" cy="122413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5FF0E0-43F3-4DD0-9BF4-DF13033540FA}"/>
              </a:ext>
            </a:extLst>
          </p:cNvPr>
          <p:cNvSpPr txBox="1"/>
          <p:nvPr/>
        </p:nvSpPr>
        <p:spPr>
          <a:xfrm>
            <a:off x="1306134" y="3265286"/>
            <a:ext cx="326794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2529"/>
                </a:solidFill>
              </a:rPr>
              <a:t>Fashion designer</a:t>
            </a:r>
            <a:endParaRPr lang="en-GB" b="0" i="0" dirty="0">
              <a:solidFill>
                <a:srgbClr val="212529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212529"/>
                </a:solidFill>
                <a:effectLst/>
              </a:rPr>
              <a:t>Independent designer-maker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212529"/>
                </a:solidFill>
                <a:effectLst/>
              </a:rPr>
              <a:t>Surface pattern designer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2529"/>
                </a:solidFill>
              </a:rPr>
              <a:t>G</a:t>
            </a:r>
            <a:r>
              <a:rPr lang="en-GB" b="0" i="0" dirty="0">
                <a:solidFill>
                  <a:srgbClr val="212529"/>
                </a:solidFill>
                <a:effectLst/>
              </a:rPr>
              <a:t>raphic designer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2529"/>
                </a:solidFill>
              </a:rPr>
              <a:t>M</a:t>
            </a:r>
            <a:r>
              <a:rPr lang="en-GB" b="0" i="0" dirty="0">
                <a:solidFill>
                  <a:srgbClr val="212529"/>
                </a:solidFill>
                <a:effectLst/>
              </a:rPr>
              <a:t>ulti-media designer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2529"/>
                </a:solidFill>
              </a:rPr>
              <a:t>D</a:t>
            </a:r>
            <a:r>
              <a:rPr lang="en-GB" b="0" i="0" dirty="0">
                <a:solidFill>
                  <a:srgbClr val="212529"/>
                </a:solidFill>
                <a:effectLst/>
              </a:rPr>
              <a:t>esign marketing and business industry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2529"/>
                </a:solidFill>
              </a:rPr>
              <a:t>Costume designer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2529"/>
                </a:solidFill>
              </a:rPr>
              <a:t>Interior designer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2529"/>
                </a:solidFill>
              </a:rPr>
              <a:t>Photographer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2529"/>
                </a:solidFill>
              </a:rPr>
              <a:t>Product designer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2529"/>
                </a:solidFill>
              </a:rPr>
              <a:t>Set designer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810E3B-73A8-4420-9812-7A085097215D}"/>
              </a:ext>
            </a:extLst>
          </p:cNvPr>
          <p:cNvSpPr txBox="1"/>
          <p:nvPr/>
        </p:nvSpPr>
        <p:spPr>
          <a:xfrm>
            <a:off x="1260106" y="1335442"/>
            <a:ext cx="50707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Further avenues of study can be pursued at degree level and beyond. Below is a list of just a few of the types of careers and degree subjects that can be supported by a GCSE Design Technology qualification followed by an A level Product OR Fashion and Textiles Design qualification.</a:t>
            </a:r>
          </a:p>
          <a:p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7E3D5A-5E6A-4D24-8D4F-8F7BFE796EDA}"/>
              </a:ext>
            </a:extLst>
          </p:cNvPr>
          <p:cNvSpPr txBox="1"/>
          <p:nvPr/>
        </p:nvSpPr>
        <p:spPr>
          <a:xfrm>
            <a:off x="5354581" y="3735903"/>
            <a:ext cx="5988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Design careers can be very lucrative, for example: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450F70-8F94-47DA-AF50-8F554B1DDCEB}"/>
              </a:ext>
            </a:extLst>
          </p:cNvPr>
          <p:cNvSpPr txBox="1"/>
          <p:nvPr/>
        </p:nvSpPr>
        <p:spPr>
          <a:xfrm>
            <a:off x="6636354" y="4157759"/>
            <a:ext cx="3528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0" i="0" dirty="0">
                <a:effectLst/>
              </a:rPr>
              <a:t>Vivienne Westwood Net Worth: $50 </a:t>
            </a:r>
            <a:r>
              <a:rPr lang="en-GB" dirty="0"/>
              <a:t>m</a:t>
            </a:r>
            <a:r>
              <a:rPr lang="en-GB" b="0" i="0" dirty="0">
                <a:effectLst/>
              </a:rPr>
              <a:t>illion</a:t>
            </a:r>
            <a:endParaRPr lang="en-GB" b="1" dirty="0"/>
          </a:p>
        </p:txBody>
      </p:sp>
      <p:pic>
        <p:nvPicPr>
          <p:cNvPr id="17" name="Picture 4" descr="Elon Musk - Children, Tesla &amp; Girlfriend - Biography">
            <a:extLst>
              <a:ext uri="{FF2B5EF4-FFF2-40B4-BE49-F238E27FC236}">
                <a16:creationId xmlns:a16="http://schemas.microsoft.com/office/drawing/2014/main" id="{3842B67C-F3CC-4C04-A575-12FB31FF2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358" y="5882978"/>
            <a:ext cx="1192266" cy="76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0008108-28B7-4384-BB6C-9C6270310570}"/>
              </a:ext>
            </a:extLst>
          </p:cNvPr>
          <p:cNvSpPr txBox="1"/>
          <p:nvPr/>
        </p:nvSpPr>
        <p:spPr>
          <a:xfrm>
            <a:off x="5263251" y="4915308"/>
            <a:ext cx="5063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Ralph Lauren Net Worth: $6.8 billion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C1EB8A-F680-45A9-9F59-DFB660292612}"/>
              </a:ext>
            </a:extLst>
          </p:cNvPr>
          <p:cNvSpPr txBox="1"/>
          <p:nvPr/>
        </p:nvSpPr>
        <p:spPr>
          <a:xfrm>
            <a:off x="5711246" y="5962595"/>
            <a:ext cx="3952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dirty="0">
                <a:effectLst/>
              </a:rPr>
              <a:t>Elon Musk Net Worth: $105 billion</a:t>
            </a:r>
            <a:endParaRPr lang="en-GB" b="1" dirty="0"/>
          </a:p>
        </p:txBody>
      </p:sp>
      <p:pic>
        <p:nvPicPr>
          <p:cNvPr id="20" name="Picture 2" descr="Vivienne Westwood Highest-Paid Fashion designer in the World - Mediamass">
            <a:extLst>
              <a:ext uri="{FF2B5EF4-FFF2-40B4-BE49-F238E27FC236}">
                <a16:creationId xmlns:a16="http://schemas.microsoft.com/office/drawing/2014/main" id="{16082082-D4E7-4EA1-81E7-EEDA054B7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482" y="3910471"/>
            <a:ext cx="969422" cy="96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RALPH LAUREN NET WORTH | Ralph lauren, Ralph lauren shop, Ralph lauren style">
            <a:extLst>
              <a:ext uri="{FF2B5EF4-FFF2-40B4-BE49-F238E27FC236}">
                <a16:creationId xmlns:a16="http://schemas.microsoft.com/office/drawing/2014/main" id="{F5DE0212-C103-4E9A-A75A-8D88B70B8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27661" y="4280746"/>
            <a:ext cx="776997" cy="112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31FB075-776C-43EF-8E66-E4DB11006F47}"/>
              </a:ext>
            </a:extLst>
          </p:cNvPr>
          <p:cNvSpPr txBox="1"/>
          <p:nvPr/>
        </p:nvSpPr>
        <p:spPr>
          <a:xfrm>
            <a:off x="5960506" y="5364641"/>
            <a:ext cx="37032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202124"/>
                </a:solidFill>
                <a:effectLst/>
              </a:rPr>
              <a:t>Jean-Paul Net worth : </a:t>
            </a:r>
            <a:r>
              <a:rPr lang="en-GB" i="0" dirty="0">
                <a:solidFill>
                  <a:srgbClr val="202124"/>
                </a:solidFill>
                <a:effectLst/>
              </a:rPr>
              <a:t>$300 million</a:t>
            </a:r>
            <a:endParaRPr lang="en-GB" dirty="0"/>
          </a:p>
        </p:txBody>
      </p:sp>
      <p:pic>
        <p:nvPicPr>
          <p:cNvPr id="23" name="Picture 6" descr="Jean-Paul Gaultier Net Worth &amp; Biography 2017 - Stunning Facts You Need To  Know">
            <a:extLst>
              <a:ext uri="{FF2B5EF4-FFF2-40B4-BE49-F238E27FC236}">
                <a16:creationId xmlns:a16="http://schemas.microsoft.com/office/drawing/2014/main" id="{6BFAFC54-AAA9-4F04-AEDF-C4F9F8E13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555" y="5007781"/>
            <a:ext cx="1802936" cy="10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4C3A520-B0B6-40D3-8634-7E4DE696FB3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91" b="97739" l="204" r="99050">
                        <a14:foregroundMark x1="8215" y1="54996" x2="475" y2="45514"/>
                        <a14:foregroundMark x1="475" y1="45514" x2="204" y2="43764"/>
                        <a14:foregroundMark x1="92736" y1="45587" x2="92600" y2="57185"/>
                        <a14:foregroundMark x1="92600" y1="57185" x2="90020" y2="60321"/>
                        <a14:foregroundMark x1="95519" y1="51204" x2="99321" y2="56455"/>
                        <a14:foregroundMark x1="78479" y1="3063" x2="84521" y2="6346"/>
                        <a14:foregroundMark x1="78479" y1="29322" x2="88187" y2="32677"/>
                        <a14:foregroundMark x1="88187" y1="32677" x2="84521" y2="29030"/>
                        <a14:foregroundMark x1="89477" y1="18745" x2="89477" y2="18745"/>
                        <a14:foregroundMark x1="78751" y1="19329" x2="78751" y2="19329"/>
                        <a14:foregroundMark x1="89749" y1="95405" x2="89749" y2="95405"/>
                        <a14:foregroundMark x1="89206" y1="95697" x2="79022" y2="94530"/>
                        <a14:foregroundMark x1="79022" y1="94530" x2="80923" y2="95697"/>
                        <a14:foregroundMark x1="93007" y1="95113" x2="87508" y2="95988"/>
                        <a14:foregroundMark x1="82621" y1="97739" x2="84521" y2="97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225" y="869675"/>
            <a:ext cx="4826966" cy="449299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4960964-4D46-4B6A-9A62-E06FE30D1F2F}"/>
              </a:ext>
            </a:extLst>
          </p:cNvPr>
          <p:cNvSpPr txBox="1"/>
          <p:nvPr/>
        </p:nvSpPr>
        <p:spPr>
          <a:xfrm>
            <a:off x="7335062" y="2120175"/>
            <a:ext cx="3236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</a:rPr>
              <a:t>Careers and further avenues of study…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BC82E9-746F-48E9-B156-51E5A7C168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371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3836">
        <p:fade/>
      </p:transition>
    </mc:Choice>
    <mc:Fallback>
      <p:transition spd="med" advTm="838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3"/>
        <p14:stopEvt time="82575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557" y="980728"/>
            <a:ext cx="753966" cy="5877272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382" y="-10948"/>
            <a:ext cx="775930" cy="112906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6247118" y="-5039869"/>
            <a:ext cx="720080" cy="11169689"/>
          </a:xfrm>
          <a:prstGeom prst="rect">
            <a:avLst/>
          </a:prstGeom>
          <a:solidFill>
            <a:srgbClr val="19AB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-277846" y="459498"/>
            <a:ext cx="720080" cy="164387"/>
          </a:xfrm>
          <a:prstGeom prst="rect">
            <a:avLst/>
          </a:prstGeom>
          <a:solidFill>
            <a:srgbClr val="19ABA8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" descr="C:\Users\sgodden\AppData\Local\Microsoft\Windows\Temporary Internet Files\Content.IE5\B5MX4H9Y\Ofsted-logo-goo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36" y="181650"/>
            <a:ext cx="780089" cy="7200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B65EA53-8773-4079-A986-B5A4B592C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16" t="11879" r="25601" b="31930"/>
          <a:stretch/>
        </p:blipFill>
        <p:spPr bwMode="auto">
          <a:xfrm>
            <a:off x="26178" y="5368562"/>
            <a:ext cx="1233928" cy="122413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0EB8F3-38C2-4136-9C63-730FF232D522}"/>
              </a:ext>
            </a:extLst>
          </p:cNvPr>
          <p:cNvSpPr txBox="1"/>
          <p:nvPr/>
        </p:nvSpPr>
        <p:spPr>
          <a:xfrm>
            <a:off x="1129370" y="1023610"/>
            <a:ext cx="6755504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For further information </a:t>
            </a:r>
          </a:p>
          <a:p>
            <a:r>
              <a:rPr lang="en-GB" sz="4000" dirty="0"/>
              <a:t>you can talk to: </a:t>
            </a:r>
          </a:p>
          <a:p>
            <a:r>
              <a:rPr lang="en-GB" sz="4000" dirty="0"/>
              <a:t>Mrs Bell or Mrs Laurie at school</a:t>
            </a:r>
          </a:p>
          <a:p>
            <a:endParaRPr lang="en-GB" sz="4000" dirty="0"/>
          </a:p>
          <a:p>
            <a:r>
              <a:rPr lang="en-GB" sz="4000" dirty="0"/>
              <a:t>Please also visit dtteacher.org</a:t>
            </a:r>
          </a:p>
          <a:p>
            <a:r>
              <a:rPr lang="en-GB" sz="4000" dirty="0"/>
              <a:t>to see what completing an </a:t>
            </a:r>
          </a:p>
          <a:p>
            <a:r>
              <a:rPr lang="en-GB" sz="4000" dirty="0"/>
              <a:t>NEA project involves!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E86F18-9AD6-4C69-A49B-9532C599F2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396" y="1096466"/>
            <a:ext cx="3371179" cy="53134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C0E083D-24D6-49E7-8A3F-1AA752811443}"/>
              </a:ext>
            </a:extLst>
          </p:cNvPr>
          <p:cNvSpPr txBox="1"/>
          <p:nvPr/>
        </p:nvSpPr>
        <p:spPr>
          <a:xfrm>
            <a:off x="8295721" y="3319199"/>
            <a:ext cx="24647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</a:rPr>
              <a:t>Further </a:t>
            </a:r>
          </a:p>
          <a:p>
            <a:pPr algn="ctr"/>
            <a:r>
              <a:rPr lang="en-GB" sz="3600" b="1" dirty="0">
                <a:solidFill>
                  <a:srgbClr val="FF0000"/>
                </a:solidFill>
              </a:rPr>
              <a:t>information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162ADE-A3E2-486F-A47A-D38D7BB67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42667" y="14077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62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6401">
        <p:fade/>
      </p:transition>
    </mc:Choice>
    <mc:Fallback>
      <p:transition spd="med" advTm="364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  <p14:stopEvt time="33991" objId="2"/>
      </p14:showEvtLst>
    </p:ext>
  </p:extLs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F0E80F59BB104798E222572B3D5FDE" ma:contentTypeVersion="12" ma:contentTypeDescription="Create a new document." ma:contentTypeScope="" ma:versionID="6d3ace640bf360eaecbf916c3d376203">
  <xsd:schema xmlns:xsd="http://www.w3.org/2001/XMLSchema" xmlns:xs="http://www.w3.org/2001/XMLSchema" xmlns:p="http://schemas.microsoft.com/office/2006/metadata/properties" xmlns:ns2="3cde8ce8-497b-4d58-ad3b-77e996642cc8" xmlns:ns3="1c2ace7b-0193-49d6-b28f-a6c5f1daf0a8" targetNamespace="http://schemas.microsoft.com/office/2006/metadata/properties" ma:root="true" ma:fieldsID="68de4921ee568875b070f02223174350" ns2:_="" ns3:_="">
    <xsd:import namespace="3cde8ce8-497b-4d58-ad3b-77e996642cc8"/>
    <xsd:import namespace="1c2ace7b-0193-49d6-b28f-a6c5f1daf0a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de8ce8-497b-4d58-ad3b-77e996642cc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2ace7b-0193-49d6-b28f-a6c5f1daf0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B59A61-CB84-4796-9115-6E7089F98E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de8ce8-497b-4d58-ad3b-77e996642cc8"/>
    <ds:schemaRef ds:uri="1c2ace7b-0193-49d6-b28f-a6c5f1daf0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5B80F6D-5EE3-42AB-89DF-89EB7DE783CF}">
  <ds:schemaRefs>
    <ds:schemaRef ds:uri="http://schemas.microsoft.com/office/2006/metadata/properties"/>
    <ds:schemaRef ds:uri="3cde8ce8-497b-4d58-ad3b-77e996642cc8"/>
    <ds:schemaRef ds:uri="1c2ace7b-0193-49d6-b28f-a6c5f1daf0a8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D93EDDD-B3E9-4D13-BE24-4553BD0CE89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690</Words>
  <Application>Microsoft Office PowerPoint</Application>
  <PresentationFormat>Widescreen</PresentationFormat>
  <Paragraphs>150</Paragraphs>
  <Slides>9</Slides>
  <Notes>9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Century Gothic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</dc:creator>
  <cp:lastModifiedBy>Cowburn, Claire</cp:lastModifiedBy>
  <cp:revision>9</cp:revision>
  <dcterms:created xsi:type="dcterms:W3CDTF">2021-01-13T08:07:27Z</dcterms:created>
  <dcterms:modified xsi:type="dcterms:W3CDTF">2021-03-02T09:40:24Z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0x0101005BF0E80F59BB104798E222572B3D5FDE</vt:lpwstr>
  </property>
</Properties>
</file>