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460" r:id="rId5"/>
    <p:sldId id="464" r:id="rId6"/>
    <p:sldId id="463" r:id="rId7"/>
    <p:sldId id="470" r:id="rId8"/>
    <p:sldId id="465" r:id="rId9"/>
    <p:sldId id="469" r:id="rId10"/>
    <p:sldId id="471" r:id="rId11"/>
    <p:sldId id="466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4FB6E-82BF-47C6-AF8F-6B09DED95646}" v="1" dt="2021-03-10T08:38:20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wburn, Claire" userId="d5b8b53e-35c6-4e84-b2e0-cd76c791951c" providerId="ADAL" clId="{A1E4FB6E-82BF-47C6-AF8F-6B09DED95646}"/>
    <pc:docChg chg="undo custSel modSld">
      <pc:chgData name="Cowburn, Claire" userId="d5b8b53e-35c6-4e84-b2e0-cd76c791951c" providerId="ADAL" clId="{A1E4FB6E-82BF-47C6-AF8F-6B09DED95646}" dt="2021-03-10T08:38:20.418" v="63"/>
      <pc:docMkLst>
        <pc:docMk/>
      </pc:docMkLst>
      <pc:sldChg chg="modTransition">
        <pc:chgData name="Cowburn, Claire" userId="d5b8b53e-35c6-4e84-b2e0-cd76c791951c" providerId="ADAL" clId="{A1E4FB6E-82BF-47C6-AF8F-6B09DED95646}" dt="2021-03-10T08:38:20.418" v="63"/>
        <pc:sldMkLst>
          <pc:docMk/>
          <pc:sldMk cId="1136736021" sldId="460"/>
        </pc:sldMkLst>
      </pc:sldChg>
      <pc:sldChg chg="modSp mod modTransition">
        <pc:chgData name="Cowburn, Claire" userId="d5b8b53e-35c6-4e84-b2e0-cd76c791951c" providerId="ADAL" clId="{A1E4FB6E-82BF-47C6-AF8F-6B09DED95646}" dt="2021-03-10T08:38:20.418" v="63"/>
        <pc:sldMkLst>
          <pc:docMk/>
          <pc:sldMk cId="3278554538" sldId="463"/>
        </pc:sldMkLst>
        <pc:spChg chg="mod">
          <ac:chgData name="Cowburn, Claire" userId="d5b8b53e-35c6-4e84-b2e0-cd76c791951c" providerId="ADAL" clId="{A1E4FB6E-82BF-47C6-AF8F-6B09DED95646}" dt="2021-03-10T08:25:25.653" v="16" actId="15"/>
          <ac:spMkLst>
            <pc:docMk/>
            <pc:sldMk cId="3278554538" sldId="463"/>
            <ac:spMk id="12" creationId="{AAA26096-2F3D-4314-8234-6C12B8F445FB}"/>
          </ac:spMkLst>
        </pc:spChg>
      </pc:sldChg>
      <pc:sldChg chg="modSp mod modTransition">
        <pc:chgData name="Cowburn, Claire" userId="d5b8b53e-35c6-4e84-b2e0-cd76c791951c" providerId="ADAL" clId="{A1E4FB6E-82BF-47C6-AF8F-6B09DED95646}" dt="2021-03-10T08:38:20.418" v="63"/>
        <pc:sldMkLst>
          <pc:docMk/>
          <pc:sldMk cId="596954816" sldId="464"/>
        </pc:sldMkLst>
        <pc:spChg chg="mod">
          <ac:chgData name="Cowburn, Claire" userId="d5b8b53e-35c6-4e84-b2e0-cd76c791951c" providerId="ADAL" clId="{A1E4FB6E-82BF-47C6-AF8F-6B09DED95646}" dt="2021-03-10T08:24:34.050" v="11" actId="20577"/>
          <ac:spMkLst>
            <pc:docMk/>
            <pc:sldMk cId="596954816" sldId="464"/>
            <ac:spMk id="12" creationId="{55FC2D0D-8595-4CB4-AB65-9FAED4202CFE}"/>
          </ac:spMkLst>
        </pc:spChg>
      </pc:sldChg>
      <pc:sldChg chg="modTransition">
        <pc:chgData name="Cowburn, Claire" userId="d5b8b53e-35c6-4e84-b2e0-cd76c791951c" providerId="ADAL" clId="{A1E4FB6E-82BF-47C6-AF8F-6B09DED95646}" dt="2021-03-10T08:38:20.418" v="63"/>
        <pc:sldMkLst>
          <pc:docMk/>
          <pc:sldMk cId="2165745496" sldId="465"/>
        </pc:sldMkLst>
      </pc:sldChg>
      <pc:sldChg chg="modSp mod modTransition">
        <pc:chgData name="Cowburn, Claire" userId="d5b8b53e-35c6-4e84-b2e0-cd76c791951c" providerId="ADAL" clId="{A1E4FB6E-82BF-47C6-AF8F-6B09DED95646}" dt="2021-03-10T08:38:20.418" v="63"/>
        <pc:sldMkLst>
          <pc:docMk/>
          <pc:sldMk cId="897325301" sldId="466"/>
        </pc:sldMkLst>
        <pc:spChg chg="mod">
          <ac:chgData name="Cowburn, Claire" userId="d5b8b53e-35c6-4e84-b2e0-cd76c791951c" providerId="ADAL" clId="{A1E4FB6E-82BF-47C6-AF8F-6B09DED95646}" dt="2021-03-10T08:28:29.050" v="62" actId="20577"/>
          <ac:spMkLst>
            <pc:docMk/>
            <pc:sldMk cId="897325301" sldId="466"/>
            <ac:spMk id="16" creationId="{584F6557-773D-45DD-B7E3-86095335B679}"/>
          </ac:spMkLst>
        </pc:spChg>
      </pc:sldChg>
      <pc:sldChg chg="modSp mod modTransition">
        <pc:chgData name="Cowburn, Claire" userId="d5b8b53e-35c6-4e84-b2e0-cd76c791951c" providerId="ADAL" clId="{A1E4FB6E-82BF-47C6-AF8F-6B09DED95646}" dt="2021-03-10T08:38:20.418" v="63"/>
        <pc:sldMkLst>
          <pc:docMk/>
          <pc:sldMk cId="246667651" sldId="469"/>
        </pc:sldMkLst>
        <pc:spChg chg="mod">
          <ac:chgData name="Cowburn, Claire" userId="d5b8b53e-35c6-4e84-b2e0-cd76c791951c" providerId="ADAL" clId="{A1E4FB6E-82BF-47C6-AF8F-6B09DED95646}" dt="2021-03-10T08:26:37.633" v="36" actId="20577"/>
          <ac:spMkLst>
            <pc:docMk/>
            <pc:sldMk cId="246667651" sldId="469"/>
            <ac:spMk id="12" creationId="{D003B795-DBCD-473A-AEE0-7224822CB336}"/>
          </ac:spMkLst>
        </pc:spChg>
      </pc:sldChg>
      <pc:sldChg chg="modTransition">
        <pc:chgData name="Cowburn, Claire" userId="d5b8b53e-35c6-4e84-b2e0-cd76c791951c" providerId="ADAL" clId="{A1E4FB6E-82BF-47C6-AF8F-6B09DED95646}" dt="2021-03-10T08:38:20.418" v="63"/>
        <pc:sldMkLst>
          <pc:docMk/>
          <pc:sldMk cId="2609069247" sldId="470"/>
        </pc:sldMkLst>
      </pc:sldChg>
      <pc:sldChg chg="modSp mod modTransition">
        <pc:chgData name="Cowburn, Claire" userId="d5b8b53e-35c6-4e84-b2e0-cd76c791951c" providerId="ADAL" clId="{A1E4FB6E-82BF-47C6-AF8F-6B09DED95646}" dt="2021-03-10T08:38:20.418" v="63"/>
        <pc:sldMkLst>
          <pc:docMk/>
          <pc:sldMk cId="1085519408" sldId="471"/>
        </pc:sldMkLst>
        <pc:spChg chg="mod">
          <ac:chgData name="Cowburn, Claire" userId="d5b8b53e-35c6-4e84-b2e0-cd76c791951c" providerId="ADAL" clId="{A1E4FB6E-82BF-47C6-AF8F-6B09DED95646}" dt="2021-03-10T08:28:23.337" v="61" actId="20577"/>
          <ac:spMkLst>
            <pc:docMk/>
            <pc:sldMk cId="1085519408" sldId="471"/>
            <ac:spMk id="12" creationId="{D003B795-DBCD-473A-AEE0-7224822CB336}"/>
          </ac:spMkLst>
        </pc:spChg>
        <pc:spChg chg="mod">
          <ac:chgData name="Cowburn, Claire" userId="d5b8b53e-35c6-4e84-b2e0-cd76c791951c" providerId="ADAL" clId="{A1E4FB6E-82BF-47C6-AF8F-6B09DED95646}" dt="2021-03-10T08:27:04.847" v="42" actId="20577"/>
          <ac:spMkLst>
            <pc:docMk/>
            <pc:sldMk cId="1085519408" sldId="471"/>
            <ac:spMk id="15" creationId="{4CF7D07A-6EBC-4F0F-9250-66F5624FB54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7586-BF6B-41AF-97B6-CB6DF928FCD4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DF42-B7CD-4373-88E3-F00F34806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46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8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7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8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81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960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8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B318-8729-4E29-A299-8862926C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89A2C-D9BC-41C9-9AF8-D3C2A26BE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F024-F864-4194-A418-A2B28F34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FFA8-69BB-46A9-86B6-6CC1E65F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74D59-68A8-4F75-AA67-B667CB65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4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11-983D-4A02-A986-B9078B5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3103C-039D-4F9C-AB9E-A2226D2C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08CD-3CAF-4B18-A823-D89E8B48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24DA-043B-4256-B1B5-B581A5FA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629B-9664-43D4-B627-CFFABCD2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7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90FE7-4690-4073-A7DF-724C84576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365125"/>
            <a:ext cx="35052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B6AB7-FAB4-4F27-88DA-D97003255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365125"/>
            <a:ext cx="10312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30B06-1F31-4894-B4F3-5CE06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FE3F-7BCF-4B4E-AE01-74716388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BFB-903F-4EBD-A629-0E6BE1EA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C038-BA52-4604-B0F6-4CBEAC8B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DE04-CBA8-45E1-A248-905A7328F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3DDE-773C-4828-A206-73ADC02B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1E7CB-1B99-4354-9002-77A36628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DFE06-500C-4AC7-9D72-976EC6B1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A378-A2E6-4E59-A1A1-7309D39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1709739"/>
            <a:ext cx="14020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2FCB-7FBF-4D6B-BB6E-8BBF06082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4589464"/>
            <a:ext cx="14020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4945-EA1A-41F9-875F-5D29C95A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924D-19FD-4FD9-8CEE-740E5C22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A4FC-31FE-4931-9605-D7391F78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66A1-E065-4171-BFAD-95AA48E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F85C-D48C-4622-802F-1C29B8AE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88F57-74E3-4F36-8053-50269063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4D627-7936-4C92-9B5E-4D2CE4B9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46C24-1BEB-4F29-A20C-B5456D02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A489-E384-4169-9CF2-84C78090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8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158B-99AD-4561-B6E0-D68DA9F7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365126"/>
            <a:ext cx="14020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E863-3C2B-4951-BAF6-F3646C55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1681163"/>
            <a:ext cx="6877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FBA79-6274-4BB3-BE94-B3956E5E0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2505075"/>
            <a:ext cx="68770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C2654-F7B1-409F-9F10-E8C906EE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81163"/>
            <a:ext cx="69109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C4DAE-1708-4B3E-81C1-0A1991830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2505075"/>
            <a:ext cx="69109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17FCE-D6AB-4D16-8440-D6260B97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747A3-F68F-48CB-92C7-3B370D62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CC4D3-F2D8-4242-9020-5F3EB36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781F-FBAE-4EFC-B0F8-F99A04EB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0240A-6668-4DDB-AE81-DEF9F9C8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C3C57-5982-45C0-AACF-56DFF531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311AF-BF5E-431E-A723-21CB3523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6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F484C-0DD3-4C37-8F4D-0B304AE7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3B021-2AE2-4341-811C-D619CC44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48BB-D17A-4544-9568-A02DF7D2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4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42B-2DC7-4CB6-923E-9BC29CCC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8176-10FB-4CDA-902A-E5D7E94D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3788-1AD7-4085-BC43-8C384C53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4EBE-3141-48E0-A399-2745C71D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C0EC4-061E-4F98-88C8-0274B4CF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2961-F079-4C92-928D-A8C25E2D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1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8A80-939C-437D-8F02-99880A48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56EAE-9647-4F2B-B61C-14F27949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AE27D-10B1-48F7-8A59-A92D4002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108CF-EBE9-4829-A022-AD08295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2CBFD-2B78-4CFA-B36A-C40B55C9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7DE3-E05F-4D89-8998-96F0AD34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4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26B45-C2E0-4BEC-AE43-C7DECF4A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6"/>
            <a:ext cx="1402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29A4B-1A5C-468B-8EE0-3DB41E1E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1825625"/>
            <a:ext cx="1402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33BB6-6319-4A7A-B37F-539AEBFAC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C6A7-1CAC-4C5D-855F-C15879694FF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AC87-3D0F-45C0-B072-3A47BD055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8107-EB19-4590-8860-BF039D98B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jo.dangerfield@oldburywells.com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qualifications.pearson.com/content/dam/pdf/btec-tec-awards/music-practice/2017/specification-and-sample-assessments/Spec-BTEC-Tech-Award-in-Music-draft.pdf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4970997" y="2312162"/>
            <a:ext cx="2401009" cy="23819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77774" y="181650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4000" dirty="0">
              <a:solidFill>
                <a:srgbClr val="610073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3C550-96B4-4708-8FB0-26A95C31E151}"/>
              </a:ext>
            </a:extLst>
          </p:cNvPr>
          <p:cNvSpPr/>
          <p:nvPr/>
        </p:nvSpPr>
        <p:spPr>
          <a:xfrm>
            <a:off x="4353697" y="1146924"/>
            <a:ext cx="3635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BTEC MUSIC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033CE-0804-49DD-9D3D-3B951F88DED6}"/>
              </a:ext>
            </a:extLst>
          </p:cNvPr>
          <p:cNvSpPr/>
          <p:nvPr/>
        </p:nvSpPr>
        <p:spPr>
          <a:xfrm>
            <a:off x="1346789" y="5007258"/>
            <a:ext cx="9649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Technical Award </a:t>
            </a:r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Music Practice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865D7F-1492-4E3A-AD99-7E07C4088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5275" y="262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771"/>
    </mc:Choice>
    <mc:Fallback>
      <p:transition advTm="2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5"/>
        <p14:stopEvt time="20576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46738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should I choose Music?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FC2D0D-8595-4CB4-AB65-9FAED4202CFE}"/>
              </a:ext>
            </a:extLst>
          </p:cNvPr>
          <p:cNvSpPr txBox="1"/>
          <p:nvPr/>
        </p:nvSpPr>
        <p:spPr>
          <a:xfrm>
            <a:off x="1462485" y="1352551"/>
            <a:ext cx="10498479" cy="509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You enjoy it and you get pleasure from being musically creative. </a:t>
            </a: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</a:rPr>
              <a:t>Because you would like to develop an</a:t>
            </a:r>
            <a:r>
              <a:rPr lang="en-GB" sz="24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and an appreciation of a broad range of genres of music and the ability to confidently talk about music using genre specific language.</a:t>
            </a: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y</a:t>
            </a:r>
            <a:r>
              <a:rPr lang="en-GB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practical skills of composing music and performing (depending upon your chosen coursework pathway) will be developed and refined and will show you to be a creative, reflective and resilient musician.</a:t>
            </a: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BTEC Music is accessible to everyone: Although the BTEC Technical Award in Music is a natural choice for students who play a musical instrument or sing, the study of music is not limited to performers….music is a great option for you if you enjoy creating or producing music and using software too, in whatever styles of music you enjoy.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140699-C2BC-467E-A995-C5DD6FDA4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6475" y="1152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8420"/>
    </mc:Choice>
    <mc:Fallback>
      <p:transition advTm="11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7"/>
        <p14:stopEvt time="117457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82523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36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 and how will I be assessed?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26096-2F3D-4314-8234-6C12B8F445FB}"/>
              </a:ext>
            </a:extLst>
          </p:cNvPr>
          <p:cNvSpPr txBox="1"/>
          <p:nvPr/>
        </p:nvSpPr>
        <p:spPr>
          <a:xfrm>
            <a:off x="1260105" y="1076325"/>
            <a:ext cx="10703337" cy="715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  <a:spcAft>
                <a:spcPts val="2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 1: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Exploring the Music Industry: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Internally Assessed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Through a series of teaching workshops and practical activities, you will produce a portfolio of audio, visual and written evidence of your skills and knowledge in a variety of genres (styles) of popular music, which include Blues, Disco, Punk, Reggae, Motown, Britpop, RnB, Rock, Music for film and games, Western Classical styles and World Music.</a:t>
            </a:r>
          </a:p>
          <a:p>
            <a:pPr algn="just"/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Through these practical workshops, listening and theory knowledge will also be developed. The aim of this component is to open your ears and minds to a broad range of music and to nurture and capitalise upon your own musical interests. </a:t>
            </a:r>
          </a:p>
          <a:p>
            <a:pPr algn="just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4000"/>
              </a:lnSpc>
              <a:spcAft>
                <a:spcPts val="2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 2: Developing Music Skills: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Internally Assessed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just"/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will specialise in two out of these three areas of study and your work will link to some of the music which you learn about in Component 1: </a:t>
            </a:r>
          </a:p>
          <a:p>
            <a:pPr algn="just"/>
            <a:endParaRPr lang="en-GB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Music Performance (playing your instrument or singing/rapping)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Creating original music </a:t>
            </a:r>
            <a:r>
              <a:rPr lang="en-GB" sz="19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(composing or song writing)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Music Production (using music software to produce music)</a:t>
            </a:r>
          </a:p>
          <a:p>
            <a:pPr algn="just"/>
            <a:r>
              <a:rPr lang="en-GB" sz="1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just"/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E9B99A-7C39-4463-B32D-BD7CE8546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3150" y="4056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3169"/>
    </mc:Choice>
    <mc:Fallback>
      <p:transition advTm="93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3"/>
        <p14:stopEvt time="91585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82523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32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 and how will I be assessed?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26096-2F3D-4314-8234-6C12B8F445FB}"/>
              </a:ext>
            </a:extLst>
          </p:cNvPr>
          <p:cNvSpPr txBox="1"/>
          <p:nvPr/>
        </p:nvSpPr>
        <p:spPr>
          <a:xfrm>
            <a:off x="1260106" y="1076325"/>
            <a:ext cx="10703336" cy="615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  <a:spcAft>
                <a:spcPts val="200"/>
              </a:spcAft>
            </a:pP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 3: Responding to a Commercial Music Brief:</a:t>
            </a:r>
            <a:r>
              <a:rPr lang="en-GB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Externally Assessed in Year 11.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component will allow you to work to your strengths and interests and apply the skills that you have learned throughout your course, in a practical way, to a brief provided by the exam board.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You will focus on a particular area of the music industry that excites and appeals to you and respond to the brief using your greatest musical strengths.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is no exam in the BTEC Technical Award in Music</a:t>
            </a:r>
          </a:p>
          <a:p>
            <a:pPr algn="just"/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just"/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4863AC-90FB-449C-A016-B207A327C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65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6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6366"/>
    </mc:Choice>
    <mc:Fallback>
      <p:transition advTm="4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4472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643142" y="-133939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48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Music lead to in the future?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57B9F-A527-49CB-B351-3AFA82B4FEBE}"/>
              </a:ext>
            </a:extLst>
          </p:cNvPr>
          <p:cNvSpPr txBox="1"/>
          <p:nvPr/>
        </p:nvSpPr>
        <p:spPr>
          <a:xfrm>
            <a:off x="3143250" y="1418084"/>
            <a:ext cx="6096000" cy="86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u="sng" spc="-5" dirty="0">
                <a:solidFill>
                  <a:srgbClr val="7030A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Indeed’s Top 14 Character Traits Employers Look For</a:t>
            </a:r>
            <a:endParaRPr lang="en-GB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D06782-C70B-4F07-ACFE-E85A15C9189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95" y="2283920"/>
            <a:ext cx="5818505" cy="438914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B1239F-B0C4-441E-86F3-3BFF72316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4550" y="1849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4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8067"/>
    </mc:Choice>
    <mc:Fallback>
      <p:transition advTm="12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stopEvt time="12583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82523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 Progression?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3B795-DBCD-473A-AEE0-7224822CB336}"/>
              </a:ext>
            </a:extLst>
          </p:cNvPr>
          <p:cNvSpPr txBox="1"/>
          <p:nvPr/>
        </p:nvSpPr>
        <p:spPr>
          <a:xfrm>
            <a:off x="1571625" y="1276350"/>
            <a:ext cx="10239375" cy="626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The aim of the BTEC Technical Award in Music is not only for our students to participate in music recreationally but to prepare them should they wish to pursue a future career in the music industry.</a:t>
            </a: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2200" dirty="0">
              <a:solidFill>
                <a:srgbClr val="7030A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This course will support progression to a more specialised Level 3 vocational or academic music course.</a:t>
            </a: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2200" dirty="0">
              <a:solidFill>
                <a:srgbClr val="7030A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Alongside this, you will find many opportunities to develop and improve your personal wellbeing both independently and as part of a wider community. </a:t>
            </a:r>
            <a:endParaRPr lang="en-GB" sz="2200" dirty="0">
              <a:solidFill>
                <a:srgbClr val="7030A0"/>
              </a:solidFill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2200" spc="25" dirty="0">
              <a:solidFill>
                <a:srgbClr val="7030A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200" spc="25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new report from the Centre for Economic and Business Research (CEBR) has predicted the arts sector will have a quick bounce back after the pandemic. The arts sector is set to be worth £15.2bn to the economy by 2025</a:t>
            </a:r>
            <a:r>
              <a:rPr lang="en-GB" sz="22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which means there will be lots of job opportunities out there.</a:t>
            </a:r>
          </a:p>
          <a:p>
            <a:r>
              <a:rPr lang="en-GB" sz="20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GB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C99AAC-DDAC-4BA1-B2E2-9A639CAA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5650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3741"/>
    </mc:Choice>
    <mc:Fallback>
      <p:transition advTm="6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"/>
        <p14:stopEvt time="62499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82523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BTEC Success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3B795-DBCD-473A-AEE0-7224822CB336}"/>
              </a:ext>
            </a:extLst>
          </p:cNvPr>
          <p:cNvSpPr txBox="1"/>
          <p:nvPr/>
        </p:nvSpPr>
        <p:spPr>
          <a:xfrm>
            <a:off x="1571625" y="1276350"/>
            <a:ext cx="10239375" cy="6078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very proud that a number of our past BTEC students are now studying Music in further or higher education at colleges and universities. Many of them now have a career in the music industry with BTEC Music being their first step onto the ladder of their music career.</a:t>
            </a: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BTECs are well respected qualifications and the Level 2 qualification is equivalent to a </a:t>
            </a:r>
            <a:r>
              <a:rPr lang="en-GB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higher grade GCSE.</a:t>
            </a:r>
            <a:b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Oldbury Wells’ BTEC Music results have been excellent year after year.</a:t>
            </a:r>
          </a:p>
          <a:p>
            <a:r>
              <a:rPr lang="en-GB" sz="2800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sz="2800" dirty="0">
                <a:solidFill>
                  <a:srgbClr val="7030A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GB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4000"/>
              </a:lnSpc>
              <a:spcAft>
                <a:spcPts val="8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5173D9-A836-4E0D-9ABE-75137299B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2675" y="3262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1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368"/>
    </mc:Choice>
    <mc:Fallback>
      <p:transition advTm="4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"/>
        <p14:stopEvt time="39156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726412" y="-133939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48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can I find any further information?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F6557-773D-45DD-B7E3-86095335B679}"/>
              </a:ext>
            </a:extLst>
          </p:cNvPr>
          <p:cNvSpPr txBox="1"/>
          <p:nvPr/>
        </p:nvSpPr>
        <p:spPr>
          <a:xfrm>
            <a:off x="1022312" y="987993"/>
            <a:ext cx="8540159" cy="6456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hlinkClick r:id="rId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Speak to your Music Teacher, Miss Dangerfield during a lesson.</a:t>
            </a:r>
          </a:p>
          <a:p>
            <a:endParaRPr lang="en-GB" sz="28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Email Miss Dangerfield if you prefer an email chat about your interest in the course: </a:t>
            </a:r>
            <a:r>
              <a:rPr lang="en-GB" sz="2800" dirty="0">
                <a:solidFill>
                  <a:srgbClr val="7030A0"/>
                </a:solidFill>
                <a:hlinkClick r:id="rId8"/>
              </a:rPr>
              <a:t>jo.dangerfield@oldburywells.com</a:t>
            </a:r>
            <a:endParaRPr lang="en-GB" sz="2800" dirty="0">
              <a:solidFill>
                <a:srgbClr val="7030A0"/>
              </a:solidFill>
            </a:endParaRPr>
          </a:p>
          <a:p>
            <a:endParaRPr lang="en-GB" sz="28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Find out more about the specification at:</a:t>
            </a:r>
          </a:p>
          <a:p>
            <a:endParaRPr lang="en-GB" sz="2800" dirty="0">
              <a:hlinkClick r:id="rId7"/>
            </a:endParaRPr>
          </a:p>
          <a:p>
            <a:r>
              <a:rPr lang="en-GB" dirty="0">
                <a:hlinkClick r:id="rId7"/>
              </a:rPr>
              <a:t>https://qualifications.pearson.com/content/dam/pdf/btec-tec-awards/music-     practice/2017/specification-and-sample-assessments/Spec-BTEC-Tech-Award-in-Music-draft.pdf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1BFC5B2-40D4-4EF2-BFB4-9CA2BF5CE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260" y="3636537"/>
            <a:ext cx="2296153" cy="303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89252F-DC62-4A70-B430-C87D93EE2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9325" y="2122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2895"/>
    </mc:Choice>
    <mc:Fallback>
      <p:transition advTm="2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7"/>
        <p14:stopEvt time="22337" objId="7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0E80F59BB104798E222572B3D5FDE" ma:contentTypeVersion="12" ma:contentTypeDescription="Create a new document." ma:contentTypeScope="" ma:versionID="6d3ace640bf360eaecbf916c3d376203">
  <xsd:schema xmlns:xsd="http://www.w3.org/2001/XMLSchema" xmlns:xs="http://www.w3.org/2001/XMLSchema" xmlns:p="http://schemas.microsoft.com/office/2006/metadata/properties" xmlns:ns2="3cde8ce8-497b-4d58-ad3b-77e996642cc8" xmlns:ns3="1c2ace7b-0193-49d6-b28f-a6c5f1daf0a8" targetNamespace="http://schemas.microsoft.com/office/2006/metadata/properties" ma:root="true" ma:fieldsID="68de4921ee568875b070f02223174350" ns2:_="" ns3:_="">
    <xsd:import namespace="3cde8ce8-497b-4d58-ad3b-77e996642cc8"/>
    <xsd:import namespace="1c2ace7b-0193-49d6-b28f-a6c5f1daf0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e8ce8-497b-4d58-ad3b-77e996642c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ace7b-0193-49d6-b28f-a6c5f1daf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B80F6D-5EE3-42AB-89DF-89EB7DE783CF}">
  <ds:schemaRefs>
    <ds:schemaRef ds:uri="http://purl.org/dc/elements/1.1/"/>
    <ds:schemaRef ds:uri="http://schemas.microsoft.com/office/2006/metadata/properties"/>
    <ds:schemaRef ds:uri="3cde8ce8-497b-4d58-ad3b-77e996642cc8"/>
    <ds:schemaRef ds:uri="1c2ace7b-0193-49d6-b28f-a6c5f1daf0a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D93EDDD-B3E9-4D13-BE24-4553BD0CE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6CD9F-8B72-4EA3-B9A5-7743F67313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de8ce8-497b-4d58-ad3b-77e996642cc8"/>
    <ds:schemaRef ds:uri="1c2ace7b-0193-49d6-b28f-a6c5f1daf0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827</Words>
  <Application>Microsoft Office PowerPoint</Application>
  <PresentationFormat>Widescreen</PresentationFormat>
  <Paragraphs>81</Paragraphs>
  <Slides>8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Helvetica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Cowburn, Claire</cp:lastModifiedBy>
  <cp:revision>26</cp:revision>
  <cp:lastPrinted>2021-03-05T11:38:11Z</cp:lastPrinted>
  <dcterms:created xsi:type="dcterms:W3CDTF">2021-01-13T08:07:27Z</dcterms:created>
  <dcterms:modified xsi:type="dcterms:W3CDTF">2021-03-10T08:38:20Z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0x0101005BF0E80F59BB104798E222572B3D5FDE</vt:lpwstr>
  </property>
</Properties>
</file>