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460" r:id="rId5"/>
    <p:sldId id="462" r:id="rId6"/>
    <p:sldId id="467" r:id="rId7"/>
    <p:sldId id="468" r:id="rId8"/>
    <p:sldId id="469" r:id="rId9"/>
    <p:sldId id="470" r:id="rId10"/>
    <p:sldId id="463" r:id="rId11"/>
    <p:sldId id="471" r:id="rId12"/>
    <p:sldId id="464" r:id="rId13"/>
    <p:sldId id="4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47586-BF6B-41AF-97B6-CB6DF928FCD4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4DF42-B7CD-4373-88E3-F00F348069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469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06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78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51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394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439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0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18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03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566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Insert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B0412-B402-4DD4-A569-E91B36811ED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7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5B318-8729-4E29-A299-8862926C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0" y="1122363"/>
            <a:ext cx="12192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89A2C-D9BC-41C9-9AF8-D3C2A26BE5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BF024-F864-4194-A418-A2B28F34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3FFA8-69BB-46A9-86B6-6CC1E65F7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74D59-68A8-4F75-AA67-B667CB65E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940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5E911-983D-4A02-A986-B9078B540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3103C-039D-4F9C-AB9E-A2226D2C5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E08CD-3CAF-4B18-A823-D89E8B48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224DA-043B-4256-B1B5-B581A5FA5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1629B-9664-43D4-B627-CFFABCD22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7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A90FE7-4690-4073-A7DF-724C845760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33200" y="365125"/>
            <a:ext cx="35052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B6AB7-FAB4-4F27-88DA-D97003255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7600" y="365125"/>
            <a:ext cx="10312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C30B06-1F31-4894-B4F3-5CE06ED0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3FE3F-7BCF-4B4E-AE01-74716388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EABFB-903F-4EBD-A629-0E6BE1EA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35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C038-BA52-4604-B0F6-4CBEAC8B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0DE04-CBA8-45E1-A248-905A7328F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13DDE-773C-4828-A206-73ADC02B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1E7CB-1B99-4354-9002-77A36628B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DFE06-500C-4AC7-9D72-976EC6B15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56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A378-A2E6-4E59-A1A1-7309D395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1709739"/>
            <a:ext cx="140208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2FCB-7FBF-4D6B-BB6E-8BBF06082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9133" y="4589464"/>
            <a:ext cx="14020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4945-EA1A-41F9-875F-5D29C95AE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D924D-19FD-4FD9-8CEE-740E5C220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1A4FC-31FE-4931-9605-D7391F78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66A1-E065-4171-BFAD-95AA48E5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DF85C-D48C-4622-802F-1C29B8AE0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0" y="1825625"/>
            <a:ext cx="6908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B88F57-74E3-4F36-8053-502690635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0" y="1825625"/>
            <a:ext cx="6908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4D627-7936-4C92-9B5E-4D2CE4B9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46C24-1BEB-4F29-A20C-B5456D02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4A489-E384-4169-9CF2-84C78090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48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158B-99AD-4561-B6E0-D68DA9F72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7" y="365126"/>
            <a:ext cx="14020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7E863-3C2B-4951-BAF6-F3646C558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718" y="1681163"/>
            <a:ext cx="687704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FBA79-6274-4BB3-BE94-B3956E5E0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718" y="2505075"/>
            <a:ext cx="687704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BC2654-F7B1-409F-9F10-E8C906EE5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1681163"/>
            <a:ext cx="69109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9C4DAE-1708-4B3E-81C1-0A1991830A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29600" y="2505075"/>
            <a:ext cx="69109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217FCE-D6AB-4D16-8440-D6260B974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5747A3-F68F-48CB-92C7-3B370D626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DCC4D3-F2D8-4242-9020-5F3EB36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98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5781F-FBAE-4EFC-B0F8-F99A04EB8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A0240A-6668-4DDB-AE81-DEF9F9C8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C3C57-5982-45C0-AACF-56DFF531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6311AF-BF5E-431E-A723-21CB3523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6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7F484C-0DD3-4C37-8F4D-0B304AE7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3B021-2AE2-4341-811C-D619CC44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E48BB-D17A-4544-9568-A02DF7D28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64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1E42B-2DC7-4CB6-923E-9BC29CCC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457200"/>
            <a:ext cx="52429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E8176-10FB-4CDA-902A-E5D7E94D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917" y="987426"/>
            <a:ext cx="82296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13788-1AD7-4085-BC43-8C384C53A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057400"/>
            <a:ext cx="52429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E4EBE-3141-48E0-A399-2745C71D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C0EC4-061E-4F98-88C8-0274B4CF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32961-F079-4C92-928D-A8C25E2D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81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8A80-939C-437D-8F02-99880A485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18" y="457200"/>
            <a:ext cx="52429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956EAE-9647-4F2B-B61C-14F279495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0917" y="987426"/>
            <a:ext cx="82296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AE27D-10B1-48F7-8A59-A92D40028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9718" y="2057400"/>
            <a:ext cx="52429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108CF-EBE9-4829-A022-AD082959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2CBFD-2B78-4CFA-B36A-C40B55C9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87DE3-E05F-4D89-8998-96F0AD34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84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F26B45-C2E0-4BEC-AE43-C7DECF4AA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365126"/>
            <a:ext cx="1402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29A4B-1A5C-468B-8EE0-3DB41E1E0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7600" y="1825625"/>
            <a:ext cx="1402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33BB6-6319-4A7A-B37F-539AEBFAC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7600" y="635635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8C6A7-1CAC-4C5D-855F-C15879694FF7}" type="datetimeFigureOut">
              <a:rPr lang="en-GB" smtClean="0"/>
              <a:t>01/03/2021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2AC87-3D0F-45C0-B072-3A47BD055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8480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8107-EB19-4590-8860-BF039D98B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0800" y="6356351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094B-356D-4313-98AF-371C94478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41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qualifications.pearson.com/en/qualifications/edexcel-gcses/history-2016.html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4970997" y="2312162"/>
            <a:ext cx="2401009" cy="238195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1077774" y="181650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endParaRPr lang="en-GB" sz="4000" dirty="0">
              <a:solidFill>
                <a:srgbClr val="610073"/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E3C550-96B4-4708-8FB0-26A95C31E151}"/>
              </a:ext>
            </a:extLst>
          </p:cNvPr>
          <p:cNvSpPr/>
          <p:nvPr/>
        </p:nvSpPr>
        <p:spPr>
          <a:xfrm>
            <a:off x="3995169" y="1146924"/>
            <a:ext cx="4352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GCSE OPTIONS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033CE-0804-49DD-9D3D-3B951F88DED6}"/>
              </a:ext>
            </a:extLst>
          </p:cNvPr>
          <p:cNvSpPr/>
          <p:nvPr/>
        </p:nvSpPr>
        <p:spPr>
          <a:xfrm>
            <a:off x="5077230" y="5007258"/>
            <a:ext cx="218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History</a:t>
            </a:r>
            <a:endParaRPr lang="en-US" sz="54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D6B4FF6-805A-437A-9CA9-3C533EB23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327"/>
    </mc:Choice>
    <mc:Fallback xmlns="">
      <p:transition advTm="1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605540" y="-90711"/>
            <a:ext cx="11379863" cy="13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36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can I find any further information?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E7FAB4-5D91-413F-8F3E-049AFD066758}"/>
              </a:ext>
            </a:extLst>
          </p:cNvPr>
          <p:cNvSpPr/>
          <p:nvPr/>
        </p:nvSpPr>
        <p:spPr>
          <a:xfrm>
            <a:off x="1184902" y="1260548"/>
            <a:ext cx="10778541" cy="3970318"/>
          </a:xfrm>
          <a:prstGeom prst="rect">
            <a:avLst/>
          </a:prstGeom>
          <a:solidFill>
            <a:schemeClr val="bg1"/>
          </a:solidFill>
          <a:ln w="22225">
            <a:solidFill>
              <a:srgbClr val="454544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7030A0"/>
                </a:solidFill>
              </a:rPr>
              <a:t>Speak to your History Teacher during a lesson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7030A0"/>
                </a:solidFill>
              </a:rPr>
              <a:t>Speak to Mr Grainger, Mrs Warner, Mr Smith or Mrs Lawson during a break or lunch-time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7030A0"/>
                </a:solidFill>
              </a:rPr>
              <a:t>Find out more about the specification at: </a:t>
            </a:r>
            <a:r>
              <a:rPr lang="en-GB" sz="3600" dirty="0">
                <a:solidFill>
                  <a:srgbClr val="7030A0"/>
                </a:solidFill>
                <a:hlinkClick r:id="rId7"/>
              </a:rPr>
              <a:t>https://qualifications.pearson.com/en/qualifications/edexcel-gcses/history-2016.html</a:t>
            </a:r>
            <a:endParaRPr lang="en-GB" sz="3600" dirty="0">
              <a:solidFill>
                <a:srgbClr val="7030A0"/>
              </a:solidFill>
            </a:endParaRPr>
          </a:p>
          <a:p>
            <a:r>
              <a:rPr lang="en-GB" sz="3600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6ABFB9-DB73-43F1-9143-8A5B22826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2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2430"/>
    </mc:Choice>
    <mc:Fallback>
      <p:transition advTm="4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93A831A-1C40-4D94-8E4F-1BA4793FE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873242" y="221149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I study?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944C28BA-80F3-48C3-B8FB-C9AE73C4A6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4902" y="1172597"/>
            <a:ext cx="7772400" cy="187335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altLang="en-US" sz="4800" b="1" dirty="0">
                <a:solidFill>
                  <a:srgbClr val="FF0000"/>
                </a:solidFill>
                <a:latin typeface="Arial Rounded MT Bold" pitchFamily="34" charset="0"/>
              </a:rPr>
              <a:t>A Study in Development</a:t>
            </a:r>
            <a:br>
              <a:rPr lang="en-GB" altLang="en-US" sz="4800" b="1" dirty="0">
                <a:solidFill>
                  <a:srgbClr val="FF0000"/>
                </a:solidFill>
                <a:latin typeface="Arial Rounded MT Bold" pitchFamily="34" charset="0"/>
              </a:rPr>
            </a:br>
            <a:r>
              <a:rPr lang="en-GB" b="1" dirty="0">
                <a:latin typeface="Comic Sans MS" panose="030F0702030302020204" pitchFamily="66" charset="0"/>
              </a:rPr>
              <a:t> ‘Medicine Through Time’ (c1250 – present)</a:t>
            </a:r>
            <a:endParaRPr lang="en-GB" alt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E7834463-9BB1-47CA-A98A-DBCCBBCC19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1914"/>
    </mc:Choice>
    <mc:Fallback xmlns="">
      <p:transition advTm="91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576344-74B8-4EAF-B1B7-5E013CBA77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7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873242" y="221149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I study?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9411F91-25B7-438C-A524-59D046B56E80}"/>
              </a:ext>
            </a:extLst>
          </p:cNvPr>
          <p:cNvSpPr txBox="1">
            <a:spLocks noChangeArrowheads="1"/>
          </p:cNvSpPr>
          <p:nvPr/>
        </p:nvSpPr>
        <p:spPr>
          <a:xfrm>
            <a:off x="3586418" y="4799707"/>
            <a:ext cx="8401050" cy="18733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4800" b="1" dirty="0">
                <a:solidFill>
                  <a:srgbClr val="0070C0"/>
                </a:solidFill>
              </a:rPr>
              <a:t>A study of a historical environment – </a:t>
            </a:r>
            <a:r>
              <a:rPr lang="en-GB" sz="4800" b="1" dirty="0">
                <a:latin typeface="Comic Sans MS" panose="030F0702030302020204" pitchFamily="66" charset="0"/>
              </a:rPr>
              <a:t>‘Medicine in the trenches of the </a:t>
            </a:r>
            <a:r>
              <a:rPr lang="en-GB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First World War, 1914–18: </a:t>
            </a:r>
            <a:r>
              <a:rPr lang="en-GB" sz="4800" b="1" dirty="0">
                <a:latin typeface="Comic Sans MS" panose="030F0702030302020204" pitchFamily="66" charset="0"/>
              </a:rPr>
              <a:t>surgery and treatment’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F8CF3C2-1E6D-4042-B9DA-552C27D24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312"/>
    </mc:Choice>
    <mc:Fallback xmlns="">
      <p:transition advTm="3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DD0954-7F84-4C63-82FA-22B44D251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20" y="0"/>
            <a:ext cx="12247820" cy="69224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873242" y="221149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I study?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29A2BC-7082-4202-85C2-370931CACC6F}"/>
              </a:ext>
            </a:extLst>
          </p:cNvPr>
          <p:cNvSpPr/>
          <p:nvPr/>
        </p:nvSpPr>
        <p:spPr>
          <a:xfrm>
            <a:off x="2359532" y="5103467"/>
            <a:ext cx="9603911" cy="175432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n-GB" sz="5400" dirty="0">
                <a:solidFill>
                  <a:srgbClr val="0070C0"/>
                </a:solidFill>
              </a:rPr>
              <a:t>A British depth study – </a:t>
            </a:r>
          </a:p>
          <a:p>
            <a:pPr lvl="0"/>
            <a:r>
              <a:rPr lang="en-GB" sz="5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‘Saxon and Norman England’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B33EFCA-FB2E-4DFA-9196-72176EE31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165"/>
    </mc:Choice>
    <mc:Fallback xmlns="">
      <p:transition advTm="36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ttp://blog.beefmagazine.com/beef_daily/wp-content/uploads/2009/09/northdakotacowboys.jpg">
            <a:extLst>
              <a:ext uri="{FF2B5EF4-FFF2-40B4-BE49-F238E27FC236}">
                <a16:creationId xmlns:a16="http://schemas.microsoft.com/office/drawing/2014/main" id="{BDEE890E-5C95-48DF-9BC6-1817E396D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873242" y="221149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I study?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33D2C0-2396-4EBC-BF1B-30172BB9CE25}"/>
              </a:ext>
            </a:extLst>
          </p:cNvPr>
          <p:cNvSpPr/>
          <p:nvPr/>
        </p:nvSpPr>
        <p:spPr>
          <a:xfrm>
            <a:off x="6096000" y="5313412"/>
            <a:ext cx="583681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GB" sz="4000" b="1" dirty="0">
                <a:solidFill>
                  <a:srgbClr val="FF0000"/>
                </a:solidFill>
              </a:rPr>
              <a:t>A period study –</a:t>
            </a:r>
          </a:p>
          <a:p>
            <a:pPr lvl="0"/>
            <a:r>
              <a:rPr lang="en-GB" sz="4000" dirty="0">
                <a:latin typeface="Comic Sans MS" panose="030F0702030302020204" pitchFamily="66" charset="0"/>
              </a:rPr>
              <a:t> </a:t>
            </a:r>
            <a:r>
              <a:rPr lang="en-GB" sz="4000" b="1" dirty="0">
                <a:latin typeface="Comic Sans MS" panose="030F0702030302020204" pitchFamily="66" charset="0"/>
              </a:rPr>
              <a:t>‘The American West’</a:t>
            </a:r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3B02783-DDEA-4360-B0A8-62C99132D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7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7176"/>
    </mc:Choice>
    <mc:Fallback xmlns="">
      <p:transition advTm="37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itler1">
            <a:extLst>
              <a:ext uri="{FF2B5EF4-FFF2-40B4-BE49-F238E27FC236}">
                <a16:creationId xmlns:a16="http://schemas.microsoft.com/office/drawing/2014/main" id="{F6D2F84F-8397-4E68-9A01-2EAB0374A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873242" y="221149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will I study?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2F9B75E4-A296-44DB-BE81-3756B6E794C7}"/>
              </a:ext>
            </a:extLst>
          </p:cNvPr>
          <p:cNvSpPr txBox="1">
            <a:spLocks noChangeArrowheads="1"/>
          </p:cNvSpPr>
          <p:nvPr/>
        </p:nvSpPr>
        <p:spPr>
          <a:xfrm>
            <a:off x="228557" y="964878"/>
            <a:ext cx="6300787" cy="230028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GB" sz="4800" dirty="0">
                <a:solidFill>
                  <a:srgbClr val="7030A0"/>
                </a:solidFill>
              </a:rPr>
              <a:t>A modern depth study –</a:t>
            </a:r>
          </a:p>
          <a:p>
            <a:pPr lvl="0"/>
            <a:r>
              <a:rPr lang="en-GB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‘Weimar and Nazi Germany, 1918–39’</a:t>
            </a:r>
            <a:endParaRPr lang="en-GB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099D7A9A-E3B5-4792-8E9D-788646918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7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8699"/>
    </mc:Choice>
    <mc:Fallback xmlns="">
      <p:transition advTm="48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643142" y="180954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will I be assessed?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C1B1B2-C21B-4358-8178-032E2E57D50E}"/>
              </a:ext>
            </a:extLst>
          </p:cNvPr>
          <p:cNvSpPr/>
          <p:nvPr/>
        </p:nvSpPr>
        <p:spPr>
          <a:xfrm>
            <a:off x="1184902" y="1602678"/>
            <a:ext cx="6875581" cy="4031873"/>
          </a:xfrm>
          <a:prstGeom prst="rect">
            <a:avLst/>
          </a:prstGeom>
          <a:solidFill>
            <a:schemeClr val="bg1"/>
          </a:solidFill>
          <a:ln w="22225">
            <a:solidFill>
              <a:srgbClr val="454544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algn="just"/>
            <a:r>
              <a:rPr lang="en-GB" sz="3200" b="1" dirty="0">
                <a:solidFill>
                  <a:srgbClr val="7030A0"/>
                </a:solidFill>
              </a:rPr>
              <a:t>Three</a:t>
            </a:r>
            <a:r>
              <a:rPr lang="en-GB" sz="3200" dirty="0">
                <a:solidFill>
                  <a:srgbClr val="7030A0"/>
                </a:solidFill>
              </a:rPr>
              <a:t> exams in the summer of </a:t>
            </a:r>
            <a:r>
              <a:rPr lang="en-GB" sz="3200" b="1" dirty="0">
                <a:solidFill>
                  <a:srgbClr val="7030A0"/>
                </a:solidFill>
              </a:rPr>
              <a:t>Year 11:</a:t>
            </a:r>
          </a:p>
          <a:p>
            <a:pPr algn="just"/>
            <a:endParaRPr lang="en-GB" sz="3200" dirty="0">
              <a:solidFill>
                <a:srgbClr val="7030A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</a:rPr>
              <a:t>Paper 1 – </a:t>
            </a:r>
            <a:r>
              <a:rPr lang="en-GB" sz="3200" dirty="0">
                <a:solidFill>
                  <a:srgbClr val="7030A0"/>
                </a:solidFill>
              </a:rPr>
              <a:t> Medicine  1 hr 15 min 30%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</a:rPr>
              <a:t>Paper 2 </a:t>
            </a:r>
            <a:r>
              <a:rPr lang="en-GB" sz="3200" dirty="0">
                <a:solidFill>
                  <a:srgbClr val="7030A0"/>
                </a:solidFill>
              </a:rPr>
              <a:t>– Saxon and Norman England and The American West 1 hr 45 mins 40%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7030A0"/>
                </a:solidFill>
              </a:rPr>
              <a:t>Paper 3 </a:t>
            </a:r>
            <a:r>
              <a:rPr lang="en-GB" sz="3200" dirty="0">
                <a:solidFill>
                  <a:srgbClr val="7030A0"/>
                </a:solidFill>
              </a:rPr>
              <a:t>– Weimar and Nazi Germany 1 hr 15 min 30% </a:t>
            </a:r>
          </a:p>
        </p:txBody>
      </p:sp>
      <p:pic>
        <p:nvPicPr>
          <p:cNvPr id="3" name="Picture 2" descr="A picture containing text, indoor, green&#10;&#10;Description automatically generated">
            <a:extLst>
              <a:ext uri="{FF2B5EF4-FFF2-40B4-BE49-F238E27FC236}">
                <a16:creationId xmlns:a16="http://schemas.microsoft.com/office/drawing/2014/main" id="{EF4DC6AB-0EFF-485F-A5AF-2D808F782F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37" y="1306834"/>
            <a:ext cx="3261131" cy="46235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418BD7-357E-4F04-9B18-9AFFDD279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5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409"/>
    </mc:Choice>
    <mc:Fallback xmlns="">
      <p:transition advTm="34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6309C30-949A-42FA-B6B0-A85D79147171}"/>
              </a:ext>
            </a:extLst>
          </p:cNvPr>
          <p:cNvSpPr/>
          <p:nvPr/>
        </p:nvSpPr>
        <p:spPr>
          <a:xfrm>
            <a:off x="982523" y="1287874"/>
            <a:ext cx="6789877" cy="5262979"/>
          </a:xfrm>
          <a:prstGeom prst="rect">
            <a:avLst/>
          </a:prstGeom>
          <a:solidFill>
            <a:schemeClr val="bg1"/>
          </a:solidFill>
          <a:ln w="22225">
            <a:solidFill>
              <a:srgbClr val="454544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You enjoy it!  OWS Historians enjoy investigating the past and learning about different cultures and periods in History.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To develop your historical detective skills through the analysis of evidence and sources.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To build on your understanding of how events can be interpreted in different ways and be a critical higher level thinker.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7030A0"/>
                </a:solidFill>
              </a:rPr>
              <a:t>To develop your communication skills through discussion and essay style assessments.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CF7D07A-6EBC-4F0F-9250-66F5624FB54E}"/>
              </a:ext>
            </a:extLst>
          </p:cNvPr>
          <p:cNvSpPr txBox="1">
            <a:spLocks/>
          </p:cNvSpPr>
          <p:nvPr/>
        </p:nvSpPr>
        <p:spPr bwMode="auto">
          <a:xfrm>
            <a:off x="982523" y="180954"/>
            <a:ext cx="11114226" cy="72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should I pick History?</a:t>
            </a:r>
          </a:p>
        </p:txBody>
      </p:sp>
      <p:pic>
        <p:nvPicPr>
          <p:cNvPr id="12" name="Picture 11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F90B0420-3227-43F1-A2FB-12EDC93F9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55" y="980031"/>
            <a:ext cx="4059468" cy="5734806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E7DEC40-3618-4C8C-8717-3D8496DE9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9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230"/>
    </mc:Choice>
    <mc:Fallback xmlns="">
      <p:transition advTm="60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557" y="980728"/>
            <a:ext cx="753966" cy="5877272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6382" y="-10948"/>
            <a:ext cx="775930" cy="112906"/>
          </a:xfrm>
          <a:prstGeom prst="rect">
            <a:avLst/>
          </a:prstGeom>
          <a:solidFill>
            <a:srgbClr val="7A078E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6247118" y="-5039869"/>
            <a:ext cx="720080" cy="11169689"/>
          </a:xfrm>
          <a:prstGeom prst="rect">
            <a:avLst/>
          </a:prstGeom>
          <a:solidFill>
            <a:srgbClr val="19AB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277846" y="459498"/>
            <a:ext cx="720080" cy="164387"/>
          </a:xfrm>
          <a:prstGeom prst="rect">
            <a:avLst/>
          </a:prstGeom>
          <a:solidFill>
            <a:srgbClr val="19ABA8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" descr="C:\Users\sgodden\AppData\Local\Microsoft\Windows\Temporary Internet Files\Content.IE5\B5MX4H9Y\Ofsted-logo-goo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36" y="181650"/>
            <a:ext cx="780089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B65EA53-8773-4079-A986-B5A4B592C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16" t="11879" r="25601" b="31930"/>
          <a:stretch/>
        </p:blipFill>
        <p:spPr bwMode="auto">
          <a:xfrm>
            <a:off x="26178" y="5368562"/>
            <a:ext cx="1233928" cy="122413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DDB945BA-D568-4A81-BAD4-B108D418E6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4" b="58318"/>
          <a:stretch/>
        </p:blipFill>
        <p:spPr>
          <a:xfrm>
            <a:off x="3838457" y="1032178"/>
            <a:ext cx="8366376" cy="239682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9977684-76E2-4F81-8414-295FC680EC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" b="10338"/>
          <a:stretch/>
        </p:blipFill>
        <p:spPr>
          <a:xfrm>
            <a:off x="0" y="899044"/>
            <a:ext cx="3812279" cy="603327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ADBD7CB-1A6A-4CD7-95DA-61A921D530DF}"/>
              </a:ext>
            </a:extLst>
          </p:cNvPr>
          <p:cNvSpPr txBox="1">
            <a:spLocks/>
          </p:cNvSpPr>
          <p:nvPr/>
        </p:nvSpPr>
        <p:spPr bwMode="auto">
          <a:xfrm>
            <a:off x="917226" y="-198048"/>
            <a:ext cx="11379863" cy="13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5400" dirty="0">
                <a:solidFill>
                  <a:srgbClr val="610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can History lead to in the future?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9D6BFC-0DA9-4F2D-B6A5-140C5D70B4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673" t="23549" r="10000" b="11007"/>
          <a:stretch/>
        </p:blipFill>
        <p:spPr>
          <a:xfrm>
            <a:off x="5205047" y="3595988"/>
            <a:ext cx="5239032" cy="299671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C64DBD1-1E61-46B3-A5E0-F02047C1B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400"/>
    </mc:Choice>
    <mc:Fallback xmlns="">
      <p:transition advTm="4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F0E80F59BB104798E222572B3D5FDE" ma:contentTypeVersion="12" ma:contentTypeDescription="Create a new document." ma:contentTypeScope="" ma:versionID="6d3ace640bf360eaecbf916c3d376203">
  <xsd:schema xmlns:xsd="http://www.w3.org/2001/XMLSchema" xmlns:xs="http://www.w3.org/2001/XMLSchema" xmlns:p="http://schemas.microsoft.com/office/2006/metadata/properties" xmlns:ns2="3cde8ce8-497b-4d58-ad3b-77e996642cc8" xmlns:ns3="1c2ace7b-0193-49d6-b28f-a6c5f1daf0a8" targetNamespace="http://schemas.microsoft.com/office/2006/metadata/properties" ma:root="true" ma:fieldsID="68de4921ee568875b070f02223174350" ns2:_="" ns3:_="">
    <xsd:import namespace="3cde8ce8-497b-4d58-ad3b-77e996642cc8"/>
    <xsd:import namespace="1c2ace7b-0193-49d6-b28f-a6c5f1daf0a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de8ce8-497b-4d58-ad3b-77e996642c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ace7b-0193-49d6-b28f-a6c5f1daf0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A6E3E5-E539-4D1A-B37C-007E33E1E4DF}"/>
</file>

<file path=customXml/itemProps2.xml><?xml version="1.0" encoding="utf-8"?>
<ds:datastoreItem xmlns:ds="http://schemas.openxmlformats.org/officeDocument/2006/customXml" ds:itemID="{FD93EDDD-B3E9-4D13-BE24-4553BD0CE8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B80F6D-5EE3-42AB-89DF-89EB7DE783C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357131c9-3a1d-4530-bbf9-0b21fb5e9259"/>
    <ds:schemaRef ds:uri="http://purl.org/dc/elements/1.1/"/>
    <ds:schemaRef ds:uri="http://schemas.microsoft.com/office/2006/metadata/properties"/>
    <ds:schemaRef ds:uri="0001f008-f379-4c7a-a4e1-726198faf51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331</Words>
  <Application>Microsoft Office PowerPoint</Application>
  <PresentationFormat>Widescreen</PresentationFormat>
  <Paragraphs>52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Rounded MT Bold</vt:lpstr>
      <vt:lpstr>Calibri</vt:lpstr>
      <vt:lpstr>Calibri Light</vt:lpstr>
      <vt:lpstr>Century Gothic</vt:lpstr>
      <vt:lpstr>Comic Sans MS</vt:lpstr>
      <vt:lpstr>1_Office Theme</vt:lpstr>
      <vt:lpstr>PowerPoint Presentation</vt:lpstr>
      <vt:lpstr>A Study in Development  ‘Medicine Through Time’ (c1250 – present)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</dc:creator>
  <cp:lastModifiedBy>Grainger, Ben</cp:lastModifiedBy>
  <cp:revision>15</cp:revision>
  <dcterms:created xsi:type="dcterms:W3CDTF">2021-01-13T08:07:27Z</dcterms:created>
  <dcterms:modified xsi:type="dcterms:W3CDTF">2021-03-01T06:42:16Z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0x0101005BF0E80F59BB104798E222572B3D5FDE</vt:lpwstr>
  </property>
</Properties>
</file>