
<file path=[Content_Types].xml><?xml version="1.0" encoding="utf-8"?>
<Types xmlns="http://schemas.openxmlformats.org/package/2006/content-types">
  <Default Extension="com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12" r:id="rId2"/>
    <p:sldId id="299" r:id="rId3"/>
    <p:sldId id="295" r:id="rId4"/>
    <p:sldId id="304" r:id="rId5"/>
    <p:sldId id="313" r:id="rId6"/>
    <p:sldId id="315" r:id="rId7"/>
    <p:sldId id="314" r:id="rId8"/>
    <p:sldId id="316" r:id="rId9"/>
    <p:sldId id="317" r:id="rId10"/>
    <p:sldId id="318" r:id="rId11"/>
    <p:sldId id="319" r:id="rId12"/>
    <p:sldId id="321" r:id="rId13"/>
    <p:sldId id="320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A2476-4824-4E9B-97CA-337E62F2F0FA}" type="datetimeFigureOut">
              <a:rPr lang="en-GB" smtClean="0"/>
              <a:t>14/02/2022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8087B-BE53-4914-A020-81D43A2C84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027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8087B-BE53-4914-A020-81D43A2C8431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511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0A93-E13F-4565-B317-E297E4501DBC}" type="datetimeFigureOut">
              <a:rPr lang="en-GB" smtClean="0"/>
              <a:t>14/02/2022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AE0C-5D9D-4407-A2F5-E0DE52D7DE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2150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0A93-E13F-4565-B317-E297E4501DBC}" type="datetimeFigureOut">
              <a:rPr lang="en-GB" smtClean="0"/>
              <a:t>14/02/2022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AE0C-5D9D-4407-A2F5-E0DE52D7DE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37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0A93-E13F-4565-B317-E297E4501DBC}" type="datetimeFigureOut">
              <a:rPr lang="en-GB" smtClean="0"/>
              <a:t>14/02/2022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AE0C-5D9D-4407-A2F5-E0DE52D7DE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819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>
            <a:off x="0" y="1268760"/>
            <a:ext cx="12192000" cy="0"/>
          </a:xfrm>
          <a:prstGeom prst="line">
            <a:avLst/>
          </a:prstGeom>
          <a:ln w="38100" cap="rnd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H:\HMDT\Branding\Logo pack and guidelines\HMDT logo pack\HMDT\HMDT Trust 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4" y="116752"/>
            <a:ext cx="102756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64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0A93-E13F-4565-B317-E297E4501DBC}" type="datetimeFigureOut">
              <a:rPr lang="en-GB" smtClean="0"/>
              <a:t>14/02/2022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AE0C-5D9D-4407-A2F5-E0DE52D7DE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91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0A93-E13F-4565-B317-E297E4501DBC}" type="datetimeFigureOut">
              <a:rPr lang="en-GB" smtClean="0"/>
              <a:t>14/02/2022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AE0C-5D9D-4407-A2F5-E0DE52D7DE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99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0A93-E13F-4565-B317-E297E4501DBC}" type="datetimeFigureOut">
              <a:rPr lang="en-GB" smtClean="0"/>
              <a:t>14/02/2022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AE0C-5D9D-4407-A2F5-E0DE52D7DE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93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0A93-E13F-4565-B317-E297E4501DBC}" type="datetimeFigureOut">
              <a:rPr lang="en-GB" smtClean="0"/>
              <a:t>14/02/2022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AE0C-5D9D-4407-A2F5-E0DE52D7DE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855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0A93-E13F-4565-B317-E297E4501DBC}" type="datetimeFigureOut">
              <a:rPr lang="en-GB" smtClean="0"/>
              <a:t>14/02/2022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AE0C-5D9D-4407-A2F5-E0DE52D7DE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806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0A93-E13F-4565-B317-E297E4501DBC}" type="datetimeFigureOut">
              <a:rPr lang="en-GB" smtClean="0"/>
              <a:t>14/02/2022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AE0C-5D9D-4407-A2F5-E0DE52D7DE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09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0A93-E13F-4565-B317-E297E4501DBC}" type="datetimeFigureOut">
              <a:rPr lang="en-GB" smtClean="0"/>
              <a:t>14/02/2022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AE0C-5D9D-4407-A2F5-E0DE52D7DE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37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0A93-E13F-4565-B317-E297E4501DBC}" type="datetimeFigureOut">
              <a:rPr lang="en-GB" smtClean="0"/>
              <a:t>14/02/2022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AE0C-5D9D-4407-A2F5-E0DE52D7DE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496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D0A93-E13F-4565-B317-E297E4501DBC}" type="datetimeFigureOut">
              <a:rPr lang="en-GB" smtClean="0"/>
              <a:t>14/02/2022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CAE0C-5D9D-4407-A2F5-E0DE52D7DE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702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com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com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md.org.uk/learn-about-the-holocaust-and-genocides/darfur/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www.hmd.org.uk/learn-about-the-holocaust-and-genocides/bosnia/" TargetMode="External"/><Relationship Id="rId2" Type="http://schemas.openxmlformats.org/officeDocument/2006/relationships/hyperlink" Target="https://www.google.com/url?sa=i&amp;rct=j&amp;q=&amp;esrc=s&amp;source=images&amp;cd=&amp;ved=2ahUKEwjOlqGB0Y_nAhVMyhoKHekzCUsQjRx6BAgBEAQ&amp;url=https%3A%2F%2Fwww.bbc.com%2Fnews%2Fworld-europe-43782035&amp;psig=AOvVaw12M07VUgyvIVzAoGFk0kkA&amp;ust=1579522227727981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hmd.org.uk/learn-about-the-holocaust-and-genocides/rwanda/" TargetMode="External"/><Relationship Id="rId5" Type="http://schemas.openxmlformats.org/officeDocument/2006/relationships/hyperlink" Target="https://www.hmd.org.uk/learn-about-the-holocaust-and-genocides/cambodia/" TargetMode="External"/><Relationship Id="rId4" Type="http://schemas.openxmlformats.org/officeDocument/2006/relationships/hyperlink" Target="https://www.hmd.org.uk/learn-about-the-holocaust-and-genocides/the-holocaus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pm: Join the nation and Light the darkness">
            <a:extLst>
              <a:ext uri="{FF2B5EF4-FFF2-40B4-BE49-F238E27FC236}">
                <a16:creationId xmlns:a16="http://schemas.microsoft.com/office/drawing/2014/main" id="{12C32C3D-97DA-4DD6-865D-48E68DC3D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-3047" y="20792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231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id-496A655E-8C26-4699-B5BB-45DAC89E7BA6" descr="Image.jpeg">
            <a:extLst>
              <a:ext uri="{FF2B5EF4-FFF2-40B4-BE49-F238E27FC236}">
                <a16:creationId xmlns:a16="http://schemas.microsoft.com/office/drawing/2014/main" id="{A9DD8962-8DFB-4E9B-B35B-0C671C8DF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3" r="13705" b="-1"/>
          <a:stretch/>
        </p:blipFill>
        <p:spPr bwMode="auto">
          <a:xfrm>
            <a:off x="20" y="638177"/>
            <a:ext cx="3017500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88177D70-467E-4CB0-9628-4CF901FCE9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12703" b="-3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6518463-E8F5-42BD-BA94-8351F8161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7" r="5362" b="2"/>
          <a:stretch/>
        </p:blipFill>
        <p:spPr bwMode="auto">
          <a:xfrm>
            <a:off x="9174480" y="638178"/>
            <a:ext cx="3017520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01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id-8D36D160-70D7-4D3D-BA41-938DA3435C11" descr="Image.jpeg">
            <a:extLst>
              <a:ext uri="{FF2B5EF4-FFF2-40B4-BE49-F238E27FC236}">
                <a16:creationId xmlns:a16="http://schemas.microsoft.com/office/drawing/2014/main" id="{2DA93A72-5712-490E-B688-4A9D43A68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" b="37121"/>
          <a:stretch/>
        </p:blipFill>
        <p:spPr bwMode="auto">
          <a:xfrm>
            <a:off x="706568" y="1534840"/>
            <a:ext cx="3209544" cy="348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1" name="Picture 3" descr="A candle on a counter&#10;&#10;Description automatically generated with low confidence">
            <a:extLst>
              <a:ext uri="{FF2B5EF4-FFF2-40B4-BE49-F238E27FC236}">
                <a16:creationId xmlns:a16="http://schemas.microsoft.com/office/drawing/2014/main" id="{776A5D31-9793-4062-A22A-194CFE789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4099" r="9677" b="14448"/>
          <a:stretch/>
        </p:blipFill>
        <p:spPr bwMode="auto">
          <a:xfrm>
            <a:off x="4767309" y="1534853"/>
            <a:ext cx="2618912" cy="348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red light on a wall&#10;&#10;Description automatically generated with low confidence">
            <a:extLst>
              <a:ext uri="{FF2B5EF4-FFF2-40B4-BE49-F238E27FC236}">
                <a16:creationId xmlns:a16="http://schemas.microsoft.com/office/drawing/2014/main" id="{3D425ABA-DD6D-4909-9BF6-11DAABFEC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740963" y="1672893"/>
            <a:ext cx="4279392" cy="3209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7997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id-3F60D62B-08A5-4F78-990C-BAD9BBB94B70" descr="Image.jpeg">
            <a:extLst>
              <a:ext uri="{FF2B5EF4-FFF2-40B4-BE49-F238E27FC236}">
                <a16:creationId xmlns:a16="http://schemas.microsoft.com/office/drawing/2014/main" id="{1A0993C6-914B-4193-9590-FCFEDA3A0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7981" b="36539"/>
          <a:stretch/>
        </p:blipFill>
        <p:spPr bwMode="auto">
          <a:xfrm>
            <a:off x="1744393" y="10"/>
            <a:ext cx="8987009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872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3" descr="A candle on a table&#10;&#10;Description automatically generated with medium confidence">
            <a:extLst>
              <a:ext uri="{FF2B5EF4-FFF2-40B4-BE49-F238E27FC236}">
                <a16:creationId xmlns:a16="http://schemas.microsoft.com/office/drawing/2014/main" id="{51D81A0A-6AE0-4A02-A955-7778C4AB9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6" r="1" b="6214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316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5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 person's foot on a counter&#10;&#10;Description automatically generated with low confidence">
            <a:extLst>
              <a:ext uri="{FF2B5EF4-FFF2-40B4-BE49-F238E27FC236}">
                <a16:creationId xmlns:a16="http://schemas.microsoft.com/office/drawing/2014/main" id="{9BC38694-FFE0-46F3-8809-21283656C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6777" y="643467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F85C1A67-BA9A-428E-827B-0A612CCA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922" y="643467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090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image/jpeg">
            <a:extLst>
              <a:ext uri="{FF2B5EF4-FFF2-40B4-BE49-F238E27FC236}">
                <a16:creationId xmlns:a16="http://schemas.microsoft.com/office/drawing/2014/main" id="{78EA2AC6-4754-4CDA-A0EC-07431D281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"/>
          <a:stretch/>
        </p:blipFill>
        <p:spPr bwMode="auto">
          <a:xfrm>
            <a:off x="321734" y="557189"/>
            <a:ext cx="4276956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id-ECD76E37-CF08-4CA3-B6B2-FB1C51320952" descr="Image.jpeg">
            <a:extLst>
              <a:ext uri="{FF2B5EF4-FFF2-40B4-BE49-F238E27FC236}">
                <a16:creationId xmlns:a16="http://schemas.microsoft.com/office/drawing/2014/main" id="{5B4AC369-775E-4425-A503-79F40200B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r="23477" b="-1"/>
          <a:stretch/>
        </p:blipFill>
        <p:spPr bwMode="auto">
          <a:xfrm>
            <a:off x="4772525" y="557189"/>
            <a:ext cx="7097742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414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wall, indoor, light, dark&#10;&#10;Description automatically generated">
            <a:extLst>
              <a:ext uri="{FF2B5EF4-FFF2-40B4-BE49-F238E27FC236}">
                <a16:creationId xmlns:a16="http://schemas.microsoft.com/office/drawing/2014/main" id="{0A04C82C-7EE9-4E08-A490-6DB3A4DC43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353" y="1989458"/>
            <a:ext cx="3838777" cy="28790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13A545AC-1A68-4EFF-A30C-94F3F6776E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7916" y="1989327"/>
            <a:ext cx="3840480" cy="28803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58D7A9D2-2317-432A-AEA8-61B2D2D17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880" y="1988819"/>
            <a:ext cx="384048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98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ymail_attachmentIdb938af68-7e37-4748-9dd6-75278d28d57c">
            <a:extLst>
              <a:ext uri="{FF2B5EF4-FFF2-40B4-BE49-F238E27FC236}">
                <a16:creationId xmlns:a16="http://schemas.microsoft.com/office/drawing/2014/main" id="{6D0BCC85-F5FF-43B4-B59E-E57DC5ACE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7" b="745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010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red light on a wall&#10;&#10;Description automatically generated with low confidence">
            <a:extLst>
              <a:ext uri="{FF2B5EF4-FFF2-40B4-BE49-F238E27FC236}">
                <a16:creationId xmlns:a16="http://schemas.microsoft.com/office/drawing/2014/main" id="{BDACB106-3BE2-4C23-AA72-75AA4F19A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71644" y="1672893"/>
            <a:ext cx="4279392" cy="3209544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candle in a glass&#10;&#10;Description automatically generated with medium confidence">
            <a:extLst>
              <a:ext uri="{FF2B5EF4-FFF2-40B4-BE49-F238E27FC236}">
                <a16:creationId xmlns:a16="http://schemas.microsoft.com/office/drawing/2014/main" id="{66DEA367-6B06-4F00-9C52-3D75750F4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3" y="1137969"/>
            <a:ext cx="3209544" cy="427939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4F967E8-7BDF-4D98-ADAF-BC3C0E680D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30" t="19062" r="34809" b="7671"/>
          <a:stretch/>
        </p:blipFill>
        <p:spPr>
          <a:xfrm>
            <a:off x="8275887" y="994009"/>
            <a:ext cx="3209544" cy="45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93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ight&#10;&#10;Description automatically generated">
            <a:extLst>
              <a:ext uri="{FF2B5EF4-FFF2-40B4-BE49-F238E27FC236}">
                <a16:creationId xmlns:a16="http://schemas.microsoft.com/office/drawing/2014/main" id="{0236E4AE-D5B2-4832-83A3-F9E0B99A1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9218" name="9197598E-1F6E-4811-BE6D-0D4AE615B0D1">
            <a:extLst>
              <a:ext uri="{FF2B5EF4-FFF2-40B4-BE49-F238E27FC236}">
                <a16:creationId xmlns:a16="http://schemas.microsoft.com/office/drawing/2014/main" id="{8B55D9CE-653E-44B4-B4BE-FB88CDB5B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9" y="0"/>
            <a:ext cx="51434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08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uschwitz">
            <a:hlinkClick r:id="rId2"/>
            <a:extLst>
              <a:ext uri="{FF2B5EF4-FFF2-40B4-BE49-F238E27FC236}">
                <a16:creationId xmlns:a16="http://schemas.microsoft.com/office/drawing/2014/main" id="{7FC7EB89-F739-4DF8-84AF-8EC451E92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4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3352DA-DA08-4FD4-96A0-CF69F74D8CCD}"/>
              </a:ext>
            </a:extLst>
          </p:cNvPr>
          <p:cNvSpPr txBox="1"/>
          <p:nvPr/>
        </p:nvSpPr>
        <p:spPr>
          <a:xfrm>
            <a:off x="6096000" y="0"/>
            <a:ext cx="6118544" cy="683264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27th January is </a:t>
            </a:r>
            <a:r>
              <a:rPr lang="en-GB" sz="2000" b="1" dirty="0">
                <a:solidFill>
                  <a:srgbClr val="7030A0"/>
                </a:solidFill>
                <a:latin typeface="+mj-lt"/>
              </a:rPr>
              <a:t>Holocaust Memorial Day.  </a:t>
            </a:r>
            <a:r>
              <a:rPr lang="en-GB" sz="2000" dirty="0">
                <a:solidFill>
                  <a:schemeClr val="bg1"/>
                </a:solidFill>
                <a:latin typeface="+mj-lt"/>
              </a:rPr>
              <a:t>This date marks the day when the most infamous of the Nazi death camps - </a:t>
            </a:r>
            <a:r>
              <a:rPr lang="en-GB" sz="2000" b="1" dirty="0">
                <a:solidFill>
                  <a:srgbClr val="7030A0"/>
                </a:solidFill>
                <a:latin typeface="+mj-lt"/>
              </a:rPr>
              <a:t>Auschwitz</a:t>
            </a:r>
            <a:r>
              <a:rPr lang="en-GB" sz="2000" dirty="0">
                <a:solidFill>
                  <a:schemeClr val="bg1"/>
                </a:solidFill>
                <a:latin typeface="+mj-lt"/>
              </a:rPr>
              <a:t> was liberated by Russian soldiers. This year is the </a:t>
            </a:r>
            <a:r>
              <a:rPr lang="en-GB" sz="2000" b="1" dirty="0">
                <a:solidFill>
                  <a:srgbClr val="7030A0"/>
                </a:solidFill>
                <a:latin typeface="+mj-lt"/>
              </a:rPr>
              <a:t>77</a:t>
            </a:r>
            <a:r>
              <a:rPr lang="en-GB" sz="2000" b="1" baseline="30000" dirty="0">
                <a:solidFill>
                  <a:srgbClr val="7030A0"/>
                </a:solidFill>
                <a:latin typeface="+mj-lt"/>
              </a:rPr>
              <a:t>th</a:t>
            </a:r>
            <a:r>
              <a:rPr lang="en-GB" sz="2000" b="1" dirty="0">
                <a:solidFill>
                  <a:srgbClr val="7030A0"/>
                </a:solidFill>
                <a:latin typeface="+mj-lt"/>
              </a:rPr>
              <a:t> anniversary.  </a:t>
            </a:r>
          </a:p>
          <a:p>
            <a:endParaRPr lang="en-GB" sz="2000" dirty="0">
              <a:solidFill>
                <a:schemeClr val="bg1"/>
              </a:solidFill>
              <a:latin typeface="+mj-lt"/>
            </a:endParaRPr>
          </a:p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The Holocaust occurred during World War II. Hitler and the Nazis murdered </a:t>
            </a:r>
            <a:r>
              <a:rPr lang="en-GB" sz="2000" b="1" dirty="0">
                <a:solidFill>
                  <a:srgbClr val="7030A0"/>
                </a:solidFill>
                <a:latin typeface="+mj-lt"/>
              </a:rPr>
              <a:t>six million Jews </a:t>
            </a:r>
            <a:r>
              <a:rPr lang="en-GB" sz="2000" dirty="0">
                <a:solidFill>
                  <a:schemeClr val="bg1"/>
                </a:solidFill>
                <a:latin typeface="+mj-lt"/>
              </a:rPr>
              <a:t>during the </a:t>
            </a:r>
            <a:r>
              <a:rPr lang="en-GB" sz="2000" dirty="0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Holocaust</a:t>
            </a:r>
            <a:r>
              <a:rPr lang="en-GB" sz="2000" dirty="0">
                <a:solidFill>
                  <a:schemeClr val="bg1"/>
                </a:solidFill>
                <a:latin typeface="+mj-lt"/>
              </a:rPr>
              <a:t>, alongside other groups that were persecuted.  </a:t>
            </a:r>
          </a:p>
          <a:p>
            <a:endParaRPr lang="en-GB" sz="2000" dirty="0">
              <a:solidFill>
                <a:schemeClr val="bg1"/>
              </a:solidFill>
              <a:latin typeface="+mj-lt"/>
            </a:endParaRPr>
          </a:p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Although the Nazi Holocaust was the worst in history there have been other more recent genocides in </a:t>
            </a:r>
            <a:r>
              <a:rPr lang="en-GB" sz="2000" b="1" dirty="0">
                <a:solidFill>
                  <a:srgbClr val="7030A0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Cambodia</a:t>
            </a:r>
            <a:r>
              <a:rPr lang="en-GB" sz="2000" b="1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GB" sz="2000" b="1" dirty="0">
                <a:solidFill>
                  <a:srgbClr val="7030A0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Rwanda</a:t>
            </a:r>
            <a:r>
              <a:rPr lang="en-GB" sz="2000" b="1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GB" sz="2000" b="1" dirty="0">
                <a:solidFill>
                  <a:srgbClr val="7030A0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Bosnia</a:t>
            </a:r>
            <a:r>
              <a:rPr lang="en-GB" sz="2000" b="1" dirty="0">
                <a:solidFill>
                  <a:srgbClr val="7030A0"/>
                </a:solidFill>
                <a:latin typeface="+mj-lt"/>
              </a:rPr>
              <a:t> and </a:t>
            </a:r>
            <a:r>
              <a:rPr lang="en-GB" sz="2000" b="1" dirty="0">
                <a:solidFill>
                  <a:srgbClr val="7030A0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Darfur</a:t>
            </a:r>
            <a:r>
              <a:rPr lang="en-GB" sz="2000" b="1" dirty="0">
                <a:solidFill>
                  <a:srgbClr val="7030A0"/>
                </a:solidFill>
                <a:latin typeface="+mj-lt"/>
              </a:rPr>
              <a:t>.  </a:t>
            </a:r>
            <a:r>
              <a:rPr lang="en-GB" sz="2000" dirty="0">
                <a:solidFill>
                  <a:schemeClr val="bg1"/>
                </a:solidFill>
                <a:latin typeface="+mj-lt"/>
              </a:rPr>
              <a:t>The 27</a:t>
            </a:r>
            <a:r>
              <a:rPr lang="en-GB" sz="2000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GB" sz="2000" dirty="0">
                <a:solidFill>
                  <a:schemeClr val="bg1"/>
                </a:solidFill>
                <a:latin typeface="+mj-lt"/>
              </a:rPr>
              <a:t> January is also used to remember them.</a:t>
            </a:r>
          </a:p>
          <a:p>
            <a:endParaRPr lang="en-GB" sz="2000" dirty="0">
              <a:solidFill>
                <a:schemeClr val="bg1"/>
              </a:solidFill>
              <a:latin typeface="+mj-lt"/>
            </a:endParaRPr>
          </a:p>
          <a:p>
            <a:pPr fontAlgn="base"/>
            <a:r>
              <a:rPr lang="en-GB" sz="2000" dirty="0">
                <a:solidFill>
                  <a:schemeClr val="bg1"/>
                </a:solidFill>
                <a:latin typeface="+mj-lt"/>
              </a:rPr>
              <a:t>The Holocaust Memorial Trust says – “Our world often feels fragile and vulnerable and we cannot be complacent. Even in the UK, prejudice and the language of hatred must be </a:t>
            </a:r>
            <a:r>
              <a:rPr lang="en-GB" sz="2000" b="1" dirty="0">
                <a:solidFill>
                  <a:srgbClr val="7030A0"/>
                </a:solidFill>
                <a:latin typeface="+mj-lt"/>
              </a:rPr>
              <a:t>challenged by us all.</a:t>
            </a:r>
          </a:p>
          <a:p>
            <a:pPr fontAlgn="base"/>
            <a:r>
              <a:rPr lang="en-GB" sz="2000" dirty="0">
                <a:solidFill>
                  <a:schemeClr val="bg1"/>
                </a:solidFill>
                <a:latin typeface="+mj-lt"/>
              </a:rPr>
              <a:t>HMD is for everyone. Each year across the UK, thousands of people come together to learn more about the past and take action to create a safer future.”</a:t>
            </a:r>
          </a:p>
          <a:p>
            <a:pPr fontAlgn="base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60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7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6" name="Rectangle 7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D466039A-61D0-47C1-966E-B589929EB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" r="-2" b="12006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6FBC71A-9EF8-45B8-8A70-D698051BD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8" b="5682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155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light, night&#10;&#10;Description automatically generated">
            <a:extLst>
              <a:ext uri="{FF2B5EF4-FFF2-40B4-BE49-F238E27FC236}">
                <a16:creationId xmlns:a16="http://schemas.microsoft.com/office/drawing/2014/main" id="{D96D7C3D-D739-4F35-961D-014AE8053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35198" r="21052" b="15855"/>
          <a:stretch/>
        </p:blipFill>
        <p:spPr>
          <a:xfrm>
            <a:off x="0" y="0"/>
            <a:ext cx="2839453" cy="2983833"/>
          </a:xfrm>
          <a:prstGeom prst="rect">
            <a:avLst/>
          </a:prstGeom>
        </p:spPr>
      </p:pic>
      <p:pic>
        <p:nvPicPr>
          <p:cNvPr id="5" name="Picture 4" descr="A picture containing wall, indoor, purple, lit&#10;&#10;Description automatically generated">
            <a:extLst>
              <a:ext uri="{FF2B5EF4-FFF2-40B4-BE49-F238E27FC236}">
                <a16:creationId xmlns:a16="http://schemas.microsoft.com/office/drawing/2014/main" id="{25B3F195-46D9-46F6-A97D-8DE1598D59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6277" r="27017"/>
          <a:stretch/>
        </p:blipFill>
        <p:spPr>
          <a:xfrm rot="5400000">
            <a:off x="8289757" y="-918410"/>
            <a:ext cx="2983833" cy="4820653"/>
          </a:xfrm>
          <a:prstGeom prst="rect">
            <a:avLst/>
          </a:prstGeom>
        </p:spPr>
      </p:pic>
      <p:pic>
        <p:nvPicPr>
          <p:cNvPr id="1026" name="id-496A655E-8C26-4699-B5BB-45DAC89E7BA6" descr="Image.jpeg">
            <a:extLst>
              <a:ext uri="{FF2B5EF4-FFF2-40B4-BE49-F238E27FC236}">
                <a16:creationId xmlns:a16="http://schemas.microsoft.com/office/drawing/2014/main" id="{761237EE-C308-41FE-A0AD-50278B42B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t="27730" r="-2465" b="20999"/>
          <a:stretch/>
        </p:blipFill>
        <p:spPr bwMode="auto">
          <a:xfrm>
            <a:off x="2965374" y="-28135"/>
            <a:ext cx="4405973" cy="301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CEA712-80EE-4629-A71A-F7255731E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r="24393" b="44269"/>
          <a:stretch/>
        </p:blipFill>
        <p:spPr bwMode="auto">
          <a:xfrm>
            <a:off x="0" y="3166884"/>
            <a:ext cx="4046132" cy="318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9443597-F746-4A8C-8069-876D0D3D8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5" r="5880" b="2"/>
          <a:stretch/>
        </p:blipFill>
        <p:spPr bwMode="auto">
          <a:xfrm>
            <a:off x="4116865" y="3166884"/>
            <a:ext cx="4029005" cy="369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d-AF8266EE-C683-4CA6-AB37-DB007F86D6AD" descr="Image.jpeg">
            <a:extLst>
              <a:ext uri="{FF2B5EF4-FFF2-40B4-BE49-F238E27FC236}">
                <a16:creationId xmlns:a16="http://schemas.microsoft.com/office/drawing/2014/main" id="{03455DC2-65CB-4CC7-949B-057E41503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r="3981" b="1"/>
          <a:stretch/>
        </p:blipFill>
        <p:spPr bwMode="auto">
          <a:xfrm>
            <a:off x="8440614" y="3166884"/>
            <a:ext cx="3530991" cy="365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905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638" y="142169"/>
            <a:ext cx="5584723" cy="622946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/>
              <a:t>Key Questions about the Holocaust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D8D360-9721-4ABB-A31D-4BD40FE89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495" y="846289"/>
            <a:ext cx="5846613" cy="5722939"/>
          </a:xfrm>
          <a:solidFill>
            <a:schemeClr val="accent6">
              <a:lumMod val="75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100" b="1" dirty="0">
                <a:solidFill>
                  <a:srgbClr val="FFFF00"/>
                </a:solidFill>
              </a:rPr>
              <a:t>Why did the Holocaust happen?</a:t>
            </a:r>
          </a:p>
          <a:p>
            <a:r>
              <a:rPr lang="en-GB" sz="3100" dirty="0"/>
              <a:t>In 1933 Hitler and the Nazis came to power in Germany.</a:t>
            </a:r>
          </a:p>
          <a:p>
            <a:r>
              <a:rPr lang="en-GB" sz="3100" dirty="0"/>
              <a:t>They had the racist belief that some races were superior to others.</a:t>
            </a:r>
          </a:p>
          <a:p>
            <a:r>
              <a:rPr lang="en-GB" sz="3100" dirty="0"/>
              <a:t>Hitler blamed the Jews for all the problems that Germany was experiencing at the time, even though it wasn’t true.</a:t>
            </a:r>
          </a:p>
          <a:p>
            <a:r>
              <a:rPr lang="en-GB" sz="3100" dirty="0"/>
              <a:t>It was easy for Hitler to pick on groups of people who were seen to be different.  </a:t>
            </a:r>
          </a:p>
          <a:p>
            <a:endParaRPr lang="en-GB" sz="3100" dirty="0"/>
          </a:p>
          <a:p>
            <a:pPr marL="0" indent="0">
              <a:buNone/>
            </a:pPr>
            <a:r>
              <a:rPr lang="en-GB" sz="3100" b="1" dirty="0">
                <a:solidFill>
                  <a:srgbClr val="FFFF00"/>
                </a:solidFill>
              </a:rPr>
              <a:t>What happened?</a:t>
            </a:r>
          </a:p>
          <a:p>
            <a:r>
              <a:rPr lang="en-GB" sz="3100" dirty="0"/>
              <a:t>Laws began to be passed that removed rights from Jewish people.  These included being banned from a range of jobs and  not being allowed to use the same facilities as other people. Jewish books were also burnt.  </a:t>
            </a:r>
          </a:p>
          <a:p>
            <a:r>
              <a:rPr lang="en-GB" sz="3100" dirty="0"/>
              <a:t>Jewish people were made to wear the yellow star, so they could be easily identified.</a:t>
            </a:r>
          </a:p>
          <a:p>
            <a:r>
              <a:rPr lang="en-GB" sz="3100" dirty="0"/>
              <a:t>The Nazis acted violently towards Jews and their property.  On the 9</a:t>
            </a:r>
            <a:r>
              <a:rPr lang="en-GB" sz="3100" baseline="30000" dirty="0"/>
              <a:t>th</a:t>
            </a:r>
            <a:r>
              <a:rPr lang="en-GB" sz="3100" dirty="0"/>
              <a:t> November 1938  7,500 Jewish business were destroyed and 100 people killed in ‘The Night of Broken Glass’.</a:t>
            </a:r>
          </a:p>
          <a:p>
            <a:r>
              <a:rPr lang="en-GB" sz="3100" dirty="0"/>
              <a:t>Shortly after this, Jewish men, women and children were sent to concentration camps in Eastern Europe.  6 Million people were either murdered, died through disease,  or were starved and worked to death.  </a:t>
            </a:r>
          </a:p>
          <a:p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25E480-91A0-4C7F-B212-FDCD02432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0061" y="846289"/>
            <a:ext cx="5291444" cy="2501537"/>
          </a:xfrm>
          <a:solidFill>
            <a:schemeClr val="tx2">
              <a:lumMod val="25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100" b="1" dirty="0">
                <a:solidFill>
                  <a:srgbClr val="FFFF00"/>
                </a:solidFill>
              </a:rPr>
              <a:t>How did it end?</a:t>
            </a:r>
          </a:p>
          <a:p>
            <a:pPr marL="0" indent="0">
              <a:buNone/>
            </a:pPr>
            <a:r>
              <a:rPr lang="en-GB" sz="3100" dirty="0"/>
              <a:t>When the Nazis were defeated in 1945 - Russian, British and American soldiers freed the remaining Jews. Some  Jews had also already freed themselves.</a:t>
            </a:r>
          </a:p>
          <a:p>
            <a:pPr marL="0" indent="0">
              <a:buNone/>
            </a:pPr>
            <a:endParaRPr lang="en-GB" sz="31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GB" sz="3100" b="1" dirty="0">
                <a:solidFill>
                  <a:srgbClr val="FFFF00"/>
                </a:solidFill>
              </a:rPr>
              <a:t>What is the message for today?</a:t>
            </a:r>
          </a:p>
          <a:p>
            <a:pPr marL="0" indent="0">
              <a:buNone/>
            </a:pPr>
            <a:r>
              <a:rPr lang="en-GB" sz="3100" dirty="0"/>
              <a:t>The Holocaust is a reminder of what happens when people hate others because they are different.  It also reminds us all to stand up and challenge racism and hate in our society.  </a:t>
            </a:r>
          </a:p>
        </p:txBody>
      </p:sp>
      <p:pic>
        <p:nvPicPr>
          <p:cNvPr id="2052" name="Picture 4" descr="Holocaust Memorial Day Trust | Find an activity">
            <a:extLst>
              <a:ext uri="{FF2B5EF4-FFF2-40B4-BE49-F238E27FC236}">
                <a16:creationId xmlns:a16="http://schemas.microsoft.com/office/drawing/2014/main" id="{CABF3EF5-C193-46FD-9372-12EDE0342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61" y="3429000"/>
            <a:ext cx="5291444" cy="314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418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695" y="190921"/>
            <a:ext cx="11911926" cy="489688"/>
          </a:xfrm>
          <a:solidFill>
            <a:srgbClr val="FFC0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dirty="0"/>
              <a:t>Holocaust Memorial Day 2022 is – </a:t>
            </a:r>
            <a:r>
              <a:rPr lang="en-GB" sz="2400" dirty="0">
                <a:solidFill>
                  <a:schemeClr val="bg1"/>
                </a:solidFill>
              </a:rPr>
              <a:t>‘Light the darkness’</a:t>
            </a:r>
          </a:p>
          <a:p>
            <a:pPr marL="0" indent="0" algn="ctr">
              <a:buNone/>
            </a:pPr>
            <a:endParaRPr lang="en-GB" sz="2400" dirty="0"/>
          </a:p>
          <a:p>
            <a:pPr algn="ctr"/>
            <a:endParaRPr lang="en-GB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8603BF-C858-47FC-A52C-18D4043998D1}"/>
              </a:ext>
            </a:extLst>
          </p:cNvPr>
          <p:cNvSpPr txBox="1"/>
          <p:nvPr/>
        </p:nvSpPr>
        <p:spPr>
          <a:xfrm>
            <a:off x="6384757" y="3438588"/>
            <a:ext cx="5662863" cy="218521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endParaRPr lang="en-GB" sz="1600" b="0" i="0" u="none" strike="noStrike" baseline="0" dirty="0">
              <a:solidFill>
                <a:srgbClr val="000000"/>
              </a:solidFill>
              <a:latin typeface="FG Matilda"/>
            </a:endParaRPr>
          </a:p>
          <a:p>
            <a:pPr algn="ctr"/>
            <a:r>
              <a:rPr lang="en-GB" sz="2000" b="0" i="0" u="none" strike="noStrike" baseline="0" dirty="0">
                <a:solidFill>
                  <a:srgbClr val="000000"/>
                </a:solidFill>
                <a:latin typeface="FG Matilda"/>
              </a:rPr>
              <a:t> ‘We will continue to do our bit for as long as we can, secure in the knowledge that others will continue to light a candle long after us.’</a:t>
            </a:r>
          </a:p>
          <a:p>
            <a:pPr algn="ctr"/>
            <a:r>
              <a:rPr lang="en-GB" sz="2000" b="0" i="0" u="none" strike="noStrike" baseline="0" dirty="0">
                <a:solidFill>
                  <a:srgbClr val="000000"/>
                </a:solidFill>
                <a:latin typeface="FG Matilda"/>
              </a:rPr>
              <a:t> </a:t>
            </a:r>
          </a:p>
          <a:p>
            <a:pPr algn="ctr"/>
            <a:r>
              <a:rPr lang="en-GB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Gena Turgel, survivor of the Holocaust (1923-2018) </a:t>
            </a:r>
            <a:endParaRPr lang="en-GB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464E3-5BDF-4803-BEA5-33E8C5A99023}"/>
              </a:ext>
            </a:extLst>
          </p:cNvPr>
          <p:cNvSpPr txBox="1"/>
          <p:nvPr/>
        </p:nvSpPr>
        <p:spPr>
          <a:xfrm>
            <a:off x="135695" y="826221"/>
            <a:ext cx="6098344" cy="59400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fontAlgn="base"/>
            <a:r>
              <a:rPr lang="en-GB" sz="2000" dirty="0">
                <a:solidFill>
                  <a:srgbClr val="FFFF00"/>
                </a:solidFill>
                <a:latin typeface="+mj-lt"/>
              </a:rPr>
              <a:t>What can we do?</a:t>
            </a:r>
          </a:p>
          <a:p>
            <a:pPr algn="l" fontAlgn="base"/>
            <a:endParaRPr lang="en-GB" sz="2000" dirty="0">
              <a:solidFill>
                <a:srgbClr val="FFFF00"/>
              </a:solidFill>
              <a:latin typeface="+mj-lt"/>
            </a:endParaRPr>
          </a:p>
          <a:p>
            <a:pPr algn="l" fontAlgn="base"/>
            <a:r>
              <a:rPr lang="en-GB" sz="2000" dirty="0">
                <a:solidFill>
                  <a:srgbClr val="FFFF00"/>
                </a:solidFill>
                <a:latin typeface="+mj-lt"/>
              </a:rPr>
              <a:t>The Holocaust Memorial Trust says:</a:t>
            </a:r>
          </a:p>
          <a:p>
            <a:pPr algn="l" fontAlgn="base"/>
            <a:endParaRPr lang="en-GB" sz="2000" dirty="0">
              <a:solidFill>
                <a:srgbClr val="FFFF00"/>
              </a:solidFill>
              <a:latin typeface="+mj-lt"/>
            </a:endParaRPr>
          </a:p>
          <a:p>
            <a:pPr algn="l" fontAlgn="base"/>
            <a:r>
              <a:rPr lang="en-GB" sz="2000" b="0" dirty="0">
                <a:effectLst/>
                <a:latin typeface="+mj-lt"/>
              </a:rPr>
              <a:t>At 8pm, get ready to Light the Darkness with us. Households across the UK will be lighting candles and safely putting them in their windows to: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GB" sz="2000" b="0" i="0" dirty="0">
              <a:effectLst/>
              <a:latin typeface="+mj-l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 R</a:t>
            </a:r>
            <a:r>
              <a:rPr lang="en-GB" sz="2000" b="0" i="0" dirty="0">
                <a:effectLst/>
                <a:latin typeface="+mj-lt"/>
              </a:rPr>
              <a:t>emember those who were murdered for who they were</a:t>
            </a:r>
          </a:p>
          <a:p>
            <a:pPr algn="l" fontAlgn="base"/>
            <a:endParaRPr lang="en-GB" sz="2000" b="0" i="0" dirty="0">
              <a:effectLst/>
              <a:latin typeface="+mj-l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 S</a:t>
            </a:r>
            <a:r>
              <a:rPr lang="en-GB" sz="2000" b="0" i="0" dirty="0">
                <a:effectLst/>
                <a:latin typeface="+mj-lt"/>
              </a:rPr>
              <a:t>tand against prejudice and hatred today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GB" sz="2000" b="0" i="0" dirty="0">
              <a:effectLst/>
              <a:latin typeface="+mj-lt"/>
            </a:endParaRPr>
          </a:p>
          <a:p>
            <a:pPr algn="l" fontAlgn="base"/>
            <a:r>
              <a:rPr lang="en-GB" sz="2000" b="1" dirty="0">
                <a:effectLst/>
                <a:latin typeface="+mj-lt"/>
              </a:rPr>
              <a:t>Light a candle and put it in your window at 8pm on 27</a:t>
            </a:r>
            <a:r>
              <a:rPr lang="en-GB" sz="2000" b="1" baseline="30000" dirty="0">
                <a:effectLst/>
                <a:latin typeface="+mj-lt"/>
              </a:rPr>
              <a:t>th</a:t>
            </a:r>
            <a:r>
              <a:rPr lang="en-GB" sz="2000" b="1" dirty="0">
                <a:effectLst/>
                <a:latin typeface="+mj-lt"/>
              </a:rPr>
              <a:t>  January 2022 </a:t>
            </a:r>
            <a:r>
              <a:rPr lang="en-GB" sz="2000" b="0" dirty="0">
                <a:effectLst/>
                <a:latin typeface="+mj-lt"/>
              </a:rPr>
              <a:t>(if you are able to do so safely</a:t>
            </a:r>
            <a:r>
              <a:rPr lang="en-GB" sz="2000" dirty="0">
                <a:latin typeface="+mj-lt"/>
              </a:rPr>
              <a:t>.  Remember to check with your parents and don’t leave lit candles unattended.)</a:t>
            </a:r>
          </a:p>
          <a:p>
            <a:pPr algn="l" fontAlgn="base"/>
            <a:endParaRPr lang="en-GB" sz="2000" b="0" dirty="0">
              <a:effectLst/>
              <a:latin typeface="+mj-lt"/>
            </a:endParaRPr>
          </a:p>
          <a:p>
            <a:pPr algn="l" fontAlgn="base"/>
            <a:r>
              <a:rPr lang="en-GB" sz="2000" b="0" dirty="0">
                <a:effectLst/>
                <a:latin typeface="+mj-lt"/>
              </a:rPr>
              <a:t>#HolocaustMemorialDay #LightTheDarkness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F543B-F24E-4131-AC8C-8335AC53D333}"/>
              </a:ext>
            </a:extLst>
          </p:cNvPr>
          <p:cNvSpPr txBox="1"/>
          <p:nvPr/>
        </p:nvSpPr>
        <p:spPr>
          <a:xfrm>
            <a:off x="6384757" y="864811"/>
            <a:ext cx="5662863" cy="230832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Please take a photo of your candle and we will create an OWS collection of pictures that ‘Light the darkness’.</a:t>
            </a:r>
          </a:p>
          <a:p>
            <a:endParaRPr lang="en-GB" sz="2400" dirty="0"/>
          </a:p>
          <a:p>
            <a:r>
              <a:rPr lang="en-GB" sz="2400" dirty="0"/>
              <a:t>Please send them to: </a:t>
            </a:r>
          </a:p>
          <a:p>
            <a:r>
              <a:rPr lang="en-GB" sz="2400" dirty="0"/>
              <a:t>Ben.Grainger@oldburywells.com</a:t>
            </a:r>
          </a:p>
        </p:txBody>
      </p:sp>
    </p:spTree>
    <p:extLst>
      <p:ext uri="{BB962C8B-B14F-4D97-AF65-F5344CB8AC3E}">
        <p14:creationId xmlns:p14="http://schemas.microsoft.com/office/powerpoint/2010/main" val="2517317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29425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A picture containing indoor, candle&#10;&#10;Description automatically generated">
            <a:extLst>
              <a:ext uri="{FF2B5EF4-FFF2-40B4-BE49-F238E27FC236}">
                <a16:creationId xmlns:a16="http://schemas.microsoft.com/office/drawing/2014/main" id="{552C6A20-1B07-40E4-BB31-ED2D4068A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3" b="20517"/>
          <a:stretch/>
        </p:blipFill>
        <p:spPr>
          <a:xfrm>
            <a:off x="2551176" y="448056"/>
            <a:ext cx="9180576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09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vase with flowers&#10;&#10;Description automatically generated with low confidence">
            <a:extLst>
              <a:ext uri="{FF2B5EF4-FFF2-40B4-BE49-F238E27FC236}">
                <a16:creationId xmlns:a16="http://schemas.microsoft.com/office/drawing/2014/main" id="{F3AE604F-AE3A-48F1-8439-EF805BFC1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8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667583CE-7193-49A3-8398-502C502BE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445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27466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52CCFD-1CAB-4966-89E7-713B0148D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6" r="1" b="25511"/>
          <a:stretch/>
        </p:blipFill>
        <p:spPr bwMode="auto">
          <a:xfrm>
            <a:off x="2551176" y="448056"/>
            <a:ext cx="9180576" cy="59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33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4150508E-CB48-4F9F-97DA-658E4E99BC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ymail_attachmentId25ee725a-2f84-4b7f-9eb1-34f70be805de">
            <a:extLst>
              <a:ext uri="{FF2B5EF4-FFF2-40B4-BE49-F238E27FC236}">
                <a16:creationId xmlns:a16="http://schemas.microsoft.com/office/drawing/2014/main" id="{2CD20FD9-15E2-4787-8DB3-5D93E0674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9" r="-2" b="-2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533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6895A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0" name="Picture 2" descr="A candle on a table&#10;&#10;Description automatically generated with medium confidence">
            <a:extLst>
              <a:ext uri="{FF2B5EF4-FFF2-40B4-BE49-F238E27FC236}">
                <a16:creationId xmlns:a16="http://schemas.microsoft.com/office/drawing/2014/main" id="{626CFC23-7A4B-409E-AB35-718D5B352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2" b="14117"/>
          <a:stretch/>
        </p:blipFill>
        <p:spPr bwMode="auto">
          <a:xfrm>
            <a:off x="2551176" y="448056"/>
            <a:ext cx="9180576" cy="59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103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634</Words>
  <Application>Microsoft Office PowerPoint</Application>
  <PresentationFormat>Widescreen</PresentationFormat>
  <Paragraphs>48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FG Matilda</vt:lpstr>
      <vt:lpstr>Office Theme</vt:lpstr>
      <vt:lpstr>PowerPoint Presentation</vt:lpstr>
      <vt:lpstr>PowerPoint Presentation</vt:lpstr>
      <vt:lpstr>Key Questions about the Holocaust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Grainger</dc:creator>
  <cp:lastModifiedBy>Williams, Sasha</cp:lastModifiedBy>
  <cp:revision>44</cp:revision>
  <dcterms:created xsi:type="dcterms:W3CDTF">2020-01-19T12:24:15Z</dcterms:created>
  <dcterms:modified xsi:type="dcterms:W3CDTF">2022-02-14T12:07:24Z</dcterms:modified>
</cp:coreProperties>
</file>