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0" r:id="rId5"/>
    <p:sldId id="261" r:id="rId6"/>
    <p:sldId id="262" r:id="rId7"/>
    <p:sldId id="280" r:id="rId8"/>
    <p:sldId id="266" r:id="rId9"/>
    <p:sldId id="288" r:id="rId10"/>
    <p:sldId id="296" r:id="rId11"/>
    <p:sldId id="267" r:id="rId12"/>
    <p:sldId id="290" r:id="rId13"/>
    <p:sldId id="268" r:id="rId14"/>
    <p:sldId id="291" r:id="rId15"/>
    <p:sldId id="269" r:id="rId16"/>
    <p:sldId id="270" r:id="rId17"/>
    <p:sldId id="264" r:id="rId18"/>
    <p:sldId id="294" r:id="rId19"/>
    <p:sldId id="265" r:id="rId20"/>
    <p:sldId id="295" r:id="rId21"/>
    <p:sldId id="259" r:id="rId22"/>
  </p:sldIdLst>
  <p:sldSz cx="9144000" cy="6858000" type="screen4x3"/>
  <p:notesSz cx="6797675" cy="9926638"/>
  <p:embeddedFontLst>
    <p:embeddedFont>
      <p:font typeface="Museo900-Regular" panose="02000000000000000000" pitchFamily="2" charset="0"/>
      <p:bold r:id="rId23"/>
    </p:embeddedFont>
    <p:embeddedFont>
      <p:font typeface="Calibri" panose="020F0502020204030204" pitchFamily="34" charset="0"/>
      <p:regular r:id="rId24"/>
      <p:bold r:id="rId25"/>
      <p:italic r:id="rId26"/>
      <p:boldItalic r:id="rId27"/>
    </p:embeddedFont>
    <p:embeddedFont>
      <p:font typeface="Museo 900" panose="02000000000000000000" pitchFamily="2" charset="0"/>
      <p:bold r:id="rId28"/>
    </p:embeddedFont>
    <p:embeddedFont>
      <p:font typeface="Museo 500" panose="02000000000000000000" pitchFamily="2" charset="0"/>
      <p:regular r:id="rId29"/>
    </p:embeddedFont>
    <p:embeddedFont>
      <p:font typeface="Museo 700" panose="02000000000000000000" pitchFamily="2" charset="0"/>
      <p:bold r:id="rId30"/>
    </p:embeddedFont>
    <p:embeddedFont>
      <p:font typeface="Museo 100" panose="020000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07" d="100"/>
          <a:sy n="107" d="100"/>
        </p:scale>
        <p:origin x="1608"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9D76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p:nvPr>
        </p:nvSpPr>
        <p:spPr>
          <a:xfrm>
            <a:off x="1135884" y="4100382"/>
            <a:ext cx="972000" cy="972000"/>
          </a:xfrm>
          <a:prstGeom prst="rect">
            <a:avLst/>
          </a:prstGeom>
          <a:ln w="114300" cmpd="sng">
            <a:solidFill>
              <a:srgbClr val="D1DA2E"/>
            </a:solidFill>
            <a:miter lim="800000"/>
          </a:ln>
        </p:spPr>
        <p:txBody>
          <a:bodyPr vert="horz" lIns="0" tIns="0" rIns="0" bIns="0" anchor="ctr" anchorCtr="0"/>
          <a:lstStyle>
            <a:lvl1pPr marL="0" indent="0" algn="ctr">
              <a:buNone/>
              <a:defRPr lang="en-US" sz="4500" b="1" kern="1200" dirty="0" smtClean="0">
                <a:solidFill>
                  <a:srgbClr val="D1DA2E"/>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71F4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42018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1DA2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Energy generation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a:t>
            </a:r>
            <a:r>
              <a:rPr lang="en-GB" sz="1200" b="0" dirty="0">
                <a:solidFill>
                  <a:srgbClr val="FFFFFF"/>
                </a:solidFill>
                <a:effectLst>
                  <a:glow rad="228600">
                    <a:schemeClr val="tx1">
                      <a:alpha val="40000"/>
                    </a:schemeClr>
                  </a:glow>
                </a:effectLst>
                <a:latin typeface="Arial"/>
                <a:cs typeface="Arial"/>
              </a:rPr>
              <a:t>Energy, materials,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Energy generation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a:t>
            </a:r>
            <a:r>
              <a:rPr lang="en-GB" sz="1200" b="0" dirty="0">
                <a:solidFill>
                  <a:srgbClr val="FFFFFF"/>
                </a:solidFill>
                <a:effectLst>
                  <a:glow rad="228600">
                    <a:schemeClr val="tx1">
                      <a:alpha val="40000"/>
                    </a:schemeClr>
                  </a:glow>
                </a:effectLst>
                <a:latin typeface="Arial"/>
                <a:cs typeface="Arial"/>
              </a:rPr>
              <a:t>Energy, materials,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Energy generation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a:t>
            </a:r>
            <a:r>
              <a:rPr lang="en-GB" sz="1200" b="0" dirty="0">
                <a:solidFill>
                  <a:srgbClr val="FFFFFF"/>
                </a:solidFill>
                <a:effectLst>
                  <a:glow rad="228600">
                    <a:schemeClr val="tx1">
                      <a:alpha val="40000"/>
                    </a:schemeClr>
                  </a:glow>
                </a:effectLst>
                <a:latin typeface="Arial"/>
                <a:cs typeface="Arial"/>
              </a:rPr>
              <a:t>Energy, materials,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Energy generation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a:t>
            </a:r>
            <a:r>
              <a:rPr lang="en-GB" sz="1200" b="0" dirty="0">
                <a:solidFill>
                  <a:srgbClr val="FFFFFF"/>
                </a:solidFill>
                <a:effectLst>
                  <a:glow rad="228600">
                    <a:schemeClr val="tx1">
                      <a:alpha val="40000"/>
                    </a:schemeClr>
                  </a:glow>
                </a:effectLst>
                <a:latin typeface="Arial"/>
                <a:cs typeface="Arial"/>
              </a:rPr>
              <a:t>Energy, materials,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Energy generation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a:t>
            </a:r>
            <a:r>
              <a:rPr lang="en-GB" sz="1200" b="0" dirty="0">
                <a:solidFill>
                  <a:srgbClr val="FFFFFF"/>
                </a:solidFill>
                <a:effectLst>
                  <a:glow rad="228600">
                    <a:schemeClr val="tx1">
                      <a:alpha val="40000"/>
                    </a:schemeClr>
                  </a:glow>
                </a:effectLst>
                <a:latin typeface="Arial"/>
                <a:cs typeface="Arial"/>
              </a:rPr>
              <a:t>Energy, materials,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ln>
            <a:solidFill>
              <a:srgbClr val="DCE52E"/>
            </a:solidFill>
          </a:ln>
        </p:spPr>
        <p:txBody>
          <a:bodyPr/>
          <a:lstStyle/>
          <a:p>
            <a:r>
              <a:rPr lang="en-GB" dirty="0">
                <a:solidFill>
                  <a:srgbClr val="DCE52E"/>
                </a:solidFill>
              </a:rPr>
              <a:t>1</a:t>
            </a:r>
          </a:p>
        </p:txBody>
      </p:sp>
      <p:sp>
        <p:nvSpPr>
          <p:cNvPr id="5" name="Text Placeholder 1"/>
          <p:cNvSpPr>
            <a:spLocks noGrp="1"/>
          </p:cNvSpPr>
          <p:nvPr>
            <p:ph type="body" sz="quarter" idx="10"/>
          </p:nvPr>
        </p:nvSpPr>
        <p:spPr>
          <a:xfrm>
            <a:off x="1803399" y="1805019"/>
            <a:ext cx="2740025"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solidFill>
                  <a:srgbClr val="DCE52E"/>
                </a:solidFill>
                <a:latin typeface="Museo 100" panose="02000000000000000000" pitchFamily="50" charset="0"/>
              </a:rPr>
              <a:t>8552</a:t>
            </a:r>
            <a:endParaRPr lang="en-GB" dirty="0">
              <a:solidFill>
                <a:srgbClr val="DCE52E"/>
              </a:solidFill>
            </a:endParaRPr>
          </a:p>
        </p:txBody>
      </p:sp>
      <p:sp>
        <p:nvSpPr>
          <p:cNvPr id="6" name="Text Placeholder 2"/>
          <p:cNvSpPr>
            <a:spLocks noGrp="1"/>
          </p:cNvSpPr>
          <p:nvPr>
            <p:ph type="body" sz="quarter" idx="11"/>
          </p:nvPr>
        </p:nvSpPr>
        <p:spPr>
          <a:xfrm>
            <a:off x="4752975" y="1841231"/>
            <a:ext cx="2876550" cy="2201863"/>
          </a:xfrm>
        </p:spPr>
        <p:txBody>
          <a:bodyPr/>
          <a:lstStyle/>
          <a:p>
            <a:r>
              <a:rPr lang="en-US" dirty="0">
                <a:latin typeface="Museo 900" panose="02000000000000000000" pitchFamily="2" charset="0"/>
              </a:rPr>
              <a:t>Energy generation</a:t>
            </a: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2</a:t>
            </a:r>
          </a:p>
          <a:p>
            <a:pPr lvl="1">
              <a:spcBef>
                <a:spcPts val="0"/>
              </a:spcBef>
            </a:pPr>
            <a:r>
              <a:rPr lang="en-US" sz="2000" dirty="0">
                <a:latin typeface="Museo 100" panose="02000000000000000000" pitchFamily="50" charset="0"/>
              </a:rPr>
              <a:t>Energy, materials, systems and devices</a:t>
            </a:r>
          </a:p>
          <a:p>
            <a:endParaRPr lang="en-GB" dirty="0"/>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Wind turbines </a:t>
            </a:r>
            <a:r>
              <a:rPr lang="en-GB" dirty="0">
                <a:solidFill>
                  <a:srgbClr val="FF0000"/>
                </a:solidFill>
              </a:rPr>
              <a:t>Answers</a:t>
            </a:r>
          </a:p>
        </p:txBody>
      </p:sp>
      <p:sp>
        <p:nvSpPr>
          <p:cNvPr id="12" name="Text Placeholder 11">
            <a:extLst>
              <a:ext uri="{FF2B5EF4-FFF2-40B4-BE49-F238E27FC236}">
                <a16:creationId xmlns:a16="http://schemas.microsoft.com/office/drawing/2014/main" id="{2FC6A46A-C35E-43B2-B987-72950E8B4E4A}"/>
              </a:ext>
            </a:extLst>
          </p:cNvPr>
          <p:cNvSpPr>
            <a:spLocks noGrp="1"/>
          </p:cNvSpPr>
          <p:nvPr>
            <p:ph type="body" sz="quarter" idx="14"/>
          </p:nvPr>
        </p:nvSpPr>
        <p:spPr>
          <a:xfrm>
            <a:off x="724280" y="1704179"/>
            <a:ext cx="7981570" cy="3453607"/>
          </a:xfrm>
        </p:spPr>
        <p:txBody>
          <a:bodyPr/>
          <a:lstStyle/>
          <a:p>
            <a:r>
              <a:rPr lang="en-GB" dirty="0"/>
              <a:t>What are the arguments for and against wind power?</a:t>
            </a:r>
          </a:p>
          <a:p>
            <a:endParaRPr lang="en-GB" dirty="0"/>
          </a:p>
        </p:txBody>
      </p:sp>
      <p:graphicFrame>
        <p:nvGraphicFramePr>
          <p:cNvPr id="7" name="Table 6">
            <a:extLst>
              <a:ext uri="{FF2B5EF4-FFF2-40B4-BE49-F238E27FC236}">
                <a16:creationId xmlns:a16="http://schemas.microsoft.com/office/drawing/2014/main" id="{657A7D36-1DF3-41CA-9F2E-8071EBCD317D}"/>
              </a:ext>
            </a:extLst>
          </p:cNvPr>
          <p:cNvGraphicFramePr>
            <a:graphicFrameLocks noGrp="1"/>
          </p:cNvGraphicFramePr>
          <p:nvPr>
            <p:extLst>
              <p:ext uri="{D42A27DB-BD31-4B8C-83A1-F6EECF244321}">
                <p14:modId xmlns:p14="http://schemas.microsoft.com/office/powerpoint/2010/main" val="4156742260"/>
              </p:ext>
            </p:extLst>
          </p:nvPr>
        </p:nvGraphicFramePr>
        <p:xfrm>
          <a:off x="858083" y="2437492"/>
          <a:ext cx="7548864" cy="3307428"/>
        </p:xfrm>
        <a:graphic>
          <a:graphicData uri="http://schemas.openxmlformats.org/drawingml/2006/table">
            <a:tbl>
              <a:tblPr firstRow="1" bandRow="1">
                <a:tableStyleId>{5C22544A-7EE6-4342-B048-85BDC9FD1C3A}</a:tableStyleId>
              </a:tblPr>
              <a:tblGrid>
                <a:gridCol w="3774432">
                  <a:extLst>
                    <a:ext uri="{9D8B030D-6E8A-4147-A177-3AD203B41FA5}">
                      <a16:colId xmlns:a16="http://schemas.microsoft.com/office/drawing/2014/main" val="799530323"/>
                    </a:ext>
                  </a:extLst>
                </a:gridCol>
                <a:gridCol w="3774432">
                  <a:extLst>
                    <a:ext uri="{9D8B030D-6E8A-4147-A177-3AD203B41FA5}">
                      <a16:colId xmlns:a16="http://schemas.microsoft.com/office/drawing/2014/main" val="1761452771"/>
                    </a:ext>
                  </a:extLst>
                </a:gridCol>
              </a:tblGrid>
              <a:tr h="465759">
                <a:tc>
                  <a:txBody>
                    <a:bodyPr/>
                    <a:lstStyle/>
                    <a:p>
                      <a:pPr algn="ctr"/>
                      <a:r>
                        <a:rPr lang="en-GB" sz="2500" dirty="0">
                          <a:latin typeface="Arial" panose="020B0604020202020204" pitchFamily="34" charset="0"/>
                          <a:cs typeface="Arial" panose="020B0604020202020204" pitchFamily="34" charset="0"/>
                        </a:rPr>
                        <a:t>For</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lnTlToBr w="12700" cmpd="sng">
                      <a:noFill/>
                      <a:prstDash val="solid"/>
                    </a:lnTlToBr>
                    <a:lnBlToTr w="12700" cmpd="sng">
                      <a:noFill/>
                      <a:prstDash val="solid"/>
                    </a:lnBlToTr>
                    <a:solidFill>
                      <a:srgbClr val="D1DA2E"/>
                    </a:solidFill>
                  </a:tcPr>
                </a:tc>
                <a:tc>
                  <a:txBody>
                    <a:bodyPr/>
                    <a:lstStyle/>
                    <a:p>
                      <a:pPr algn="ctr"/>
                      <a:r>
                        <a:rPr lang="en-GB" sz="2500" dirty="0">
                          <a:latin typeface="Arial" panose="020B0604020202020204" pitchFamily="34" charset="0"/>
                          <a:cs typeface="Arial" panose="020B0604020202020204" pitchFamily="34" charset="0"/>
                        </a:rPr>
                        <a:t>Against</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lnTlToBr w="12700" cmpd="sng">
                      <a:noFill/>
                      <a:prstDash val="solid"/>
                    </a:lnTlToBr>
                    <a:lnBlToTr w="12700" cmpd="sng">
                      <a:noFill/>
                      <a:prstDash val="solid"/>
                    </a:lnBlToTr>
                    <a:solidFill>
                      <a:srgbClr val="D1DA2E"/>
                    </a:solidFill>
                  </a:tcPr>
                </a:tc>
                <a:extLst>
                  <a:ext uri="{0D108BD9-81ED-4DB2-BD59-A6C34878D82A}">
                    <a16:rowId xmlns:a16="http://schemas.microsoft.com/office/drawing/2014/main" val="3962301081"/>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latin typeface="Arial" panose="020B0604020202020204" pitchFamily="34" charset="0"/>
                          <a:cs typeface="Arial" panose="020B0604020202020204" pitchFamily="34" charset="0"/>
                        </a:rPr>
                        <a:t>Low maintenance</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rgbClr val="FF0000"/>
                          </a:solidFill>
                          <a:latin typeface="Arial" panose="020B0604020202020204" pitchFamily="34" charset="0"/>
                          <a:ea typeface="+mn-ea"/>
                          <a:cs typeface="Arial" panose="020B0604020202020204" pitchFamily="34" charset="0"/>
                        </a:rPr>
                        <a:t>Only work when windy</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696646591"/>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latin typeface="Arial" panose="020B0604020202020204" pitchFamily="34" charset="0"/>
                          <a:cs typeface="Arial" panose="020B0604020202020204" pitchFamily="34" charset="0"/>
                        </a:rPr>
                        <a:t>Clean energy</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rgbClr val="FF0000"/>
                          </a:solidFill>
                          <a:latin typeface="Arial" panose="020B0604020202020204" pitchFamily="34" charset="0"/>
                          <a:ea typeface="+mn-ea"/>
                          <a:cs typeface="Arial" panose="020B0604020202020204" pitchFamily="34" charset="0"/>
                        </a:rPr>
                        <a:t>Eyesore to some</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554806736"/>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latin typeface="Arial" panose="020B0604020202020204" pitchFamily="34" charset="0"/>
                          <a:cs typeface="Arial" panose="020B0604020202020204" pitchFamily="34" charset="0"/>
                        </a:rPr>
                        <a:t>Higher winter output</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rgbClr val="FF0000"/>
                          </a:solidFill>
                          <a:latin typeface="Arial" panose="020B0604020202020204" pitchFamily="34" charset="0"/>
                          <a:ea typeface="+mn-ea"/>
                          <a:cs typeface="Arial" panose="020B0604020202020204" pitchFamily="34" charset="0"/>
                        </a:rPr>
                        <a:t>Hazard to birds</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4135853056"/>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latin typeface="Arial" panose="020B0604020202020204" pitchFamily="34" charset="0"/>
                          <a:cs typeface="Arial" panose="020B0604020202020204" pitchFamily="34" charset="0"/>
                        </a:rPr>
                        <a:t>Low cost energy</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rgbClr val="FF0000"/>
                          </a:solidFill>
                          <a:latin typeface="Arial" panose="020B0604020202020204" pitchFamily="34" charset="0"/>
                          <a:ea typeface="+mn-ea"/>
                          <a:cs typeface="Arial" panose="020B0604020202020204" pitchFamily="34" charset="0"/>
                        </a:rPr>
                        <a:t>Noise</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104267477"/>
                  </a:ext>
                </a:extLst>
              </a:tr>
            </a:tbl>
          </a:graphicData>
        </a:graphic>
      </p:graphicFrame>
    </p:spTree>
    <p:extLst>
      <p:ext uri="{BB962C8B-B14F-4D97-AF65-F5344CB8AC3E}">
        <p14:creationId xmlns:p14="http://schemas.microsoft.com/office/powerpoint/2010/main" val="52729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Solar energy</a:t>
            </a:r>
          </a:p>
        </p:txBody>
      </p:sp>
      <p:sp>
        <p:nvSpPr>
          <p:cNvPr id="3" name="Text Placeholder 2"/>
          <p:cNvSpPr>
            <a:spLocks noGrp="1"/>
          </p:cNvSpPr>
          <p:nvPr>
            <p:ph type="body" sz="quarter" idx="14"/>
          </p:nvPr>
        </p:nvSpPr>
        <p:spPr/>
        <p:txBody>
          <a:bodyPr/>
          <a:lstStyle/>
          <a:p>
            <a:r>
              <a:rPr lang="en-GB" dirty="0">
                <a:solidFill>
                  <a:schemeClr val="bg1"/>
                </a:solidFill>
              </a:rPr>
              <a:t>The Sun produces a constant stream of solar energy that reaches Earth</a:t>
            </a:r>
          </a:p>
          <a:p>
            <a:pPr lvl="1"/>
            <a:r>
              <a:rPr lang="en-GB" dirty="0">
                <a:solidFill>
                  <a:schemeClr val="bg1"/>
                </a:solidFill>
                <a:latin typeface="arial" panose="020B0604020202020204" pitchFamily="34" charset="0"/>
              </a:rPr>
              <a:t>In just </a:t>
            </a:r>
            <a:r>
              <a:rPr lang="en-GB" b="1" dirty="0">
                <a:solidFill>
                  <a:schemeClr val="bg1"/>
                </a:solidFill>
                <a:latin typeface="arial" panose="020B0604020202020204" pitchFamily="34" charset="0"/>
              </a:rPr>
              <a:t>one hour </a:t>
            </a:r>
            <a:r>
              <a:rPr lang="en-GB" dirty="0">
                <a:solidFill>
                  <a:schemeClr val="bg1"/>
                </a:solidFill>
                <a:latin typeface="arial" panose="020B0604020202020204" pitchFamily="34" charset="0"/>
              </a:rPr>
              <a:t>it provides enough energy to power the world for </a:t>
            </a:r>
            <a:r>
              <a:rPr lang="en-GB" b="1" dirty="0">
                <a:solidFill>
                  <a:schemeClr val="bg1"/>
                </a:solidFill>
                <a:latin typeface="arial" panose="020B0604020202020204" pitchFamily="34" charset="0"/>
              </a:rPr>
              <a:t>one year </a:t>
            </a:r>
          </a:p>
          <a:p>
            <a:pPr lvl="1"/>
            <a:r>
              <a:rPr lang="en-GB" dirty="0">
                <a:solidFill>
                  <a:schemeClr val="bg1"/>
                </a:solidFill>
                <a:latin typeface="arial" panose="020B0604020202020204" pitchFamily="34" charset="0"/>
              </a:rPr>
              <a:t>In 2015, solar energy generation passed the 1% mark of the world’s energy requirement</a:t>
            </a:r>
            <a:endParaRPr lang="en-GB" dirty="0">
              <a:solidFill>
                <a:schemeClr val="bg1"/>
              </a:solidFill>
            </a:endParaRPr>
          </a:p>
        </p:txBody>
      </p:sp>
      <p:pic>
        <p:nvPicPr>
          <p:cNvPr id="6" name="Picture 5">
            <a:extLst>
              <a:ext uri="{FF2B5EF4-FFF2-40B4-BE49-F238E27FC236}">
                <a16:creationId xmlns:a16="http://schemas.microsoft.com/office/drawing/2014/main" id="{4BFF5CD8-5AFB-43A7-B92A-9BE1A6158F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
          <a:stretch/>
        </p:blipFill>
        <p:spPr>
          <a:xfrm>
            <a:off x="1" y="3448180"/>
            <a:ext cx="9144000" cy="3409820"/>
          </a:xfrm>
          <a:prstGeom prst="rect">
            <a:avLst/>
          </a:prstGeom>
        </p:spPr>
      </p:pic>
      <p:pic>
        <p:nvPicPr>
          <p:cNvPr id="9" name="Picture 8">
            <a:extLst>
              <a:ext uri="{FF2B5EF4-FFF2-40B4-BE49-F238E27FC236}">
                <a16:creationId xmlns:a16="http://schemas.microsoft.com/office/drawing/2014/main" id="{35C431DA-37B0-4E6D-9CF5-E59F465530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7474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Photovoltaic cells</a:t>
            </a:r>
          </a:p>
        </p:txBody>
      </p:sp>
      <p:pic>
        <p:nvPicPr>
          <p:cNvPr id="10" name="Picture 9">
            <a:extLst>
              <a:ext uri="{FF2B5EF4-FFF2-40B4-BE49-F238E27FC236}">
                <a16:creationId xmlns:a16="http://schemas.microsoft.com/office/drawing/2014/main" id="{69A42D2C-CE1B-43E6-9E57-651D3ACE13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1423" y="2459186"/>
            <a:ext cx="6532830" cy="4083018"/>
          </a:xfrm>
          <a:prstGeom prst="rect">
            <a:avLst/>
          </a:prstGeom>
        </p:spPr>
      </p:pic>
      <p:sp>
        <p:nvSpPr>
          <p:cNvPr id="3" name="Text Placeholder 2"/>
          <p:cNvSpPr>
            <a:spLocks noGrp="1"/>
          </p:cNvSpPr>
          <p:nvPr>
            <p:ph type="body" sz="quarter" idx="14"/>
          </p:nvPr>
        </p:nvSpPr>
        <p:spPr>
          <a:xfrm>
            <a:off x="724280" y="1704179"/>
            <a:ext cx="6994334" cy="3453607"/>
          </a:xfrm>
        </p:spPr>
        <p:txBody>
          <a:bodyPr/>
          <a:lstStyle/>
          <a:p>
            <a:r>
              <a:rPr lang="en-GB" dirty="0"/>
              <a:t>Light photons hit the PV cell which allows electrons to flow, creating an electric current</a:t>
            </a:r>
          </a:p>
          <a:p>
            <a:pPr lvl="1"/>
            <a:r>
              <a:rPr lang="en-GB" dirty="0"/>
              <a:t>Where are PV cells used?</a:t>
            </a:r>
          </a:p>
          <a:p>
            <a:pPr lvl="1"/>
            <a:r>
              <a:rPr lang="en-GB" dirty="0"/>
              <a:t>What are the advantages and </a:t>
            </a:r>
            <a:br>
              <a:rPr lang="en-GB" dirty="0"/>
            </a:br>
            <a:r>
              <a:rPr lang="en-GB" dirty="0"/>
              <a:t>disadvantages of </a:t>
            </a:r>
            <a:br>
              <a:rPr lang="en-GB" dirty="0"/>
            </a:br>
            <a:r>
              <a:rPr lang="en-GB" dirty="0"/>
              <a:t>PV cells?</a:t>
            </a:r>
          </a:p>
        </p:txBody>
      </p:sp>
      <p:pic>
        <p:nvPicPr>
          <p:cNvPr id="6" name="Picture 5">
            <a:extLst>
              <a:ext uri="{FF2B5EF4-FFF2-40B4-BE49-F238E27FC236}">
                <a16:creationId xmlns:a16="http://schemas.microsoft.com/office/drawing/2014/main" id="{882BDE43-6901-4540-8CC9-FA21E2417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98116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Solar energy</a:t>
            </a:r>
            <a:endParaRPr lang="en-GB" dirty="0"/>
          </a:p>
        </p:txBody>
      </p:sp>
      <p:sp>
        <p:nvSpPr>
          <p:cNvPr id="7" name="Text Placeholder 6">
            <a:extLst>
              <a:ext uri="{FF2B5EF4-FFF2-40B4-BE49-F238E27FC236}">
                <a16:creationId xmlns:a16="http://schemas.microsoft.com/office/drawing/2014/main" id="{67B0A729-C714-4B34-A381-D2AA109ADFB0}"/>
              </a:ext>
            </a:extLst>
          </p:cNvPr>
          <p:cNvSpPr>
            <a:spLocks noGrp="1"/>
          </p:cNvSpPr>
          <p:nvPr>
            <p:ph type="body" sz="quarter" idx="14"/>
          </p:nvPr>
        </p:nvSpPr>
        <p:spPr/>
        <p:txBody>
          <a:bodyPr/>
          <a:lstStyle/>
          <a:p>
            <a:r>
              <a:rPr lang="en-GB" dirty="0"/>
              <a:t>The advantages and disadvantages of using PV cells to harness solar power include:</a:t>
            </a:r>
          </a:p>
        </p:txBody>
      </p:sp>
      <p:graphicFrame>
        <p:nvGraphicFramePr>
          <p:cNvPr id="6" name="Table 5">
            <a:extLst>
              <a:ext uri="{FF2B5EF4-FFF2-40B4-BE49-F238E27FC236}">
                <a16:creationId xmlns:a16="http://schemas.microsoft.com/office/drawing/2014/main" id="{14BE922E-54BD-4F1E-9D5D-A16FAA728E00}"/>
              </a:ext>
            </a:extLst>
          </p:cNvPr>
          <p:cNvGraphicFramePr>
            <a:graphicFrameLocks noGrp="1"/>
          </p:cNvGraphicFramePr>
          <p:nvPr>
            <p:extLst>
              <p:ext uri="{D42A27DB-BD31-4B8C-83A1-F6EECF244321}">
                <p14:modId xmlns:p14="http://schemas.microsoft.com/office/powerpoint/2010/main" val="1446872250"/>
              </p:ext>
            </p:extLst>
          </p:nvPr>
        </p:nvGraphicFramePr>
        <p:xfrm>
          <a:off x="858083" y="2742292"/>
          <a:ext cx="7548864" cy="3320144"/>
        </p:xfrm>
        <a:graphic>
          <a:graphicData uri="http://schemas.openxmlformats.org/drawingml/2006/table">
            <a:tbl>
              <a:tblPr firstRow="1" bandRow="1">
                <a:tableStyleId>{5C22544A-7EE6-4342-B048-85BDC9FD1C3A}</a:tableStyleId>
              </a:tblPr>
              <a:tblGrid>
                <a:gridCol w="3774432">
                  <a:extLst>
                    <a:ext uri="{9D8B030D-6E8A-4147-A177-3AD203B41FA5}">
                      <a16:colId xmlns:a16="http://schemas.microsoft.com/office/drawing/2014/main" val="799530323"/>
                    </a:ext>
                  </a:extLst>
                </a:gridCol>
                <a:gridCol w="3774432">
                  <a:extLst>
                    <a:ext uri="{9D8B030D-6E8A-4147-A177-3AD203B41FA5}">
                      <a16:colId xmlns:a16="http://schemas.microsoft.com/office/drawing/2014/main" val="1761452771"/>
                    </a:ext>
                  </a:extLst>
                </a:gridCol>
              </a:tblGrid>
              <a:tr h="537407">
                <a:tc>
                  <a:txBody>
                    <a:bodyPr/>
                    <a:lstStyle/>
                    <a:p>
                      <a:pPr algn="ctr"/>
                      <a:r>
                        <a:rPr lang="en-GB" sz="2500" dirty="0">
                          <a:latin typeface="Arial" panose="020B0604020202020204" pitchFamily="34" charset="0"/>
                          <a:cs typeface="Arial" panose="020B0604020202020204" pitchFamily="34" charset="0"/>
                        </a:rPr>
                        <a:t>Advantages</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lnTlToBr w="12700" cmpd="sng">
                      <a:noFill/>
                      <a:prstDash val="solid"/>
                    </a:lnTlToBr>
                    <a:lnBlToTr w="12700" cmpd="sng">
                      <a:noFill/>
                      <a:prstDash val="solid"/>
                    </a:lnBlToTr>
                    <a:solidFill>
                      <a:srgbClr val="D1DA2E"/>
                    </a:solidFill>
                  </a:tcPr>
                </a:tc>
                <a:tc>
                  <a:txBody>
                    <a:bodyPr/>
                    <a:lstStyle/>
                    <a:p>
                      <a:pPr algn="ctr"/>
                      <a:r>
                        <a:rPr lang="en-GB" sz="2500" dirty="0">
                          <a:latin typeface="Arial" panose="020B0604020202020204" pitchFamily="34" charset="0"/>
                          <a:cs typeface="Arial" panose="020B0604020202020204" pitchFamily="34" charset="0"/>
                        </a:rPr>
                        <a:t>Disadvantages</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lnTlToBr w="12700" cmpd="sng">
                      <a:noFill/>
                      <a:prstDash val="solid"/>
                    </a:lnTlToBr>
                    <a:lnBlToTr w="12700" cmpd="sng">
                      <a:noFill/>
                      <a:prstDash val="solid"/>
                    </a:lnBlToTr>
                    <a:solidFill>
                      <a:srgbClr val="D1DA2E"/>
                    </a:solidFill>
                  </a:tcPr>
                </a:tc>
                <a:extLst>
                  <a:ext uri="{0D108BD9-81ED-4DB2-BD59-A6C34878D82A}">
                    <a16:rowId xmlns:a16="http://schemas.microsoft.com/office/drawing/2014/main" val="3962301081"/>
                  </a:ext>
                </a:extLst>
              </a:tr>
              <a:tr h="927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Low maintenance</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Arial" panose="020B0604020202020204" pitchFamily="34" charset="0"/>
                          <a:ea typeface="+mn-ea"/>
                          <a:cs typeface="Arial" panose="020B0604020202020204" pitchFamily="34" charset="0"/>
                        </a:rPr>
                        <a:t>Seasonal fluctuations</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696646591"/>
                  </a:ext>
                </a:extLst>
              </a:tr>
              <a:tr h="927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Clean energy</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Arial" panose="020B0604020202020204" pitchFamily="34" charset="0"/>
                          <a:ea typeface="+mn-ea"/>
                          <a:cs typeface="Arial" panose="020B0604020202020204" pitchFamily="34" charset="0"/>
                        </a:rPr>
                        <a:t>No power generated at night</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554806736"/>
                  </a:ext>
                </a:extLst>
              </a:tr>
              <a:tr h="927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Relatively low-cost</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Arial" panose="020B0604020202020204" pitchFamily="34" charset="0"/>
                          <a:ea typeface="+mn-ea"/>
                          <a:cs typeface="Arial" panose="020B0604020202020204" pitchFamily="34" charset="0"/>
                        </a:rPr>
                        <a:t>Complex positioning issues</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4135853056"/>
                  </a:ext>
                </a:extLst>
              </a:tr>
            </a:tbl>
          </a:graphicData>
        </a:graphic>
      </p:graphicFrame>
    </p:spTree>
    <p:extLst>
      <p:ext uri="{BB962C8B-B14F-4D97-AF65-F5344CB8AC3E}">
        <p14:creationId xmlns:p14="http://schemas.microsoft.com/office/powerpoint/2010/main" val="119189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69.png">
            <a:extLst>
              <a:ext uri="{FF2B5EF4-FFF2-40B4-BE49-F238E27FC236}">
                <a16:creationId xmlns:a16="http://schemas.microsoft.com/office/drawing/2014/main" id="{3295AF24-CC7B-4FEA-AC9E-F554049F0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1" r="9951" b="2785"/>
          <a:stretch/>
        </p:blipFill>
        <p:spPr bwMode="auto">
          <a:xfrm>
            <a:off x="-1" y="3058029"/>
            <a:ext cx="9144001" cy="379997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3"/>
          </p:nvPr>
        </p:nvSpPr>
        <p:spPr/>
        <p:txBody>
          <a:bodyPr/>
          <a:lstStyle/>
          <a:p>
            <a:r>
              <a:rPr lang="en-GB"/>
              <a:t>Tidal energy</a:t>
            </a:r>
            <a:endParaRPr lang="en-GB" dirty="0"/>
          </a:p>
        </p:txBody>
      </p:sp>
      <p:sp>
        <p:nvSpPr>
          <p:cNvPr id="3" name="Text Placeholder 2">
            <a:extLst>
              <a:ext uri="{FF2B5EF4-FFF2-40B4-BE49-F238E27FC236}">
                <a16:creationId xmlns:a16="http://schemas.microsoft.com/office/drawing/2014/main" id="{39CB3A38-6443-4339-8FD6-FF6F613F9C50}"/>
              </a:ext>
            </a:extLst>
          </p:cNvPr>
          <p:cNvSpPr>
            <a:spLocks noGrp="1"/>
          </p:cNvSpPr>
          <p:nvPr>
            <p:ph type="body" sz="quarter" idx="14"/>
          </p:nvPr>
        </p:nvSpPr>
        <p:spPr/>
        <p:txBody>
          <a:bodyPr/>
          <a:lstStyle/>
          <a:p>
            <a:r>
              <a:rPr lang="en-GB" dirty="0"/>
              <a:t>The rise and fall of the tide forces water through turbines which drive generators to produce electricity</a:t>
            </a:r>
          </a:p>
          <a:p>
            <a:pPr lvl="1"/>
            <a:r>
              <a:rPr lang="en-GB" dirty="0"/>
              <a:t>What are the advantages and disadvantages of this system?</a:t>
            </a:r>
          </a:p>
        </p:txBody>
      </p:sp>
      <p:pic>
        <p:nvPicPr>
          <p:cNvPr id="7" name="Picture 6">
            <a:extLst>
              <a:ext uri="{FF2B5EF4-FFF2-40B4-BE49-F238E27FC236}">
                <a16:creationId xmlns:a16="http://schemas.microsoft.com/office/drawing/2014/main" id="{0B0978EA-820F-41E4-8168-424B6D5CA4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15810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51628-ECD7-418B-A74C-28032254CD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1"/>
            <a:ext cx="9144000" cy="6210300"/>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Hydroelectric power (HEP)</a:t>
            </a:r>
          </a:p>
        </p:txBody>
      </p:sp>
      <p:sp>
        <p:nvSpPr>
          <p:cNvPr id="3" name="Text Placeholder 2"/>
          <p:cNvSpPr>
            <a:spLocks noGrp="1"/>
          </p:cNvSpPr>
          <p:nvPr>
            <p:ph type="body" sz="quarter" idx="14"/>
          </p:nvPr>
        </p:nvSpPr>
        <p:spPr>
          <a:xfrm>
            <a:off x="724280" y="1704179"/>
            <a:ext cx="5085970" cy="3453607"/>
          </a:xfrm>
        </p:spPr>
        <p:txBody>
          <a:bodyPr/>
          <a:lstStyle/>
          <a:p>
            <a:r>
              <a:rPr lang="en-GB" dirty="0"/>
              <a:t>Hydroelectric power is </a:t>
            </a:r>
            <a:br>
              <a:rPr lang="en-GB" dirty="0"/>
            </a:br>
            <a:r>
              <a:rPr lang="en-GB" dirty="0"/>
              <a:t>a very reliable and controllable energy source</a:t>
            </a:r>
          </a:p>
          <a:p>
            <a:r>
              <a:rPr lang="en-GB" dirty="0"/>
              <a:t>The set-up costs are financially and environmentally expensive</a:t>
            </a:r>
          </a:p>
          <a:p>
            <a:pPr lvl="1"/>
            <a:r>
              <a:rPr lang="en-GB" dirty="0"/>
              <a:t>Vast areas need to be flooded to </a:t>
            </a:r>
            <a:br>
              <a:rPr lang="en-GB" dirty="0"/>
            </a:br>
            <a:r>
              <a:rPr lang="en-GB" dirty="0"/>
              <a:t>create reservoirs</a:t>
            </a:r>
          </a:p>
          <a:p>
            <a:pPr lvl="1"/>
            <a:r>
              <a:rPr lang="en-GB" dirty="0"/>
              <a:t>How would this affect those </a:t>
            </a:r>
            <a:br>
              <a:rPr lang="en-GB" dirty="0"/>
            </a:br>
            <a:r>
              <a:rPr lang="en-GB" dirty="0"/>
              <a:t>living locally?</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74439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le of rocks&#10;&#10;Description generated with high confidence">
            <a:extLst>
              <a:ext uri="{FF2B5EF4-FFF2-40B4-BE49-F238E27FC236}">
                <a16:creationId xmlns:a16="http://schemas.microsoft.com/office/drawing/2014/main" id="{F45268A3-F108-4313-9607-20A610EE67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846286"/>
            <a:ext cx="9144000" cy="3011714"/>
          </a:xfrm>
          <a:prstGeom prst="rect">
            <a:avLst/>
          </a:prstGeom>
        </p:spPr>
      </p:pic>
      <p:sp>
        <p:nvSpPr>
          <p:cNvPr id="4" name="Text Placeholder 3">
            <a:extLst>
              <a:ext uri="{FF2B5EF4-FFF2-40B4-BE49-F238E27FC236}">
                <a16:creationId xmlns:a16="http://schemas.microsoft.com/office/drawing/2014/main" id="{D7D41045-8D6D-4B65-9002-376827222AB0}"/>
              </a:ext>
            </a:extLst>
          </p:cNvPr>
          <p:cNvSpPr>
            <a:spLocks noGrp="1"/>
          </p:cNvSpPr>
          <p:nvPr>
            <p:ph type="body" sz="quarter" idx="13"/>
          </p:nvPr>
        </p:nvSpPr>
        <p:spPr/>
        <p:txBody>
          <a:bodyPr/>
          <a:lstStyle/>
          <a:p>
            <a:r>
              <a:rPr lang="en-GB" dirty="0"/>
              <a:t>Biofuel and biomass</a:t>
            </a:r>
          </a:p>
        </p:txBody>
      </p:sp>
      <p:sp>
        <p:nvSpPr>
          <p:cNvPr id="3" name="Text Placeholder 2"/>
          <p:cNvSpPr>
            <a:spLocks noGrp="1"/>
          </p:cNvSpPr>
          <p:nvPr>
            <p:ph type="body" sz="quarter" idx="14"/>
          </p:nvPr>
        </p:nvSpPr>
        <p:spPr/>
        <p:txBody>
          <a:bodyPr/>
          <a:lstStyle/>
          <a:p>
            <a:r>
              <a:rPr lang="en-GB" dirty="0"/>
              <a:t>Biofuel and biomass are created from organic matter which is burned to generate power</a:t>
            </a:r>
          </a:p>
          <a:p>
            <a:pPr lvl="1"/>
            <a:r>
              <a:rPr lang="en-GB" dirty="0"/>
              <a:t>Biomass fuels include food and farm waste, compost and wood chips or compressed pellets </a:t>
            </a:r>
          </a:p>
          <a:p>
            <a:pPr lvl="1"/>
            <a:r>
              <a:rPr lang="en-GB" dirty="0"/>
              <a:t>Why is biomass considered to be carbon neutral?</a:t>
            </a:r>
          </a:p>
        </p:txBody>
      </p:sp>
    </p:spTree>
    <p:extLst>
      <p:ext uri="{BB962C8B-B14F-4D97-AF65-F5344CB8AC3E}">
        <p14:creationId xmlns:p14="http://schemas.microsoft.com/office/powerpoint/2010/main" val="300160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F0BEAD-911E-41B4-B924-6EEA1DF4CA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1" y="647934"/>
            <a:ext cx="9144001" cy="6210066"/>
          </a:xfrm>
          <a:prstGeom prst="rect">
            <a:avLst/>
          </a:prstGeom>
        </p:spPr>
      </p:pic>
      <p:sp>
        <p:nvSpPr>
          <p:cNvPr id="2" name="Text Placeholder 1"/>
          <p:cNvSpPr>
            <a:spLocks noGrp="1"/>
          </p:cNvSpPr>
          <p:nvPr>
            <p:ph type="body" sz="quarter" idx="13"/>
          </p:nvPr>
        </p:nvSpPr>
        <p:spPr>
          <a:xfrm>
            <a:off x="724280" y="906233"/>
            <a:ext cx="7619620" cy="670772"/>
          </a:xfrm>
        </p:spPr>
        <p:txBody>
          <a:bodyPr/>
          <a:lstStyle/>
          <a:p>
            <a:r>
              <a:rPr lang="en-GB" dirty="0"/>
              <a:t>Nuclear power</a:t>
            </a:r>
          </a:p>
        </p:txBody>
      </p:sp>
      <p:sp>
        <p:nvSpPr>
          <p:cNvPr id="3" name="Text Placeholder 2"/>
          <p:cNvSpPr>
            <a:spLocks noGrp="1"/>
          </p:cNvSpPr>
          <p:nvPr>
            <p:ph type="body" sz="quarter" idx="14"/>
          </p:nvPr>
        </p:nvSpPr>
        <p:spPr>
          <a:xfrm>
            <a:off x="724280" y="1704179"/>
            <a:ext cx="4190620" cy="3453607"/>
          </a:xfrm>
        </p:spPr>
        <p:txBody>
          <a:bodyPr/>
          <a:lstStyle/>
          <a:p>
            <a:r>
              <a:rPr lang="en-GB" dirty="0"/>
              <a:t>Nuclear power accounts for over 11% of the </a:t>
            </a:r>
            <a:br>
              <a:rPr lang="en-GB" dirty="0"/>
            </a:br>
            <a:r>
              <a:rPr lang="en-GB" dirty="0"/>
              <a:t>world’s electricity</a:t>
            </a:r>
          </a:p>
          <a:p>
            <a:pPr lvl="1"/>
            <a:r>
              <a:rPr lang="en-GB" dirty="0"/>
              <a:t>Is nuclear power a renewable </a:t>
            </a:r>
            <a:br>
              <a:rPr lang="en-GB" dirty="0"/>
            </a:br>
            <a:r>
              <a:rPr lang="en-GB" dirty="0"/>
              <a:t>energy source?</a:t>
            </a:r>
          </a:p>
        </p:txBody>
      </p:sp>
      <p:pic>
        <p:nvPicPr>
          <p:cNvPr id="7" name="Picture 6">
            <a:extLst>
              <a:ext uri="{FF2B5EF4-FFF2-40B4-BE49-F238E27FC236}">
                <a16:creationId xmlns:a16="http://schemas.microsoft.com/office/drawing/2014/main" id="{B5005DD5-5F0C-481A-9AE0-50E548B97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83257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about nuclear power?</a:t>
            </a:r>
          </a:p>
        </p:txBody>
      </p:sp>
      <p:sp>
        <p:nvSpPr>
          <p:cNvPr id="3" name="Text Placeholder 2"/>
          <p:cNvSpPr>
            <a:spLocks noGrp="1"/>
          </p:cNvSpPr>
          <p:nvPr>
            <p:ph type="body" sz="quarter" idx="14"/>
          </p:nvPr>
        </p:nvSpPr>
        <p:spPr>
          <a:xfrm>
            <a:off x="724280" y="1704179"/>
            <a:ext cx="7797230" cy="1327779"/>
          </a:xfrm>
        </p:spPr>
        <p:txBody>
          <a:bodyPr/>
          <a:lstStyle/>
          <a:p>
            <a:r>
              <a:rPr lang="en-GB" dirty="0"/>
              <a:t>Nuclear power provides an abundant, reliable supply of clean energy</a:t>
            </a:r>
          </a:p>
          <a:p>
            <a:pPr lvl="1"/>
            <a:r>
              <a:rPr lang="en-GB" dirty="0"/>
              <a:t>Why, therefore, is it so unpopular with some campaigners?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5057" y="3158508"/>
            <a:ext cx="7948943" cy="2845973"/>
          </a:xfrm>
          <a:prstGeom prst="rect">
            <a:avLst/>
          </a:prstGeom>
        </p:spPr>
      </p:pic>
    </p:spTree>
    <p:extLst>
      <p:ext uri="{BB962C8B-B14F-4D97-AF65-F5344CB8AC3E}">
        <p14:creationId xmlns:p14="http://schemas.microsoft.com/office/powerpoint/2010/main" val="15043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prstGeom prst="rect">
            <a:avLst/>
          </a:prstGeom>
        </p:spPr>
        <p:txBody>
          <a:bodyPr/>
          <a:lstStyle/>
          <a:p>
            <a:r>
              <a:rPr lang="en-GB" dirty="0"/>
              <a:t>Worksheet 1</a:t>
            </a:r>
          </a:p>
        </p:txBody>
      </p:sp>
      <p:sp>
        <p:nvSpPr>
          <p:cNvPr id="9" name="Text Placeholder 8"/>
          <p:cNvSpPr>
            <a:spLocks noGrp="1"/>
          </p:cNvSpPr>
          <p:nvPr>
            <p:ph type="body" sz="quarter" idx="14"/>
          </p:nvPr>
        </p:nvSpPr>
        <p:spPr>
          <a:xfrm>
            <a:off x="724280" y="1704180"/>
            <a:ext cx="7124320" cy="803890"/>
          </a:xfrm>
        </p:spPr>
        <p:txBody>
          <a:bodyPr/>
          <a:lstStyle/>
          <a:p>
            <a:r>
              <a:rPr lang="en-GB" dirty="0"/>
              <a:t>Complete </a:t>
            </a:r>
            <a:r>
              <a:rPr lang="en-GB" b="1" dirty="0"/>
              <a:t>Tasks 1 </a:t>
            </a:r>
            <a:r>
              <a:rPr lang="en-GB" dirty="0"/>
              <a:t>and</a:t>
            </a:r>
            <a:r>
              <a:rPr lang="en-GB" b="1" dirty="0"/>
              <a:t> 2 </a:t>
            </a:r>
            <a:r>
              <a:rPr lang="en-GB" dirty="0"/>
              <a:t>of the worksheet</a:t>
            </a:r>
          </a:p>
          <a:p>
            <a:pPr lvl="1"/>
            <a:r>
              <a:rPr lang="en-GB" dirty="0"/>
              <a:t>Look at the mix of the UK’s electricity supply</a:t>
            </a:r>
          </a:p>
          <a:p>
            <a:pPr lvl="1"/>
            <a:r>
              <a:rPr lang="en-GB" dirty="0"/>
              <a:t>Examine the arguments for and against nuclear energy</a:t>
            </a:r>
          </a:p>
        </p:txBody>
      </p:sp>
    </p:spTree>
    <p:extLst>
      <p:ext uri="{BB962C8B-B14F-4D97-AF65-F5344CB8AC3E}">
        <p14:creationId xmlns:p14="http://schemas.microsoft.com/office/powerpoint/2010/main" val="115975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1F4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800"/>
            <a:ext cx="7861300" cy="3766348"/>
          </a:xfrm>
        </p:spPr>
        <p:txBody>
          <a:bodyPr/>
          <a:lstStyle/>
          <a:p>
            <a:r>
              <a:rPr lang="en-GB" dirty="0"/>
              <a:t>Understand how power is generated from fossil and nuclear fuels</a:t>
            </a:r>
          </a:p>
          <a:p>
            <a:r>
              <a:rPr lang="en-GB" dirty="0"/>
              <a:t>Understand how power is generated from renewable energy sources such as: wind, solar, tidal, hydroelectric and biomass</a:t>
            </a:r>
          </a:p>
          <a:p>
            <a:r>
              <a:rPr lang="en-GB" dirty="0"/>
              <a:t>Be aware of the arguments for and against the selection of fossil fuels, renewable energy and nuclear power</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Explain the role heated water plays in producing electricity along with turbines</a:t>
            </a:r>
          </a:p>
          <a:p>
            <a:r>
              <a:rPr lang="en-GB" dirty="0"/>
              <a:t>Explain how a mixture of energy sources can provide a reliable supply of electricity</a:t>
            </a:r>
          </a:p>
          <a:p>
            <a:r>
              <a:rPr lang="en-GB" dirty="0"/>
              <a:t>Explain why fossil fuels are a finite resource</a:t>
            </a:r>
          </a:p>
          <a:p>
            <a:pPr lvl="1"/>
            <a:r>
              <a:rPr lang="en-GB" dirty="0"/>
              <a:t>What is their connection with greenhouse gases?</a:t>
            </a:r>
          </a:p>
        </p:txBody>
      </p:sp>
    </p:spTree>
    <p:extLst>
      <p:ext uri="{BB962C8B-B14F-4D97-AF65-F5344CB8AC3E}">
        <p14:creationId xmlns:p14="http://schemas.microsoft.com/office/powerpoint/2010/main" val="59925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EA00DF-F098-4913-AE8F-912FAD42AA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6792"/>
            <a:ext cx="9144000" cy="621120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Where does our energy </a:t>
            </a:r>
            <a:br>
              <a:rPr lang="en-GB" dirty="0">
                <a:solidFill>
                  <a:schemeClr val="bg1"/>
                </a:solidFill>
              </a:rPr>
            </a:br>
            <a:r>
              <a:rPr lang="en-GB" dirty="0">
                <a:solidFill>
                  <a:schemeClr val="bg1"/>
                </a:solidFill>
              </a:rPr>
              <a:t>come from?</a:t>
            </a:r>
          </a:p>
        </p:txBody>
      </p:sp>
      <p:sp>
        <p:nvSpPr>
          <p:cNvPr id="3" name="Text Placeholder 2"/>
          <p:cNvSpPr>
            <a:spLocks noGrp="1"/>
          </p:cNvSpPr>
          <p:nvPr>
            <p:ph type="body" sz="quarter" idx="14"/>
          </p:nvPr>
        </p:nvSpPr>
        <p:spPr>
          <a:xfrm>
            <a:off x="724280" y="2070343"/>
            <a:ext cx="6004324" cy="3018435"/>
          </a:xfrm>
        </p:spPr>
        <p:txBody>
          <a:bodyPr/>
          <a:lstStyle/>
          <a:p>
            <a:r>
              <a:rPr lang="en-GB" dirty="0">
                <a:solidFill>
                  <a:schemeClr val="bg1"/>
                </a:solidFill>
              </a:rPr>
              <a:t>Name as many energy </a:t>
            </a:r>
            <a:br>
              <a:rPr lang="en-GB" dirty="0">
                <a:solidFill>
                  <a:schemeClr val="bg1"/>
                </a:solidFill>
              </a:rPr>
            </a:br>
            <a:r>
              <a:rPr lang="en-GB" dirty="0">
                <a:solidFill>
                  <a:schemeClr val="bg1"/>
                </a:solidFill>
              </a:rPr>
              <a:t>sources as you can think of</a:t>
            </a:r>
          </a:p>
          <a:p>
            <a:pPr lvl="1"/>
            <a:r>
              <a:rPr lang="en-GB" dirty="0"/>
              <a:t>How is power generated from these sources?</a:t>
            </a:r>
          </a:p>
          <a:p>
            <a:endParaRPr lang="en-GB" dirty="0"/>
          </a:p>
        </p:txBody>
      </p:sp>
      <p:pic>
        <p:nvPicPr>
          <p:cNvPr id="8" name="Picture 7">
            <a:extLst>
              <a:ext uri="{FF2B5EF4-FFF2-40B4-BE49-F238E27FC236}">
                <a16:creationId xmlns:a16="http://schemas.microsoft.com/office/drawing/2014/main" id="{80531FE3-EEC6-4B90-A060-4EEE96092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85072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792445" y="3682953"/>
            <a:ext cx="3668740" cy="2949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Fossil fuels</a:t>
            </a:r>
          </a:p>
        </p:txBody>
      </p:sp>
      <p:sp>
        <p:nvSpPr>
          <p:cNvPr id="3" name="Text Placeholder 2"/>
          <p:cNvSpPr>
            <a:spLocks noGrp="1"/>
          </p:cNvSpPr>
          <p:nvPr>
            <p:ph type="body" sz="quarter" idx="14"/>
          </p:nvPr>
        </p:nvSpPr>
        <p:spPr/>
        <p:txBody>
          <a:bodyPr/>
          <a:lstStyle/>
          <a:p>
            <a:r>
              <a:rPr lang="en-GB" dirty="0"/>
              <a:t>Fossil fuels are formed from the fossilised remains of plants and animals over millions of years</a:t>
            </a:r>
          </a:p>
          <a:p>
            <a:pPr lvl="1"/>
            <a:r>
              <a:rPr lang="en-GB" dirty="0"/>
              <a:t>Coal, oil and gas are extracted through mining and drilling</a:t>
            </a:r>
          </a:p>
          <a:p>
            <a:pPr lvl="1"/>
            <a:r>
              <a:rPr lang="en-GB" dirty="0"/>
              <a:t>Why are fossil fuels considered a </a:t>
            </a:r>
            <a:r>
              <a:rPr lang="en-GB" b="1" dirty="0"/>
              <a:t>finite</a:t>
            </a:r>
            <a:r>
              <a:rPr lang="en-GB" dirty="0"/>
              <a:t> resource?</a:t>
            </a:r>
          </a:p>
          <a:p>
            <a:pPr lvl="1"/>
            <a:r>
              <a:rPr lang="en-GB" dirty="0"/>
              <a:t>Why are they so relied upon for power generation?</a:t>
            </a:r>
          </a:p>
        </p:txBody>
      </p:sp>
    </p:spTree>
    <p:extLst>
      <p:ext uri="{BB962C8B-B14F-4D97-AF65-F5344CB8AC3E}">
        <p14:creationId xmlns:p14="http://schemas.microsoft.com/office/powerpoint/2010/main" val="58208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Energy generation</a:t>
            </a:r>
            <a:endParaRPr lang="en-GB" dirty="0"/>
          </a:p>
        </p:txBody>
      </p:sp>
      <p:sp>
        <p:nvSpPr>
          <p:cNvPr id="7" name="Text Placeholder 6">
            <a:extLst>
              <a:ext uri="{FF2B5EF4-FFF2-40B4-BE49-F238E27FC236}">
                <a16:creationId xmlns:a16="http://schemas.microsoft.com/office/drawing/2014/main" id="{EA4CEA40-F576-4264-9936-15A945EB9ACF}"/>
              </a:ext>
            </a:extLst>
          </p:cNvPr>
          <p:cNvSpPr>
            <a:spLocks noGrp="1"/>
          </p:cNvSpPr>
          <p:nvPr>
            <p:ph type="body" sz="quarter" idx="14"/>
          </p:nvPr>
        </p:nvSpPr>
        <p:spPr/>
        <p:txBody>
          <a:bodyPr/>
          <a:lstStyle/>
          <a:p>
            <a:r>
              <a:rPr lang="en-GB" dirty="0"/>
              <a:t>Fossil fuels can be burned to superheat water under pressure, which in turn, drives turbines</a:t>
            </a:r>
          </a:p>
          <a:p>
            <a:pPr lvl="1"/>
            <a:r>
              <a:rPr lang="en-GB" dirty="0"/>
              <a:t>How is energy from fuel converted to electricity at this point?</a:t>
            </a:r>
          </a:p>
        </p:txBody>
      </p:sp>
      <p:pic>
        <p:nvPicPr>
          <p:cNvPr id="2050" name="Picture 2" descr="C:\Users\Rob\AppData\Roaming\PixelMetrics\CaptureWiz\Temp\19.png">
            <a:extLst>
              <a:ext uri="{FF2B5EF4-FFF2-40B4-BE49-F238E27FC236}">
                <a16:creationId xmlns:a16="http://schemas.microsoft.com/office/drawing/2014/main" id="{8B2D28FD-6819-4B5E-8F81-F4A83E4AD2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1300" y="3275608"/>
            <a:ext cx="7557025" cy="3220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E0FE2E-8C28-4E86-A804-EE7542FD7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328458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b\AppData\Roaming\PixelMetrics\CaptureWiz\Temp\20.png">
            <a:extLst>
              <a:ext uri="{FF2B5EF4-FFF2-40B4-BE49-F238E27FC236}">
                <a16:creationId xmlns:a16="http://schemas.microsoft.com/office/drawing/2014/main" id="{A0DAF3C4-7347-4D44-A0A6-6D9DB5A4059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335337"/>
            <a:ext cx="9144000" cy="352266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What is fracking?</a:t>
            </a:r>
          </a:p>
        </p:txBody>
      </p:sp>
      <p:sp>
        <p:nvSpPr>
          <p:cNvPr id="4" name="Text Placeholder 3">
            <a:extLst>
              <a:ext uri="{FF2B5EF4-FFF2-40B4-BE49-F238E27FC236}">
                <a16:creationId xmlns:a16="http://schemas.microsoft.com/office/drawing/2014/main" id="{4954D309-8A97-46C4-8DF4-320D2EB03589}"/>
              </a:ext>
            </a:extLst>
          </p:cNvPr>
          <p:cNvSpPr>
            <a:spLocks noGrp="1"/>
          </p:cNvSpPr>
          <p:nvPr>
            <p:ph type="body" sz="quarter" idx="14"/>
          </p:nvPr>
        </p:nvSpPr>
        <p:spPr/>
        <p:txBody>
          <a:bodyPr/>
          <a:lstStyle/>
          <a:p>
            <a:r>
              <a:rPr lang="en-GB" dirty="0"/>
              <a:t>Fracking involves drilling into layers of shale rock deep in the earth to release pockets of gas</a:t>
            </a:r>
          </a:p>
          <a:p>
            <a:pPr lvl="1"/>
            <a:r>
              <a:rPr lang="en-GB" dirty="0"/>
              <a:t>Water, sand and chemicals are injected into a well in order to force gas back up – what could go wrong?</a:t>
            </a:r>
          </a:p>
        </p:txBody>
      </p:sp>
    </p:spTree>
    <p:extLst>
      <p:ext uri="{BB962C8B-B14F-4D97-AF65-F5344CB8AC3E}">
        <p14:creationId xmlns:p14="http://schemas.microsoft.com/office/powerpoint/2010/main" val="45286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Renewable energy sources</a:t>
            </a:r>
          </a:p>
        </p:txBody>
      </p:sp>
      <p:sp>
        <p:nvSpPr>
          <p:cNvPr id="4" name="Text Placeholder 3">
            <a:extLst>
              <a:ext uri="{FF2B5EF4-FFF2-40B4-BE49-F238E27FC236}">
                <a16:creationId xmlns:a16="http://schemas.microsoft.com/office/drawing/2014/main" id="{C8DB5C88-A5DA-40AB-BBF8-B8C7F2AEC713}"/>
              </a:ext>
            </a:extLst>
          </p:cNvPr>
          <p:cNvSpPr>
            <a:spLocks noGrp="1"/>
          </p:cNvSpPr>
          <p:nvPr>
            <p:ph type="body" sz="quarter" idx="14"/>
          </p:nvPr>
        </p:nvSpPr>
        <p:spPr>
          <a:xfrm>
            <a:off x="724280" y="1704179"/>
            <a:ext cx="7797230" cy="4135904"/>
          </a:xfrm>
        </p:spPr>
        <p:txBody>
          <a:bodyPr/>
          <a:lstStyle/>
          <a:p>
            <a:r>
              <a:rPr lang="en-GB" dirty="0"/>
              <a:t>Renewable alternatives to fossil fuels include:</a:t>
            </a:r>
          </a:p>
          <a:p>
            <a:pPr lvl="1"/>
            <a:r>
              <a:rPr lang="en-GB" dirty="0"/>
              <a:t>Wind</a:t>
            </a:r>
          </a:p>
          <a:p>
            <a:pPr lvl="1"/>
            <a:r>
              <a:rPr lang="en-GB" dirty="0"/>
              <a:t>Solar</a:t>
            </a:r>
          </a:p>
          <a:p>
            <a:pPr lvl="1"/>
            <a:r>
              <a:rPr lang="en-GB" dirty="0"/>
              <a:t>Tidal</a:t>
            </a:r>
          </a:p>
          <a:p>
            <a:pPr lvl="1"/>
            <a:r>
              <a:rPr lang="en-GB" dirty="0"/>
              <a:t>Biomass</a:t>
            </a:r>
          </a:p>
          <a:p>
            <a:pPr lvl="1"/>
            <a:r>
              <a:rPr lang="en-GB" dirty="0"/>
              <a:t>Hydroelectric</a:t>
            </a:r>
          </a:p>
          <a:p>
            <a:r>
              <a:rPr lang="en-GB" dirty="0"/>
              <a:t>Why are these classified as ‘renewable’?</a:t>
            </a:r>
          </a:p>
          <a:p>
            <a:endParaRPr lang="en-GB" dirty="0"/>
          </a:p>
        </p:txBody>
      </p:sp>
    </p:spTree>
    <p:extLst>
      <p:ext uri="{BB962C8B-B14F-4D97-AF65-F5344CB8AC3E}">
        <p14:creationId xmlns:p14="http://schemas.microsoft.com/office/powerpoint/2010/main" val="121580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38B2A9-C54B-40BE-98BA-7FA1F80D40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9727"/>
            <a:ext cx="9144001" cy="6214289"/>
          </a:xfrm>
          <a:prstGeom prst="rect">
            <a:avLst/>
          </a:prstGeom>
        </p:spPr>
      </p:pic>
      <p:sp>
        <p:nvSpPr>
          <p:cNvPr id="2" name="Text Placeholder 1"/>
          <p:cNvSpPr>
            <a:spLocks noGrp="1"/>
          </p:cNvSpPr>
          <p:nvPr>
            <p:ph type="body" sz="quarter" idx="13"/>
          </p:nvPr>
        </p:nvSpPr>
        <p:spPr/>
        <p:txBody>
          <a:bodyPr/>
          <a:lstStyle/>
          <a:p>
            <a:r>
              <a:rPr lang="en-GB"/>
              <a:t>Wind turbines</a:t>
            </a:r>
            <a:endParaRPr lang="en-GB" dirty="0"/>
          </a:p>
        </p:txBody>
      </p:sp>
      <p:sp>
        <p:nvSpPr>
          <p:cNvPr id="3" name="Text Placeholder 2"/>
          <p:cNvSpPr>
            <a:spLocks noGrp="1"/>
          </p:cNvSpPr>
          <p:nvPr>
            <p:ph type="body" sz="quarter" idx="14"/>
          </p:nvPr>
        </p:nvSpPr>
        <p:spPr>
          <a:xfrm>
            <a:off x="724280" y="1704179"/>
            <a:ext cx="4297664" cy="3453607"/>
          </a:xfrm>
        </p:spPr>
        <p:txBody>
          <a:bodyPr/>
          <a:lstStyle/>
          <a:p>
            <a:r>
              <a:rPr lang="en-GB" dirty="0"/>
              <a:t>What are the arguments for and against wind power?</a:t>
            </a:r>
          </a:p>
          <a:p>
            <a:pPr lvl="1"/>
            <a:r>
              <a:rPr lang="en-GB" dirty="0"/>
              <a:t>Would you want a turbine constructed beside </a:t>
            </a:r>
            <a:br>
              <a:rPr lang="en-GB" dirty="0"/>
            </a:br>
            <a:r>
              <a:rPr lang="en-GB" dirty="0"/>
              <a:t>your house?</a:t>
            </a:r>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D396A64C-769B-4323-B66C-6EF19D32F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47468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Wind turbines</a:t>
            </a:r>
            <a:endParaRPr lang="en-GB" dirty="0"/>
          </a:p>
        </p:txBody>
      </p:sp>
      <p:sp>
        <p:nvSpPr>
          <p:cNvPr id="12" name="Text Placeholder 11">
            <a:extLst>
              <a:ext uri="{FF2B5EF4-FFF2-40B4-BE49-F238E27FC236}">
                <a16:creationId xmlns:a16="http://schemas.microsoft.com/office/drawing/2014/main" id="{2FC6A46A-C35E-43B2-B987-72950E8B4E4A}"/>
              </a:ext>
            </a:extLst>
          </p:cNvPr>
          <p:cNvSpPr>
            <a:spLocks noGrp="1"/>
          </p:cNvSpPr>
          <p:nvPr>
            <p:ph type="body" sz="quarter" idx="14"/>
          </p:nvPr>
        </p:nvSpPr>
        <p:spPr>
          <a:xfrm>
            <a:off x="724280" y="1704179"/>
            <a:ext cx="7981570" cy="3453607"/>
          </a:xfrm>
        </p:spPr>
        <p:txBody>
          <a:bodyPr/>
          <a:lstStyle/>
          <a:p>
            <a:r>
              <a:rPr lang="en-GB" dirty="0"/>
              <a:t>What are the arguments for and against wind power?</a:t>
            </a:r>
          </a:p>
          <a:p>
            <a:endParaRPr lang="en-GB" dirty="0"/>
          </a:p>
        </p:txBody>
      </p:sp>
      <p:graphicFrame>
        <p:nvGraphicFramePr>
          <p:cNvPr id="5" name="Table 4">
            <a:extLst>
              <a:ext uri="{FF2B5EF4-FFF2-40B4-BE49-F238E27FC236}">
                <a16:creationId xmlns:a16="http://schemas.microsoft.com/office/drawing/2014/main" id="{EC3A9C34-B6C2-4B05-8382-D02B5F62F965}"/>
              </a:ext>
            </a:extLst>
          </p:cNvPr>
          <p:cNvGraphicFramePr>
            <a:graphicFrameLocks noGrp="1"/>
          </p:cNvGraphicFramePr>
          <p:nvPr>
            <p:extLst>
              <p:ext uri="{D42A27DB-BD31-4B8C-83A1-F6EECF244321}">
                <p14:modId xmlns:p14="http://schemas.microsoft.com/office/powerpoint/2010/main" val="1590312173"/>
              </p:ext>
            </p:extLst>
          </p:nvPr>
        </p:nvGraphicFramePr>
        <p:xfrm>
          <a:off x="858083" y="2437492"/>
          <a:ext cx="7548864" cy="3307428"/>
        </p:xfrm>
        <a:graphic>
          <a:graphicData uri="http://schemas.openxmlformats.org/drawingml/2006/table">
            <a:tbl>
              <a:tblPr firstRow="1" bandRow="1">
                <a:tableStyleId>{5C22544A-7EE6-4342-B048-85BDC9FD1C3A}</a:tableStyleId>
              </a:tblPr>
              <a:tblGrid>
                <a:gridCol w="3774432">
                  <a:extLst>
                    <a:ext uri="{9D8B030D-6E8A-4147-A177-3AD203B41FA5}">
                      <a16:colId xmlns:a16="http://schemas.microsoft.com/office/drawing/2014/main" val="799530323"/>
                    </a:ext>
                  </a:extLst>
                </a:gridCol>
                <a:gridCol w="3774432">
                  <a:extLst>
                    <a:ext uri="{9D8B030D-6E8A-4147-A177-3AD203B41FA5}">
                      <a16:colId xmlns:a16="http://schemas.microsoft.com/office/drawing/2014/main" val="1761452771"/>
                    </a:ext>
                  </a:extLst>
                </a:gridCol>
              </a:tblGrid>
              <a:tr h="465759">
                <a:tc>
                  <a:txBody>
                    <a:bodyPr/>
                    <a:lstStyle/>
                    <a:p>
                      <a:pPr algn="ctr"/>
                      <a:r>
                        <a:rPr lang="en-GB" sz="2500" dirty="0">
                          <a:latin typeface="Arial" panose="020B0604020202020204" pitchFamily="34" charset="0"/>
                          <a:cs typeface="Arial" panose="020B0604020202020204" pitchFamily="34" charset="0"/>
                        </a:rPr>
                        <a:t>For</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lnTlToBr w="12700" cmpd="sng">
                      <a:noFill/>
                      <a:prstDash val="solid"/>
                    </a:lnTlToBr>
                    <a:lnBlToTr w="12700" cmpd="sng">
                      <a:noFill/>
                      <a:prstDash val="solid"/>
                    </a:lnBlToTr>
                    <a:solidFill>
                      <a:srgbClr val="D1DA2E"/>
                    </a:solidFill>
                  </a:tcPr>
                </a:tc>
                <a:tc>
                  <a:txBody>
                    <a:bodyPr/>
                    <a:lstStyle/>
                    <a:p>
                      <a:pPr algn="ctr"/>
                      <a:r>
                        <a:rPr lang="en-GB" sz="2500" dirty="0">
                          <a:latin typeface="Arial" panose="020B0604020202020204" pitchFamily="34" charset="0"/>
                          <a:cs typeface="Arial" panose="020B0604020202020204" pitchFamily="34" charset="0"/>
                        </a:rPr>
                        <a:t>Against</a:t>
                      </a: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lnTlToBr w="12700" cmpd="sng">
                      <a:noFill/>
                      <a:prstDash val="solid"/>
                    </a:lnTlToBr>
                    <a:lnBlToTr w="12700" cmpd="sng">
                      <a:noFill/>
                      <a:prstDash val="solid"/>
                    </a:lnBlToTr>
                    <a:solidFill>
                      <a:srgbClr val="D1DA2E"/>
                    </a:solidFill>
                  </a:tcPr>
                </a:tc>
                <a:extLst>
                  <a:ext uri="{0D108BD9-81ED-4DB2-BD59-A6C34878D82A}">
                    <a16:rowId xmlns:a16="http://schemas.microsoft.com/office/drawing/2014/main" val="3962301081"/>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696646591"/>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554806736"/>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4135853056"/>
                  </a:ext>
                </a:extLst>
              </a:tr>
              <a:tr h="708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kern="1200" dirty="0">
                        <a:solidFill>
                          <a:srgbClr val="FF0000"/>
                        </a:solidFill>
                        <a:latin typeface="Arial" panose="020B0604020202020204" pitchFamily="34" charset="0"/>
                        <a:ea typeface="+mn-ea"/>
                        <a:cs typeface="Arial" panose="020B0604020202020204" pitchFamily="34" charset="0"/>
                      </a:endParaRPr>
                    </a:p>
                  </a:txBody>
                  <a:tcPr anchor="ctr">
                    <a:lnL w="12700" cap="flat" cmpd="sng" algn="ctr">
                      <a:solidFill>
                        <a:srgbClr val="D1DA2E"/>
                      </a:solidFill>
                      <a:prstDash val="solid"/>
                      <a:round/>
                      <a:headEnd type="none" w="med" len="med"/>
                      <a:tailEnd type="none" w="med" len="med"/>
                    </a:lnL>
                    <a:lnR w="12700" cap="flat" cmpd="sng" algn="ctr">
                      <a:solidFill>
                        <a:srgbClr val="D1DA2E"/>
                      </a:solidFill>
                      <a:prstDash val="solid"/>
                      <a:round/>
                      <a:headEnd type="none" w="med" len="med"/>
                      <a:tailEnd type="none" w="med" len="med"/>
                    </a:lnR>
                    <a:lnT w="12700" cap="flat" cmpd="sng" algn="ctr">
                      <a:solidFill>
                        <a:srgbClr val="D1DA2E"/>
                      </a:solidFill>
                      <a:prstDash val="solid"/>
                      <a:round/>
                      <a:headEnd type="none" w="med" len="med"/>
                      <a:tailEnd type="none" w="med" len="med"/>
                    </a:lnT>
                    <a:lnB w="12700" cap="flat" cmpd="sng" algn="ctr">
                      <a:solidFill>
                        <a:srgbClr val="D1DA2E"/>
                      </a:solidFill>
                      <a:prstDash val="solid"/>
                      <a:round/>
                      <a:headEnd type="none" w="med" len="med"/>
                      <a:tailEnd type="none" w="med" len="med"/>
                    </a:lnB>
                    <a:noFill/>
                  </a:tcPr>
                </a:tc>
                <a:extLst>
                  <a:ext uri="{0D108BD9-81ED-4DB2-BD59-A6C34878D82A}">
                    <a16:rowId xmlns:a16="http://schemas.microsoft.com/office/drawing/2014/main" val="104267477"/>
                  </a:ext>
                </a:extLst>
              </a:tr>
            </a:tbl>
          </a:graphicData>
        </a:graphic>
      </p:graphicFrame>
    </p:spTree>
    <p:extLst>
      <p:ext uri="{BB962C8B-B14F-4D97-AF65-F5344CB8AC3E}">
        <p14:creationId xmlns:p14="http://schemas.microsoft.com/office/powerpoint/2010/main" val="427137049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B7AC4A-9731-4B80-AC69-398D9ADD93DD}"/>
</file>

<file path=customXml/itemProps2.xml><?xml version="1.0" encoding="utf-8"?>
<ds:datastoreItem xmlns:ds="http://schemas.openxmlformats.org/officeDocument/2006/customXml" ds:itemID="{F30DB291-A590-4DB2-9D8E-9DFB1D312ED1}"/>
</file>

<file path=customXml/itemProps3.xml><?xml version="1.0" encoding="utf-8"?>
<ds:datastoreItem xmlns:ds="http://schemas.openxmlformats.org/officeDocument/2006/customXml" ds:itemID="{387A811B-5E60-423F-8945-E69B37E68BFA}"/>
</file>

<file path=docProps/app.xml><?xml version="1.0" encoding="utf-8"?>
<Properties xmlns="http://schemas.openxmlformats.org/officeDocument/2006/extended-properties" xmlns:vt="http://schemas.openxmlformats.org/officeDocument/2006/docPropsVTypes">
  <TotalTime>8</TotalTime>
  <Words>587</Words>
  <Application>Microsoft Office PowerPoint</Application>
  <PresentationFormat>On-screen Show (4:3)</PresentationFormat>
  <Paragraphs>100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Museo900-Regular</vt:lpstr>
      <vt:lpstr>Calibri</vt:lpstr>
      <vt:lpstr>Museo 900</vt:lpstr>
      <vt:lpstr>arial</vt:lpstr>
      <vt:lpstr>arial</vt:lpstr>
      <vt:lpstr>Museo 500</vt:lpstr>
      <vt:lpstr>Museo 700</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156</cp:revision>
  <cp:lastPrinted>2016-07-07T15:33:43Z</cp:lastPrinted>
  <dcterms:created xsi:type="dcterms:W3CDTF">2016-07-06T09:17:47Z</dcterms:created>
  <dcterms:modified xsi:type="dcterms:W3CDTF">2017-09-05T10:48:10Z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