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6" r:id="rId4"/>
    <p:sldId id="269" r:id="rId5"/>
    <p:sldId id="261" r:id="rId6"/>
    <p:sldId id="270" r:id="rId7"/>
    <p:sldId id="268" r:id="rId8"/>
    <p:sldId id="272" r:id="rId9"/>
    <p:sldId id="267" r:id="rId10"/>
    <p:sldId id="265" r:id="rId11"/>
    <p:sldId id="264" r:id="rId12"/>
    <p:sldId id="263" r:id="rId13"/>
    <p:sldId id="271" r:id="rId14"/>
    <p:sldId id="262" r:id="rId15"/>
    <p:sldId id="274" r:id="rId16"/>
    <p:sldId id="273" r:id="rId17"/>
    <p:sldId id="259" r:id="rId18"/>
  </p:sldIdLst>
  <p:sldSz cx="9144000" cy="6858000" type="screen4x3"/>
  <p:notesSz cx="6797675" cy="9926638"/>
  <p:embeddedFontLst>
    <p:embeddedFont>
      <p:font typeface="Calibri" panose="020F0502020204030204" pitchFamily="34" charset="0"/>
      <p:regular r:id="rId19"/>
      <p:bold r:id="rId20"/>
      <p:italic r:id="rId21"/>
      <p:boldItalic r:id="rId22"/>
    </p:embeddedFont>
    <p:embeddedFont>
      <p:font typeface="Museo900-Regular" panose="02000000000000000000" pitchFamily="2" charset="0"/>
      <p:bold r:id="rId23"/>
    </p:embeddedFont>
    <p:embeddedFont>
      <p:font typeface="Museo 100" panose="02000000000000000000" pitchFamily="2" charset="0"/>
      <p:regular r:id="rId24"/>
    </p:embeddedFont>
    <p:embeddedFont>
      <p:font typeface="Museo 700" panose="02000000000000000000" pitchFamily="2" charset="0"/>
      <p:bold r:id="rId25"/>
    </p:embeddedFont>
    <p:embeddedFont>
      <p:font typeface="Museo 900" panose="02000000000000000000" pitchFamily="2" charset="0"/>
      <p:bold r:id="rId26"/>
    </p:embeddedFont>
    <p:embeddedFont>
      <p:font typeface="Museo 500" panose="02000000000000000000"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1" clrIdx="0">
    <p:extLst>
      <p:ext uri="{19B8F6BF-5375-455C-9EA6-DF929625EA0E}">
        <p15:presenceInfo xmlns:p15="http://schemas.microsoft.com/office/powerpoint/2012/main" userId="b5583333cfd3a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1F4F"/>
    <a:srgbClr val="D1D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72" autoAdjust="0"/>
    <p:restoredTop sz="94669"/>
  </p:normalViewPr>
  <p:slideViewPr>
    <p:cSldViewPr snapToGrid="0">
      <p:cViewPr varScale="1">
        <p:scale>
          <a:sx n="104" d="100"/>
          <a:sy n="104" d="100"/>
        </p:scale>
        <p:origin x="1344" y="114"/>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commentAuthors" Target="commentAuthor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B9D769"/>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p:nvPr>
        </p:nvSpPr>
        <p:spPr>
          <a:xfrm>
            <a:off x="1135884" y="4100382"/>
            <a:ext cx="972000" cy="972000"/>
          </a:xfrm>
          <a:prstGeom prst="rect">
            <a:avLst/>
          </a:prstGeom>
          <a:ln w="114300" cmpd="sng">
            <a:solidFill>
              <a:srgbClr val="D1DA2E"/>
            </a:solidFill>
            <a:miter lim="800000"/>
          </a:ln>
        </p:spPr>
        <p:txBody>
          <a:bodyPr vert="horz" lIns="0" tIns="0" rIns="0" bIns="0" anchor="ctr" anchorCtr="0"/>
          <a:lstStyle>
            <a:lvl1pPr marL="0" indent="0" algn="ctr">
              <a:buNone/>
              <a:defRPr lang="en-US" sz="4500" b="1" kern="1200" dirty="0" smtClean="0">
                <a:solidFill>
                  <a:srgbClr val="D1DA2E"/>
                </a:solidFill>
                <a:latin typeface="Arial"/>
                <a:ea typeface="+mn-ea"/>
                <a:cs typeface="Arial"/>
              </a:defRPr>
            </a:lvl1pPr>
          </a:lstStyle>
          <a:p>
            <a:pPr lvl="0"/>
            <a:endParaRPr lang="en-US" dirty="0"/>
          </a:p>
        </p:txBody>
      </p: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571F4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29830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0" indent="0" algn="l">
              <a:lnSpc>
                <a:spcPct val="100000"/>
              </a:lnSpc>
              <a:spcBef>
                <a:spcPts val="0"/>
              </a:spcBef>
              <a:spcAft>
                <a:spcPts val="1400"/>
              </a:spcAft>
              <a:buFont typeface="Arial"/>
              <a:buNone/>
              <a:defRPr sz="2500" b="0" cap="none" spc="0" baseline="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vl2pPr marL="0" indent="0">
              <a:lnSpc>
                <a:spcPts val="2000"/>
              </a:lnSpc>
              <a:buNone/>
              <a:defRPr sz="2000">
                <a:solidFill>
                  <a:srgbClr val="9D9FA2"/>
                </a:solidFill>
                <a:latin typeface="Arial"/>
                <a:cs typeface="Arial"/>
              </a:defRPr>
            </a:lvl2pPr>
          </a:lstStyle>
          <a:p>
            <a:pPr algn="l"/>
            <a:endParaRPr lang="en-US" dirty="0"/>
          </a:p>
        </p:txBody>
      </p:sp>
      <p:sp>
        <p:nvSpPr>
          <p:cNvPr id="5"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panose="020B0604020202020204" pitchFamily="34" charset="0"/>
                <a:cs typeface="Arial" panose="020B0604020202020204" pitchFamily="34" charset="0"/>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1DA2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Smart materials</a:t>
            </a:r>
          </a:p>
          <a:p>
            <a:pPr>
              <a:spcBef>
                <a:spcPts val="288"/>
              </a:spcBef>
            </a:pPr>
            <a:r>
              <a:rPr lang="en-US" sz="1200" b="0" dirty="0">
                <a:solidFill>
                  <a:srgbClr val="FFFFFF"/>
                </a:solidFill>
                <a:effectLst>
                  <a:glow rad="228600">
                    <a:schemeClr val="tx1">
                      <a:alpha val="40000"/>
                    </a:schemeClr>
                  </a:glow>
                </a:effectLst>
                <a:latin typeface="Arial"/>
                <a:cs typeface="Arial"/>
              </a:rPr>
              <a:t>Unit 2 Energy, materials</a:t>
            </a:r>
            <a:r>
              <a:rPr lang="en-US" sz="1200" b="0" baseline="0" dirty="0">
                <a:solidFill>
                  <a:srgbClr val="FFFFFF"/>
                </a:solidFill>
                <a:effectLst>
                  <a:glow rad="228600">
                    <a:schemeClr val="tx1">
                      <a:alpha val="40000"/>
                    </a:schemeClr>
                  </a:glow>
                </a:effectLst>
                <a:latin typeface="Arial"/>
                <a:cs typeface="Arial"/>
              </a:rPr>
              <a:t>, systems and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Smart materials</a:t>
            </a:r>
          </a:p>
          <a:p>
            <a:pPr>
              <a:spcBef>
                <a:spcPts val="288"/>
              </a:spcBef>
            </a:pPr>
            <a:r>
              <a:rPr lang="en-US" sz="1200" b="0" dirty="0">
                <a:solidFill>
                  <a:srgbClr val="FFFFFF"/>
                </a:solidFill>
                <a:effectLst>
                  <a:glow rad="228600">
                    <a:schemeClr val="tx1">
                      <a:alpha val="40000"/>
                    </a:schemeClr>
                  </a:glow>
                </a:effectLst>
                <a:latin typeface="Arial"/>
                <a:cs typeface="Arial"/>
              </a:rPr>
              <a:t>Unit 2 Energy, materials</a:t>
            </a:r>
            <a:r>
              <a:rPr lang="en-US" sz="1200" b="0" baseline="0" dirty="0">
                <a:solidFill>
                  <a:srgbClr val="FFFFFF"/>
                </a:solidFill>
                <a:effectLst>
                  <a:glow rad="228600">
                    <a:schemeClr val="tx1">
                      <a:alpha val="40000"/>
                    </a:schemeClr>
                  </a:glow>
                </a:effectLst>
                <a:latin typeface="Arial"/>
                <a:cs typeface="Arial"/>
              </a:rPr>
              <a:t>, systems and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Smart materials</a:t>
            </a:r>
          </a:p>
          <a:p>
            <a:pPr>
              <a:spcBef>
                <a:spcPts val="288"/>
              </a:spcBef>
            </a:pPr>
            <a:r>
              <a:rPr lang="en-US" sz="1200" b="0" dirty="0">
                <a:solidFill>
                  <a:srgbClr val="FFFFFF"/>
                </a:solidFill>
                <a:effectLst>
                  <a:glow rad="228600">
                    <a:schemeClr val="tx1">
                      <a:alpha val="40000"/>
                    </a:schemeClr>
                  </a:glow>
                </a:effectLst>
                <a:latin typeface="Arial"/>
                <a:cs typeface="Arial"/>
              </a:rPr>
              <a:t>Unit 2 Energy, materials</a:t>
            </a:r>
            <a:r>
              <a:rPr lang="en-US" sz="1200" b="0" baseline="0" dirty="0">
                <a:solidFill>
                  <a:srgbClr val="FFFFFF"/>
                </a:solidFill>
                <a:effectLst>
                  <a:glow rad="228600">
                    <a:schemeClr val="tx1">
                      <a:alpha val="40000"/>
                    </a:schemeClr>
                  </a:glow>
                </a:effectLst>
                <a:latin typeface="Arial"/>
                <a:cs typeface="Arial"/>
              </a:rPr>
              <a:t>, systems and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Smart materials</a:t>
            </a:r>
          </a:p>
          <a:p>
            <a:pPr>
              <a:spcBef>
                <a:spcPts val="288"/>
              </a:spcBef>
            </a:pPr>
            <a:r>
              <a:rPr lang="en-US" sz="1200" b="0" dirty="0">
                <a:solidFill>
                  <a:srgbClr val="FFFFFF"/>
                </a:solidFill>
                <a:effectLst>
                  <a:glow rad="228600">
                    <a:schemeClr val="tx1">
                      <a:alpha val="40000"/>
                    </a:schemeClr>
                  </a:glow>
                </a:effectLst>
                <a:latin typeface="Arial"/>
                <a:cs typeface="Arial"/>
              </a:rPr>
              <a:t>Unit 2 Energy, materials</a:t>
            </a:r>
            <a:r>
              <a:rPr lang="en-US" sz="1200" b="0" baseline="0" dirty="0">
                <a:solidFill>
                  <a:srgbClr val="FFFFFF"/>
                </a:solidFill>
                <a:effectLst>
                  <a:glow rad="228600">
                    <a:schemeClr val="tx1">
                      <a:alpha val="40000"/>
                    </a:schemeClr>
                  </a:glow>
                </a:effectLst>
                <a:latin typeface="Arial"/>
                <a:cs typeface="Arial"/>
              </a:rPr>
              <a:t>, systems and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a:t>
            </a:r>
            <a:r>
              <a:rPr kumimoji="0" lang="en-GB" sz="1200" b="0" i="0" u="none" strike="noStrike" kern="1200" cap="none" spc="0" normalizeH="0" baseline="0" noProof="0" dirty="0">
                <a:ln>
                  <a:noFill/>
                </a:ln>
                <a:solidFill>
                  <a:schemeClr val="bg1"/>
                </a:solidFill>
                <a:effectLst/>
                <a:uLnTx/>
                <a:uFillTx/>
                <a:latin typeface="Arial"/>
                <a:ea typeface="+mn-ea"/>
                <a:cs typeface="Arial"/>
              </a:rPr>
              <a:t>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Smart materials</a:t>
            </a:r>
          </a:p>
          <a:p>
            <a:pPr>
              <a:spcBef>
                <a:spcPts val="288"/>
              </a:spcBef>
            </a:pPr>
            <a:r>
              <a:rPr lang="en-US" sz="1200" b="0" dirty="0">
                <a:solidFill>
                  <a:srgbClr val="FFFFFF"/>
                </a:solidFill>
                <a:effectLst>
                  <a:glow rad="228600">
                    <a:schemeClr val="tx1">
                      <a:alpha val="40000"/>
                    </a:schemeClr>
                  </a:glow>
                </a:effectLst>
                <a:latin typeface="Arial"/>
                <a:cs typeface="Arial"/>
              </a:rPr>
              <a:t>Unit 2 Energy, materials</a:t>
            </a:r>
            <a:r>
              <a:rPr lang="en-US" sz="1200" b="0" baseline="0" dirty="0">
                <a:solidFill>
                  <a:srgbClr val="FFFFFF"/>
                </a:solidFill>
                <a:effectLst>
                  <a:glow rad="228600">
                    <a:schemeClr val="tx1">
                      <a:alpha val="40000"/>
                    </a:schemeClr>
                  </a:glow>
                </a:effectLst>
                <a:latin typeface="Arial"/>
                <a:cs typeface="Arial"/>
              </a:rPr>
              <a:t>, systems and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ln>
            <a:solidFill>
              <a:srgbClr val="DCE52E"/>
            </a:solidFill>
          </a:ln>
        </p:spPr>
        <p:txBody>
          <a:bodyPr/>
          <a:lstStyle/>
          <a:p>
            <a:r>
              <a:rPr lang="en-GB" dirty="0">
                <a:solidFill>
                  <a:srgbClr val="DCE52E"/>
                </a:solidFill>
              </a:rPr>
              <a:t>4</a:t>
            </a:r>
          </a:p>
        </p:txBody>
      </p:sp>
      <p:sp>
        <p:nvSpPr>
          <p:cNvPr id="5" name="Text Placeholder 1"/>
          <p:cNvSpPr>
            <a:spLocks noGrp="1"/>
          </p:cNvSpPr>
          <p:nvPr>
            <p:ph type="body" sz="quarter" idx="10"/>
          </p:nvPr>
        </p:nvSpPr>
        <p:spPr>
          <a:xfrm>
            <a:off x="1803399" y="1805019"/>
            <a:ext cx="2740025"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solidFill>
                  <a:srgbClr val="DCE52E"/>
                </a:solidFill>
                <a:latin typeface="Museo 100" panose="02000000000000000000" pitchFamily="50" charset="0"/>
              </a:rPr>
              <a:t>8552</a:t>
            </a:r>
            <a:endParaRPr lang="en-GB" dirty="0">
              <a:solidFill>
                <a:srgbClr val="DCE52E"/>
              </a:solidFill>
            </a:endParaRPr>
          </a:p>
        </p:txBody>
      </p:sp>
      <p:sp>
        <p:nvSpPr>
          <p:cNvPr id="6" name="Text Placeholder 2"/>
          <p:cNvSpPr>
            <a:spLocks noGrp="1"/>
          </p:cNvSpPr>
          <p:nvPr>
            <p:ph type="body" sz="quarter" idx="11"/>
          </p:nvPr>
        </p:nvSpPr>
        <p:spPr>
          <a:xfrm>
            <a:off x="4752975" y="1841231"/>
            <a:ext cx="2876550" cy="2201863"/>
          </a:xfrm>
        </p:spPr>
        <p:txBody>
          <a:bodyPr/>
          <a:lstStyle/>
          <a:p>
            <a:r>
              <a:rPr lang="en-US" dirty="0">
                <a:latin typeface="Museo 900" panose="02000000000000000000" pitchFamily="2" charset="0"/>
              </a:rPr>
              <a:t>Smart materials</a:t>
            </a:r>
          </a:p>
          <a:p>
            <a:endParaRPr lang="en-US" dirty="0">
              <a:latin typeface="Museo 900" panose="02000000000000000000" pitchFamily="2" charset="0"/>
            </a:endParaRPr>
          </a:p>
          <a:p>
            <a:endParaRPr lang="en-US" dirty="0">
              <a:latin typeface="Museo 900" panose="02000000000000000000" pitchFamily="2" charset="0"/>
            </a:endParaRPr>
          </a:p>
          <a:p>
            <a:pPr>
              <a:lnSpc>
                <a:spcPts val="2000"/>
              </a:lnSpc>
              <a:spcBef>
                <a:spcPts val="900"/>
              </a:spcBef>
            </a:pPr>
            <a:r>
              <a:rPr lang="en-US" sz="2000" dirty="0">
                <a:latin typeface="Museo 100" panose="02000000000000000000" pitchFamily="50" charset="0"/>
              </a:rPr>
              <a:t>Unit 2</a:t>
            </a:r>
          </a:p>
          <a:p>
            <a:pPr lvl="1">
              <a:spcBef>
                <a:spcPts val="0"/>
              </a:spcBef>
            </a:pPr>
            <a:r>
              <a:rPr lang="en-US" sz="2000" dirty="0">
                <a:latin typeface="Museo 100" panose="02000000000000000000" pitchFamily="50" charset="0"/>
              </a:rPr>
              <a:t>Energy, materials, systems and devices</a:t>
            </a:r>
          </a:p>
          <a:p>
            <a:endParaRPr lang="en-GB" dirty="0"/>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99F0E5-797D-4EAC-9440-07D1254712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
          <a:stretch/>
        </p:blipFill>
        <p:spPr>
          <a:xfrm>
            <a:off x="4677103" y="777765"/>
            <a:ext cx="4466897" cy="6080236"/>
          </a:xfrm>
          <a:prstGeom prst="rect">
            <a:avLst/>
          </a:prstGeom>
        </p:spPr>
      </p:pic>
      <p:sp>
        <p:nvSpPr>
          <p:cNvPr id="2" name="Text Placeholder 1"/>
          <p:cNvSpPr>
            <a:spLocks noGrp="1"/>
          </p:cNvSpPr>
          <p:nvPr>
            <p:ph type="body" sz="quarter" idx="13"/>
          </p:nvPr>
        </p:nvSpPr>
        <p:spPr/>
        <p:txBody>
          <a:bodyPr/>
          <a:lstStyle/>
          <a:p>
            <a:r>
              <a:rPr lang="en-GB" dirty="0"/>
              <a:t>Shape memory alloy (SMA)</a:t>
            </a:r>
          </a:p>
        </p:txBody>
      </p:sp>
      <p:sp>
        <p:nvSpPr>
          <p:cNvPr id="3" name="Text Placeholder 2"/>
          <p:cNvSpPr>
            <a:spLocks noGrp="1"/>
          </p:cNvSpPr>
          <p:nvPr>
            <p:ph type="body" sz="quarter" idx="14"/>
          </p:nvPr>
        </p:nvSpPr>
        <p:spPr>
          <a:xfrm>
            <a:off x="724280" y="1704179"/>
            <a:ext cx="7816470" cy="3453607"/>
          </a:xfrm>
        </p:spPr>
        <p:txBody>
          <a:bodyPr/>
          <a:lstStyle/>
          <a:p>
            <a:r>
              <a:rPr lang="en-GB" dirty="0"/>
              <a:t>Nitinol is an SMA of nickel and titanium</a:t>
            </a:r>
          </a:p>
          <a:p>
            <a:pPr lvl="1"/>
            <a:r>
              <a:rPr lang="en-GB" dirty="0"/>
              <a:t>Nitinol needs to be ‘set’ into a shape which </a:t>
            </a:r>
            <a:br>
              <a:rPr lang="en-GB" dirty="0"/>
            </a:br>
            <a:r>
              <a:rPr lang="en-GB" dirty="0"/>
              <a:t>requires a high temperature of around 540°C </a:t>
            </a:r>
          </a:p>
          <a:p>
            <a:pPr lvl="1"/>
            <a:r>
              <a:rPr lang="en-GB" dirty="0"/>
              <a:t>Once set, the alloy can be </a:t>
            </a:r>
            <a:br>
              <a:rPr lang="en-GB" dirty="0"/>
            </a:br>
            <a:r>
              <a:rPr lang="en-GB" dirty="0"/>
              <a:t>deformed into a different shape</a:t>
            </a:r>
          </a:p>
          <a:p>
            <a:pPr lvl="1"/>
            <a:r>
              <a:rPr lang="en-GB" dirty="0"/>
              <a:t>Heat or electricity is used to </a:t>
            </a:r>
            <a:br>
              <a:rPr lang="en-GB" dirty="0"/>
            </a:br>
            <a:r>
              <a:rPr lang="en-GB" dirty="0"/>
              <a:t>trigger a response in its shape</a:t>
            </a:r>
          </a:p>
          <a:p>
            <a:pPr lvl="1"/>
            <a:r>
              <a:rPr lang="en-GB" dirty="0"/>
              <a:t>When reheated to around 70°C it </a:t>
            </a:r>
            <a:br>
              <a:rPr lang="en-GB" dirty="0"/>
            </a:br>
            <a:r>
              <a:rPr lang="en-GB" dirty="0"/>
              <a:t>will go back to its pre-set shape</a:t>
            </a:r>
          </a:p>
          <a:p>
            <a:r>
              <a:rPr lang="en-GB" dirty="0"/>
              <a:t>How might nitinol be used in </a:t>
            </a:r>
            <a:br>
              <a:rPr lang="en-GB" dirty="0"/>
            </a:br>
            <a:r>
              <a:rPr lang="en-GB" dirty="0"/>
              <a:t>dentistry, eyewear or heart surgery? </a:t>
            </a:r>
          </a:p>
        </p:txBody>
      </p:sp>
      <p:pic>
        <p:nvPicPr>
          <p:cNvPr id="9" name="Picture 8">
            <a:extLst>
              <a:ext uri="{FF2B5EF4-FFF2-40B4-BE49-F238E27FC236}">
                <a16:creationId xmlns:a16="http://schemas.microsoft.com/office/drawing/2014/main" id="{2BEA6CA8-CACC-4D7B-8A6E-ABFFCD3E23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1858027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Quantum Tunnelling Composite</a:t>
            </a:r>
          </a:p>
        </p:txBody>
      </p:sp>
      <p:sp>
        <p:nvSpPr>
          <p:cNvPr id="3" name="Text Placeholder 2"/>
          <p:cNvSpPr>
            <a:spLocks noGrp="1"/>
          </p:cNvSpPr>
          <p:nvPr>
            <p:ph type="body" sz="quarter" idx="14"/>
          </p:nvPr>
        </p:nvSpPr>
        <p:spPr/>
        <p:txBody>
          <a:bodyPr/>
          <a:lstStyle/>
          <a:p>
            <a:r>
              <a:rPr lang="en-GB" dirty="0"/>
              <a:t>QTC is a polymer that contains billions of metal particles that don</a:t>
            </a:r>
            <a:r>
              <a:rPr lang="uk-UA" dirty="0"/>
              <a:t>’</a:t>
            </a:r>
            <a:r>
              <a:rPr lang="en-GB" dirty="0"/>
              <a:t>t actually touch each other </a:t>
            </a:r>
          </a:p>
          <a:p>
            <a:pPr lvl="1"/>
            <a:r>
              <a:rPr lang="en-GB" dirty="0"/>
              <a:t>It is an unusual material being both an insulator and </a:t>
            </a:r>
            <a:br>
              <a:rPr lang="en-GB" dirty="0"/>
            </a:br>
            <a:r>
              <a:rPr lang="en-GB" dirty="0"/>
              <a:t>a semi-conductor</a:t>
            </a:r>
          </a:p>
          <a:p>
            <a:pPr lvl="1"/>
            <a:r>
              <a:rPr lang="en-GB" dirty="0"/>
              <a:t>When pressure is applied the polymer becomes a conductor allowing an electrical signal to flow</a:t>
            </a:r>
          </a:p>
          <a:p>
            <a:pPr lvl="1"/>
            <a:r>
              <a:rPr lang="en-GB" dirty="0"/>
              <a:t>Where might this material be useful?</a:t>
            </a:r>
            <a:br>
              <a:rPr lang="en-GB" dirty="0"/>
            </a:br>
            <a:endParaRPr lang="en-GB" dirty="0"/>
          </a:p>
          <a:p>
            <a:endParaRPr lang="en-GB" dirty="0"/>
          </a:p>
        </p:txBody>
      </p:sp>
      <p:pic>
        <p:nvPicPr>
          <p:cNvPr id="4" name="Picture 2" descr="C:\Users\Rob\AppData\Roaming\PixelMetrics\CaptureWiz\Temp\22.png">
            <a:extLst>
              <a:ext uri="{FF2B5EF4-FFF2-40B4-BE49-F238E27FC236}">
                <a16:creationId xmlns:a16="http://schemas.microsoft.com/office/drawing/2014/main" id="{68254803-D3BB-4770-9593-9655F86328B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53179" y="4613000"/>
            <a:ext cx="5542542" cy="168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6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FC5D53-A181-460F-81E0-22A2534B5D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049903"/>
            <a:ext cx="6701822" cy="3808098"/>
          </a:xfrm>
          <a:prstGeom prst="rect">
            <a:avLst/>
          </a:prstGeom>
        </p:spPr>
      </p:pic>
      <p:sp>
        <p:nvSpPr>
          <p:cNvPr id="2" name="Text Placeholder 1"/>
          <p:cNvSpPr>
            <a:spLocks noGrp="1"/>
          </p:cNvSpPr>
          <p:nvPr>
            <p:ph type="body" sz="quarter" idx="13"/>
          </p:nvPr>
        </p:nvSpPr>
        <p:spPr/>
        <p:txBody>
          <a:bodyPr/>
          <a:lstStyle/>
          <a:p>
            <a:r>
              <a:rPr lang="en-GB" dirty="0"/>
              <a:t>Piezoelectric material</a:t>
            </a:r>
          </a:p>
        </p:txBody>
      </p:sp>
      <p:sp>
        <p:nvSpPr>
          <p:cNvPr id="3" name="Text Placeholder 2"/>
          <p:cNvSpPr>
            <a:spLocks noGrp="1"/>
          </p:cNvSpPr>
          <p:nvPr>
            <p:ph type="body" sz="quarter" idx="14"/>
          </p:nvPr>
        </p:nvSpPr>
        <p:spPr/>
        <p:txBody>
          <a:bodyPr/>
          <a:lstStyle/>
          <a:p>
            <a:r>
              <a:rPr lang="en-GB" dirty="0"/>
              <a:t>Piezoelectric material works in two ways:</a:t>
            </a:r>
          </a:p>
          <a:p>
            <a:pPr lvl="1"/>
            <a:r>
              <a:rPr lang="en-GB" dirty="0"/>
              <a:t>Subject it to movement or stress and it produces electricity</a:t>
            </a:r>
          </a:p>
          <a:p>
            <a:pPr lvl="1"/>
            <a:r>
              <a:rPr lang="en-GB" dirty="0"/>
              <a:t>Attach an electrical signal to it and it moves</a:t>
            </a:r>
          </a:p>
          <a:p>
            <a:r>
              <a:rPr lang="en-GB" dirty="0"/>
              <a:t>How might it be used to detect vibrations?</a:t>
            </a:r>
          </a:p>
        </p:txBody>
      </p:sp>
    </p:spTree>
    <p:extLst>
      <p:ext uri="{BB962C8B-B14F-4D97-AF65-F5344CB8AC3E}">
        <p14:creationId xmlns:p14="http://schemas.microsoft.com/office/powerpoint/2010/main" val="127990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6BE277-814F-4076-AB62-DBAEF8DCBD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35669" y="4563138"/>
            <a:ext cx="3783384" cy="2143204"/>
          </a:xfrm>
          <a:prstGeom prst="rect">
            <a:avLst/>
          </a:prstGeom>
        </p:spPr>
      </p:pic>
      <p:sp>
        <p:nvSpPr>
          <p:cNvPr id="2" name="Text Placeholder 1"/>
          <p:cNvSpPr>
            <a:spLocks noGrp="1"/>
          </p:cNvSpPr>
          <p:nvPr>
            <p:ph type="body" sz="quarter" idx="13"/>
          </p:nvPr>
        </p:nvSpPr>
        <p:spPr/>
        <p:txBody>
          <a:bodyPr/>
          <a:lstStyle/>
          <a:p>
            <a:r>
              <a:rPr lang="en-GB" dirty="0"/>
              <a:t>Piezo transducer</a:t>
            </a:r>
          </a:p>
        </p:txBody>
      </p:sp>
      <p:sp>
        <p:nvSpPr>
          <p:cNvPr id="3" name="Text Placeholder 2"/>
          <p:cNvSpPr>
            <a:spLocks noGrp="1"/>
          </p:cNvSpPr>
          <p:nvPr>
            <p:ph type="body" sz="quarter" idx="14"/>
          </p:nvPr>
        </p:nvSpPr>
        <p:spPr/>
        <p:txBody>
          <a:bodyPr/>
          <a:lstStyle/>
          <a:p>
            <a:r>
              <a:rPr lang="en-GB" dirty="0"/>
              <a:t>Using a thin layer of piezoelectric material, small transducers vibrate when an electrical signal is sent through the contacts</a:t>
            </a:r>
          </a:p>
          <a:p>
            <a:pPr lvl="1"/>
            <a:r>
              <a:rPr lang="en-GB" dirty="0"/>
              <a:t>These are used in mobile phones and other small electronic devices and toys</a:t>
            </a:r>
          </a:p>
          <a:p>
            <a:pPr lvl="1"/>
            <a:r>
              <a:rPr lang="en-GB" dirty="0"/>
              <a:t>When tapped or spoken into they produce a small electrical charge that can be amplified to create sound or trigger a response in a circuit</a:t>
            </a:r>
          </a:p>
          <a:p>
            <a:pPr lvl="1"/>
            <a:endParaRPr lang="en-GB" dirty="0"/>
          </a:p>
        </p:txBody>
      </p:sp>
    </p:spTree>
    <p:extLst>
      <p:ext uri="{BB962C8B-B14F-4D97-AF65-F5344CB8AC3E}">
        <p14:creationId xmlns:p14="http://schemas.microsoft.com/office/powerpoint/2010/main" val="58342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1BC551-524D-41AD-9217-AFEAF2CD63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22500" y="3749944"/>
            <a:ext cx="4711237" cy="3108056"/>
          </a:xfrm>
          <a:prstGeom prst="rect">
            <a:avLst/>
          </a:prstGeom>
        </p:spPr>
      </p:pic>
      <p:sp>
        <p:nvSpPr>
          <p:cNvPr id="2" name="Text Placeholder 1"/>
          <p:cNvSpPr>
            <a:spLocks noGrp="1"/>
          </p:cNvSpPr>
          <p:nvPr>
            <p:ph type="body" sz="quarter" idx="13"/>
          </p:nvPr>
        </p:nvSpPr>
        <p:spPr/>
        <p:txBody>
          <a:bodyPr/>
          <a:lstStyle/>
          <a:p>
            <a:r>
              <a:rPr lang="en-GB" dirty="0"/>
              <a:t>Acid or alkali?</a:t>
            </a:r>
          </a:p>
        </p:txBody>
      </p:sp>
      <p:sp>
        <p:nvSpPr>
          <p:cNvPr id="3" name="Text Placeholder 2"/>
          <p:cNvSpPr>
            <a:spLocks noGrp="1"/>
          </p:cNvSpPr>
          <p:nvPr>
            <p:ph type="body" sz="quarter" idx="14"/>
          </p:nvPr>
        </p:nvSpPr>
        <p:spPr/>
        <p:txBody>
          <a:bodyPr/>
          <a:lstStyle/>
          <a:p>
            <a:r>
              <a:rPr lang="en-GB" dirty="0"/>
              <a:t>PH levels can be detected using litmus paper</a:t>
            </a:r>
          </a:p>
          <a:p>
            <a:pPr lvl="1"/>
            <a:r>
              <a:rPr lang="en-GB" dirty="0"/>
              <a:t>It uses compounds found in different varieties of lichen </a:t>
            </a:r>
          </a:p>
          <a:p>
            <a:pPr lvl="1"/>
            <a:r>
              <a:rPr lang="en-GB" dirty="0"/>
              <a:t>Different colours and shades appear depending on the PH</a:t>
            </a:r>
          </a:p>
          <a:p>
            <a:pPr lvl="1"/>
            <a:r>
              <a:rPr lang="en-GB" dirty="0"/>
              <a:t>Common uses include: Garden soil testing / pool water testing / skincare products – (dermatological testing)</a:t>
            </a:r>
          </a:p>
        </p:txBody>
      </p:sp>
    </p:spTree>
    <p:extLst>
      <p:ext uri="{BB962C8B-B14F-4D97-AF65-F5344CB8AC3E}">
        <p14:creationId xmlns:p14="http://schemas.microsoft.com/office/powerpoint/2010/main" val="358271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342AD-8645-4403-99FB-25CED0C32993}"/>
              </a:ext>
            </a:extLst>
          </p:cNvPr>
          <p:cNvSpPr>
            <a:spLocks noGrp="1"/>
          </p:cNvSpPr>
          <p:nvPr>
            <p:ph type="body" sz="quarter" idx="13"/>
          </p:nvPr>
        </p:nvSpPr>
        <p:spPr/>
        <p:txBody>
          <a:bodyPr/>
          <a:lstStyle/>
          <a:p>
            <a:r>
              <a:rPr lang="en-GB" dirty="0"/>
              <a:t>Worksheet 4</a:t>
            </a:r>
          </a:p>
        </p:txBody>
      </p:sp>
      <p:sp>
        <p:nvSpPr>
          <p:cNvPr id="3" name="Text Placeholder 2">
            <a:extLst>
              <a:ext uri="{FF2B5EF4-FFF2-40B4-BE49-F238E27FC236}">
                <a16:creationId xmlns:a16="http://schemas.microsoft.com/office/drawing/2014/main" id="{D50F2260-C8AD-4726-8D99-1403E344CA30}"/>
              </a:ext>
            </a:extLst>
          </p:cNvPr>
          <p:cNvSpPr>
            <a:spLocks noGrp="1"/>
          </p:cNvSpPr>
          <p:nvPr>
            <p:ph type="body" sz="quarter" idx="14"/>
          </p:nvPr>
        </p:nvSpPr>
        <p:spPr/>
        <p:txBody>
          <a:bodyPr/>
          <a:lstStyle/>
          <a:p>
            <a:r>
              <a:rPr lang="en-GB" dirty="0"/>
              <a:t>Complete </a:t>
            </a:r>
            <a:r>
              <a:rPr lang="en-GB" b="1" dirty="0"/>
              <a:t>Tasks 1 </a:t>
            </a:r>
            <a:r>
              <a:rPr lang="en-GB" dirty="0"/>
              <a:t>and </a:t>
            </a:r>
            <a:r>
              <a:rPr lang="en-GB" b="1" dirty="0"/>
              <a:t>2 </a:t>
            </a:r>
            <a:r>
              <a:rPr lang="en-GB" dirty="0"/>
              <a:t>of the worksheet</a:t>
            </a:r>
          </a:p>
        </p:txBody>
      </p:sp>
    </p:spTree>
    <p:extLst>
      <p:ext uri="{BB962C8B-B14F-4D97-AF65-F5344CB8AC3E}">
        <p14:creationId xmlns:p14="http://schemas.microsoft.com/office/powerpoint/2010/main" val="1447457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5B1C40-55C4-4C38-9840-0ED006840F94}"/>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4C2ADA54-A607-4B8B-9285-4DCDBB3B57C7}"/>
              </a:ext>
            </a:extLst>
          </p:cNvPr>
          <p:cNvSpPr>
            <a:spLocks noGrp="1"/>
          </p:cNvSpPr>
          <p:nvPr>
            <p:ph type="body" sz="quarter" idx="14"/>
          </p:nvPr>
        </p:nvSpPr>
        <p:spPr/>
        <p:txBody>
          <a:bodyPr/>
          <a:lstStyle/>
          <a:p>
            <a:r>
              <a:rPr lang="en-GB" dirty="0"/>
              <a:t>Imagine you are a designer for a car manufacturer</a:t>
            </a:r>
          </a:p>
          <a:p>
            <a:pPr lvl="1"/>
            <a:r>
              <a:rPr lang="en-GB" dirty="0"/>
              <a:t>You have been asked to create the best driving experience for their customers</a:t>
            </a:r>
          </a:p>
          <a:p>
            <a:r>
              <a:rPr lang="en-GB" dirty="0"/>
              <a:t>How could smart materials be used to help you design the ultimate car? </a:t>
            </a:r>
          </a:p>
          <a:p>
            <a:pPr lvl="1"/>
            <a:r>
              <a:rPr lang="en-GB" dirty="0"/>
              <a:t>Consider all aspects of the passenger experience including safety, entertainment, comfort, easy of use of controls, reduced maintenance etc. </a:t>
            </a:r>
          </a:p>
        </p:txBody>
      </p:sp>
    </p:spTree>
    <p:extLst>
      <p:ext uri="{BB962C8B-B14F-4D97-AF65-F5344CB8AC3E}">
        <p14:creationId xmlns:p14="http://schemas.microsoft.com/office/powerpoint/2010/main" val="226875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23600" y="1702799"/>
            <a:ext cx="7817150" cy="2114599"/>
          </a:xfrm>
        </p:spPr>
        <p:txBody>
          <a:bodyPr/>
          <a:lstStyle/>
          <a:p>
            <a:r>
              <a:rPr lang="en-GB" dirty="0">
                <a:cs typeface="Arial" panose="020B0604020202020204" pitchFamily="34" charset="0"/>
              </a:rPr>
              <a:t>• Be able to recognise a range of smart materials</a:t>
            </a:r>
          </a:p>
          <a:p>
            <a:pPr marL="176213" indent="-176213"/>
            <a:r>
              <a:rPr lang="en-GB" dirty="0">
                <a:cs typeface="Arial" panose="020B0604020202020204" pitchFamily="34" charset="0"/>
              </a:rPr>
              <a:t>• Understand how the functional properties of a range of smart materials can be changed by external stimuli</a:t>
            </a:r>
          </a:p>
        </p:txBody>
      </p:sp>
      <p:sp>
        <p:nvSpPr>
          <p:cNvPr id="4" name="Text Placeholder 3"/>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413502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F8E9A70-9F1C-42B2-BC74-41A37ABB304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649704"/>
            <a:ext cx="9145135" cy="6208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Starter</a:t>
            </a:r>
          </a:p>
        </p:txBody>
      </p:sp>
      <p:sp>
        <p:nvSpPr>
          <p:cNvPr id="3" name="Text Placeholder 2"/>
          <p:cNvSpPr>
            <a:spLocks noGrp="1"/>
          </p:cNvSpPr>
          <p:nvPr>
            <p:ph type="body" sz="quarter" idx="14"/>
          </p:nvPr>
        </p:nvSpPr>
        <p:spPr>
          <a:xfrm>
            <a:off x="724280" y="1704179"/>
            <a:ext cx="7797230" cy="2858585"/>
          </a:xfrm>
        </p:spPr>
        <p:txBody>
          <a:bodyPr/>
          <a:lstStyle/>
          <a:p>
            <a:r>
              <a:rPr lang="en-GB" dirty="0"/>
              <a:t>Smart materials react to an external stimulus by changing their characteristics and/or properties</a:t>
            </a:r>
          </a:p>
          <a:p>
            <a:pPr lvl="1"/>
            <a:r>
              <a:rPr lang="en-GB" dirty="0"/>
              <a:t>What stimulus is changing </a:t>
            </a:r>
            <a:br>
              <a:rPr lang="en-GB" dirty="0"/>
            </a:br>
            <a:r>
              <a:rPr lang="en-GB" dirty="0"/>
              <a:t>the colour of the mug?</a:t>
            </a:r>
          </a:p>
          <a:p>
            <a:pPr lvl="1"/>
            <a:r>
              <a:rPr lang="en-GB" dirty="0"/>
              <a:t>Why does the handle </a:t>
            </a:r>
            <a:br>
              <a:rPr lang="en-GB" dirty="0"/>
            </a:br>
            <a:r>
              <a:rPr lang="en-GB" dirty="0"/>
              <a:t>stay black?</a:t>
            </a:r>
          </a:p>
        </p:txBody>
      </p:sp>
      <p:pic>
        <p:nvPicPr>
          <p:cNvPr id="10" name="Picture 9">
            <a:extLst>
              <a:ext uri="{FF2B5EF4-FFF2-40B4-BE49-F238E27FC236}">
                <a16:creationId xmlns:a16="http://schemas.microsoft.com/office/drawing/2014/main" id="{21D98E04-4BB0-47BC-B405-C4B74A3478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185072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Smart materials</a:t>
            </a:r>
          </a:p>
        </p:txBody>
      </p:sp>
      <p:pic>
        <p:nvPicPr>
          <p:cNvPr id="7" name="Picture 6">
            <a:extLst>
              <a:ext uri="{FF2B5EF4-FFF2-40B4-BE49-F238E27FC236}">
                <a16:creationId xmlns:a16="http://schemas.microsoft.com/office/drawing/2014/main" id="{CF33A820-84F8-4AB9-9DFD-79DD81B2BC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2614" y="2019300"/>
            <a:ext cx="3169740" cy="4838699"/>
          </a:xfrm>
          <a:prstGeom prst="rect">
            <a:avLst/>
          </a:prstGeom>
        </p:spPr>
      </p:pic>
      <p:sp>
        <p:nvSpPr>
          <p:cNvPr id="3" name="Text Placeholder 2"/>
          <p:cNvSpPr>
            <a:spLocks noGrp="1"/>
          </p:cNvSpPr>
          <p:nvPr>
            <p:ph type="body" sz="quarter" idx="14"/>
          </p:nvPr>
        </p:nvSpPr>
        <p:spPr/>
        <p:txBody>
          <a:bodyPr/>
          <a:lstStyle/>
          <a:p>
            <a:r>
              <a:rPr lang="en-GB" dirty="0"/>
              <a:t>What different stimuli can make changes occur in smart materials?</a:t>
            </a:r>
          </a:p>
        </p:txBody>
      </p:sp>
    </p:spTree>
    <p:extLst>
      <p:ext uri="{BB962C8B-B14F-4D97-AF65-F5344CB8AC3E}">
        <p14:creationId xmlns:p14="http://schemas.microsoft.com/office/powerpoint/2010/main" val="1464619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Self-healing polymer</a:t>
            </a:r>
          </a:p>
        </p:txBody>
      </p:sp>
      <p:sp>
        <p:nvSpPr>
          <p:cNvPr id="3" name="Text Placeholder 2"/>
          <p:cNvSpPr>
            <a:spLocks noGrp="1"/>
          </p:cNvSpPr>
          <p:nvPr>
            <p:ph type="body" sz="quarter" idx="14"/>
          </p:nvPr>
        </p:nvSpPr>
        <p:spPr/>
        <p:txBody>
          <a:bodyPr/>
          <a:lstStyle/>
          <a:p>
            <a:r>
              <a:rPr lang="en-GB" dirty="0"/>
              <a:t>Self-healing polymers react to stress fractures by releasing a resin into the new crack</a:t>
            </a:r>
          </a:p>
          <a:p>
            <a:pPr lvl="1"/>
            <a:r>
              <a:rPr lang="en-GB" dirty="0"/>
              <a:t>Microcapsules of liquid resin are ruptured to bond the polymer back together again</a:t>
            </a:r>
          </a:p>
          <a:p>
            <a:pPr lvl="1"/>
            <a:r>
              <a:rPr lang="en-GB" dirty="0"/>
              <a:t>What triggers the resin to cure?</a:t>
            </a:r>
          </a:p>
          <a:p>
            <a:pPr lvl="1"/>
            <a:endParaRPr lang="en-GB" dirty="0"/>
          </a:p>
          <a:p>
            <a:pPr lvl="1"/>
            <a:endParaRPr lang="en-GB" dirty="0"/>
          </a:p>
        </p:txBody>
      </p:sp>
      <p:pic>
        <p:nvPicPr>
          <p:cNvPr id="1026" name="Picture 2" descr="C:\Users\Rob\AppData\Roaming\PixelMetrics\CaptureWiz\Temp\63.png">
            <a:extLst>
              <a:ext uri="{FF2B5EF4-FFF2-40B4-BE49-F238E27FC236}">
                <a16:creationId xmlns:a16="http://schemas.microsoft.com/office/drawing/2014/main" id="{48D1C1D5-4BDC-482E-BFEA-9AC652BCA25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2283" y="3921330"/>
            <a:ext cx="7220463" cy="212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5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1191D4-4B3C-43A9-9B2F-2F8A33A083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2405"/>
            <a:ext cx="9144000" cy="6215595"/>
          </a:xfrm>
          <a:prstGeom prst="rect">
            <a:avLst/>
          </a:prstGeom>
        </p:spPr>
      </p:pic>
      <p:sp>
        <p:nvSpPr>
          <p:cNvPr id="6" name="Rectangle 5">
            <a:extLst>
              <a:ext uri="{FF2B5EF4-FFF2-40B4-BE49-F238E27FC236}">
                <a16:creationId xmlns:a16="http://schemas.microsoft.com/office/drawing/2014/main" id="{595C8272-5AB7-4B6C-877F-486A78B9FB53}"/>
              </a:ext>
            </a:extLst>
          </p:cNvPr>
          <p:cNvSpPr/>
          <p:nvPr/>
        </p:nvSpPr>
        <p:spPr>
          <a:xfrm>
            <a:off x="0" y="651641"/>
            <a:ext cx="9144000" cy="3783726"/>
          </a:xfrm>
          <a:prstGeom prst="rect">
            <a:avLst/>
          </a:prstGeom>
          <a:gradFill>
            <a:gsLst>
              <a:gs pos="98000">
                <a:schemeClr val="accent1">
                  <a:lumMod val="5000"/>
                  <a:lumOff val="95000"/>
                  <a:alpha val="0"/>
                </a:schemeClr>
              </a:gs>
              <a:gs pos="0">
                <a:schemeClr val="bg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DF2026-D5F5-4DAD-B387-40C47A40814F}"/>
              </a:ext>
            </a:extLst>
          </p:cNvPr>
          <p:cNvSpPr/>
          <p:nvPr/>
        </p:nvSpPr>
        <p:spPr>
          <a:xfrm rot="5400000">
            <a:off x="1686909" y="-1035269"/>
            <a:ext cx="5770179" cy="9144000"/>
          </a:xfrm>
          <a:prstGeom prst="rect">
            <a:avLst/>
          </a:prstGeom>
          <a:gradFill flip="none" rotWithShape="1">
            <a:gsLst>
              <a:gs pos="98000">
                <a:schemeClr val="accent1">
                  <a:lumMod val="5000"/>
                  <a:lumOff val="95000"/>
                  <a:alpha val="0"/>
                </a:schemeClr>
              </a:gs>
              <a:gs pos="39000">
                <a:schemeClr val="bg2">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GB" dirty="0"/>
              <a:t>Self-healing concrete</a:t>
            </a:r>
          </a:p>
        </p:txBody>
      </p:sp>
      <p:sp>
        <p:nvSpPr>
          <p:cNvPr id="3" name="Text Placeholder 2"/>
          <p:cNvSpPr>
            <a:spLocks noGrp="1"/>
          </p:cNvSpPr>
          <p:nvPr>
            <p:ph type="body" sz="quarter" idx="14"/>
          </p:nvPr>
        </p:nvSpPr>
        <p:spPr/>
        <p:txBody>
          <a:bodyPr/>
          <a:lstStyle/>
          <a:p>
            <a:r>
              <a:rPr lang="en-GB" dirty="0"/>
              <a:t>Designed to avoid stress cracks filling with water</a:t>
            </a:r>
          </a:p>
          <a:p>
            <a:pPr lvl="1"/>
            <a:r>
              <a:rPr lang="en-GB" dirty="0"/>
              <a:t>Cracks enlarge over time and water can cause the steel reinforcements to rust and weaken the structure</a:t>
            </a:r>
          </a:p>
          <a:p>
            <a:pPr lvl="1"/>
            <a:r>
              <a:rPr lang="en-GB" dirty="0"/>
              <a:t>Self-healing concrete has spheres of bacteria added to the mixture which contain their own food</a:t>
            </a:r>
          </a:p>
          <a:p>
            <a:pPr lvl="1"/>
            <a:r>
              <a:rPr lang="en-GB" dirty="0"/>
              <a:t>When a crack forms and water seeps in, the bacteria start to feed</a:t>
            </a:r>
            <a:r>
              <a:rPr lang="en-GB"/>
              <a:t>, producing </a:t>
            </a:r>
            <a:r>
              <a:rPr lang="en-GB" dirty="0"/>
              <a:t>calcium carbonate which fills the crack</a:t>
            </a:r>
          </a:p>
          <a:p>
            <a:pPr lvl="1"/>
            <a:endParaRPr lang="en-GB" dirty="0"/>
          </a:p>
        </p:txBody>
      </p:sp>
    </p:spTree>
    <p:extLst>
      <p:ext uri="{BB962C8B-B14F-4D97-AF65-F5344CB8AC3E}">
        <p14:creationId xmlns:p14="http://schemas.microsoft.com/office/powerpoint/2010/main" val="3048143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B6FCF3-0E53-482E-8E67-1CC20BC1BF1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63931" y="2154510"/>
            <a:ext cx="3159419" cy="3957828"/>
          </a:xfrm>
          <a:prstGeom prst="rect">
            <a:avLst/>
          </a:prstGeom>
        </p:spPr>
      </p:pic>
      <p:sp>
        <p:nvSpPr>
          <p:cNvPr id="2" name="Text Placeholder 1"/>
          <p:cNvSpPr>
            <a:spLocks noGrp="1"/>
          </p:cNvSpPr>
          <p:nvPr>
            <p:ph type="body" sz="quarter" idx="13"/>
          </p:nvPr>
        </p:nvSpPr>
        <p:spPr/>
        <p:txBody>
          <a:bodyPr/>
          <a:lstStyle/>
          <a:p>
            <a:r>
              <a:rPr lang="en-GB" dirty="0"/>
              <a:t>Thermochromic pigments</a:t>
            </a:r>
          </a:p>
        </p:txBody>
      </p:sp>
      <p:sp>
        <p:nvSpPr>
          <p:cNvPr id="3" name="Text Placeholder 2"/>
          <p:cNvSpPr>
            <a:spLocks noGrp="1"/>
          </p:cNvSpPr>
          <p:nvPr>
            <p:ph type="body" sz="quarter" idx="14"/>
          </p:nvPr>
        </p:nvSpPr>
        <p:spPr>
          <a:xfrm>
            <a:off x="724280" y="1704179"/>
            <a:ext cx="7797230" cy="4280985"/>
          </a:xfrm>
        </p:spPr>
        <p:txBody>
          <a:bodyPr/>
          <a:lstStyle/>
          <a:p>
            <a:r>
              <a:rPr lang="en-GB" dirty="0"/>
              <a:t>Hot and cold temperatures trigger a change of colour in special thermochromic dyes</a:t>
            </a:r>
          </a:p>
          <a:p>
            <a:r>
              <a:rPr lang="en-GB" dirty="0"/>
              <a:t>Applications include:</a:t>
            </a:r>
          </a:p>
          <a:p>
            <a:pPr lvl="1"/>
            <a:r>
              <a:rPr lang="en-GB" dirty="0"/>
              <a:t>Fever scan strips used on infants</a:t>
            </a:r>
          </a:p>
          <a:p>
            <a:pPr lvl="1"/>
            <a:r>
              <a:rPr lang="en-GB" dirty="0"/>
              <a:t>Room thermometers</a:t>
            </a:r>
          </a:p>
          <a:p>
            <a:pPr lvl="1"/>
            <a:r>
              <a:rPr lang="en-GB" dirty="0"/>
              <a:t>Children's cutlery and crockery </a:t>
            </a:r>
          </a:p>
          <a:p>
            <a:pPr lvl="1"/>
            <a:r>
              <a:rPr lang="en-GB" dirty="0"/>
              <a:t>Novelty goods and colour changing clothing</a:t>
            </a:r>
          </a:p>
          <a:p>
            <a:r>
              <a:rPr lang="en-GB" dirty="0"/>
              <a:t>Some pigments have a permanent change</a:t>
            </a:r>
          </a:p>
          <a:p>
            <a:pPr lvl="1"/>
            <a:r>
              <a:rPr lang="en-GB" dirty="0"/>
              <a:t>How might these be useful in the medical </a:t>
            </a:r>
            <a:br>
              <a:rPr lang="en-GB" dirty="0"/>
            </a:br>
            <a:r>
              <a:rPr lang="en-GB" dirty="0"/>
              <a:t>or food industry?</a:t>
            </a:r>
          </a:p>
        </p:txBody>
      </p:sp>
    </p:spTree>
    <p:extLst>
      <p:ext uri="{BB962C8B-B14F-4D97-AF65-F5344CB8AC3E}">
        <p14:creationId xmlns:p14="http://schemas.microsoft.com/office/powerpoint/2010/main" val="99044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910872" y="4373654"/>
            <a:ext cx="5443286" cy="180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Photochromic particles</a:t>
            </a:r>
          </a:p>
        </p:txBody>
      </p:sp>
      <p:sp>
        <p:nvSpPr>
          <p:cNvPr id="3" name="Text Placeholder 2"/>
          <p:cNvSpPr>
            <a:spLocks noGrp="1"/>
          </p:cNvSpPr>
          <p:nvPr>
            <p:ph type="body" sz="quarter" idx="14"/>
          </p:nvPr>
        </p:nvSpPr>
        <p:spPr>
          <a:xfrm>
            <a:off x="724279" y="1704179"/>
            <a:ext cx="7893247" cy="3453607"/>
          </a:xfrm>
        </p:spPr>
        <p:txBody>
          <a:bodyPr/>
          <a:lstStyle/>
          <a:p>
            <a:r>
              <a:rPr lang="en-GB" dirty="0"/>
              <a:t>Ultraviolet light reacts with photosensitive silver halide particles within the lenses</a:t>
            </a:r>
          </a:p>
          <a:p>
            <a:pPr lvl="1"/>
            <a:r>
              <a:rPr lang="en-GB" dirty="0"/>
              <a:t>This reaction is commonly seen in prescription sunglass lenses that darken in bright sunlight and return to clear indoors</a:t>
            </a:r>
          </a:p>
          <a:p>
            <a:pPr lvl="1"/>
            <a:r>
              <a:rPr lang="en-GB" dirty="0"/>
              <a:t>The reaction can take up to two minutes to complete</a:t>
            </a:r>
          </a:p>
          <a:p>
            <a:pPr lvl="1"/>
            <a:r>
              <a:rPr lang="en-GB" dirty="0"/>
              <a:t>Over time the particles can lose their ability to revert to clear </a:t>
            </a:r>
          </a:p>
          <a:p>
            <a:pPr lvl="1"/>
            <a:endParaRPr lang="en-GB" dirty="0"/>
          </a:p>
        </p:txBody>
      </p:sp>
      <p:sp>
        <p:nvSpPr>
          <p:cNvPr id="4" name="TextBox 3">
            <a:extLst>
              <a:ext uri="{FF2B5EF4-FFF2-40B4-BE49-F238E27FC236}">
                <a16:creationId xmlns:a16="http://schemas.microsoft.com/office/drawing/2014/main" id="{970E2BA4-F602-4EA4-8AE1-A51E2F3077C6}"/>
              </a:ext>
            </a:extLst>
          </p:cNvPr>
          <p:cNvSpPr txBox="1"/>
          <p:nvPr/>
        </p:nvSpPr>
        <p:spPr>
          <a:xfrm>
            <a:off x="2535860" y="5997388"/>
            <a:ext cx="4193309" cy="369332"/>
          </a:xfrm>
          <a:prstGeom prst="rect">
            <a:avLst/>
          </a:prstGeom>
          <a:noFill/>
        </p:spPr>
        <p:txBody>
          <a:bodyPr wrap="square" rtlCol="0">
            <a:spAutoFit/>
          </a:bodyPr>
          <a:lstStyle/>
          <a:p>
            <a:pPr algn="ctr"/>
            <a:r>
              <a:rPr lang="en-GB" dirty="0">
                <a:solidFill>
                  <a:srgbClr val="571F4F"/>
                </a:solidFill>
                <a:latin typeface="Arial" panose="020B0604020202020204" pitchFamily="34" charset="0"/>
                <a:cs typeface="Arial" panose="020B0604020202020204" pitchFamily="34" charset="0"/>
              </a:rPr>
              <a:t>UV Light levels</a:t>
            </a:r>
          </a:p>
        </p:txBody>
      </p:sp>
    </p:spTree>
    <p:extLst>
      <p:ext uri="{BB962C8B-B14F-4D97-AF65-F5344CB8AC3E}">
        <p14:creationId xmlns:p14="http://schemas.microsoft.com/office/powerpoint/2010/main" val="3728214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43BF33-B40F-4234-9AD2-4A9372B80F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4356"/>
            <a:ext cx="9144000" cy="6213644"/>
          </a:xfrm>
          <a:prstGeom prst="rect">
            <a:avLst/>
          </a:prstGeom>
        </p:spPr>
      </p:pic>
      <p:sp>
        <p:nvSpPr>
          <p:cNvPr id="8" name="Rectangle 7">
            <a:extLst>
              <a:ext uri="{FF2B5EF4-FFF2-40B4-BE49-F238E27FC236}">
                <a16:creationId xmlns:a16="http://schemas.microsoft.com/office/drawing/2014/main" id="{C716B217-857F-477A-A6CD-396A1BF077AF}"/>
              </a:ext>
            </a:extLst>
          </p:cNvPr>
          <p:cNvSpPr/>
          <p:nvPr/>
        </p:nvSpPr>
        <p:spPr>
          <a:xfrm>
            <a:off x="0" y="651641"/>
            <a:ext cx="5770179" cy="6206359"/>
          </a:xfrm>
          <a:prstGeom prst="rect">
            <a:avLst/>
          </a:prstGeom>
          <a:gradFill flip="none" rotWithShape="1">
            <a:gsLst>
              <a:gs pos="98000">
                <a:schemeClr val="accent1">
                  <a:lumMod val="5000"/>
                  <a:lumOff val="95000"/>
                  <a:alpha val="0"/>
                </a:schemeClr>
              </a:gs>
              <a:gs pos="39000">
                <a:schemeClr val="tx1">
                  <a:alpha val="7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GB" dirty="0">
                <a:solidFill>
                  <a:schemeClr val="bg1"/>
                </a:solidFill>
              </a:rPr>
              <a:t>Photochromic</a:t>
            </a:r>
            <a:r>
              <a:rPr lang="en-GB" dirty="0"/>
              <a:t> </a:t>
            </a:r>
            <a:r>
              <a:rPr lang="en-GB" dirty="0">
                <a:solidFill>
                  <a:schemeClr val="bg1"/>
                </a:solidFill>
              </a:rPr>
              <a:t>pigments</a:t>
            </a:r>
          </a:p>
        </p:txBody>
      </p:sp>
      <p:sp>
        <p:nvSpPr>
          <p:cNvPr id="3" name="Text Placeholder 2"/>
          <p:cNvSpPr>
            <a:spLocks noGrp="1"/>
          </p:cNvSpPr>
          <p:nvPr>
            <p:ph type="body" sz="quarter" idx="14"/>
          </p:nvPr>
        </p:nvSpPr>
        <p:spPr/>
        <p:txBody>
          <a:bodyPr/>
          <a:lstStyle/>
          <a:p>
            <a:r>
              <a:rPr lang="en-GB" dirty="0">
                <a:solidFill>
                  <a:schemeClr val="bg1"/>
                </a:solidFill>
              </a:rPr>
              <a:t>UV light stimulates particles in a </a:t>
            </a:r>
            <a:br>
              <a:rPr lang="en-GB" dirty="0">
                <a:solidFill>
                  <a:schemeClr val="bg1"/>
                </a:solidFill>
              </a:rPr>
            </a:br>
            <a:r>
              <a:rPr lang="en-GB" dirty="0">
                <a:solidFill>
                  <a:schemeClr val="bg1"/>
                </a:solidFill>
              </a:rPr>
              <a:t>special pigment</a:t>
            </a:r>
          </a:p>
          <a:p>
            <a:r>
              <a:rPr lang="en-GB" dirty="0">
                <a:solidFill>
                  <a:schemeClr val="bg1"/>
                </a:solidFill>
              </a:rPr>
              <a:t>The effect only lasts as long as </a:t>
            </a:r>
            <a:br>
              <a:rPr lang="en-GB" dirty="0">
                <a:solidFill>
                  <a:schemeClr val="bg1"/>
                </a:solidFill>
              </a:rPr>
            </a:br>
            <a:r>
              <a:rPr lang="en-GB" dirty="0">
                <a:solidFill>
                  <a:schemeClr val="bg1"/>
                </a:solidFill>
              </a:rPr>
              <a:t>strong UV light is present</a:t>
            </a:r>
          </a:p>
          <a:p>
            <a:r>
              <a:rPr lang="en-GB" dirty="0">
                <a:solidFill>
                  <a:schemeClr val="bg1"/>
                </a:solidFill>
              </a:rPr>
              <a:t>These pigments are mainly used </a:t>
            </a:r>
            <a:br>
              <a:rPr lang="en-GB" dirty="0">
                <a:solidFill>
                  <a:schemeClr val="bg1"/>
                </a:solidFill>
              </a:rPr>
            </a:br>
            <a:r>
              <a:rPr lang="en-GB" dirty="0">
                <a:solidFill>
                  <a:schemeClr val="bg1"/>
                </a:solidFill>
              </a:rPr>
              <a:t>for novelty goods and colour </a:t>
            </a:r>
            <a:br>
              <a:rPr lang="en-GB" dirty="0">
                <a:solidFill>
                  <a:schemeClr val="bg1"/>
                </a:solidFill>
              </a:rPr>
            </a:br>
            <a:r>
              <a:rPr lang="en-GB" dirty="0">
                <a:solidFill>
                  <a:schemeClr val="bg1"/>
                </a:solidFill>
              </a:rPr>
              <a:t>changing paints</a:t>
            </a:r>
          </a:p>
          <a:p>
            <a:pPr lvl="1"/>
            <a:r>
              <a:rPr lang="en-GB" dirty="0">
                <a:solidFill>
                  <a:srgbClr val="D1DA2E"/>
                </a:solidFill>
              </a:rPr>
              <a:t>How might these pigments be </a:t>
            </a:r>
            <a:br>
              <a:rPr lang="en-GB" dirty="0">
                <a:solidFill>
                  <a:srgbClr val="D1DA2E"/>
                </a:solidFill>
              </a:rPr>
            </a:br>
            <a:r>
              <a:rPr lang="en-GB" dirty="0">
                <a:solidFill>
                  <a:srgbClr val="D1DA2E"/>
                </a:solidFill>
              </a:rPr>
              <a:t>used in improving security?</a:t>
            </a:r>
          </a:p>
          <a:p>
            <a:endParaRPr lang="en-GB" dirty="0">
              <a:solidFill>
                <a:schemeClr val="bg1"/>
              </a:solidFill>
            </a:endParaRPr>
          </a:p>
        </p:txBody>
      </p:sp>
    </p:spTree>
    <p:extLst>
      <p:ext uri="{BB962C8B-B14F-4D97-AF65-F5344CB8AC3E}">
        <p14:creationId xmlns:p14="http://schemas.microsoft.com/office/powerpoint/2010/main" val="193530911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0DF4EA-3230-45E2-968C-98899BFD7787}"/>
</file>

<file path=customXml/itemProps2.xml><?xml version="1.0" encoding="utf-8"?>
<ds:datastoreItem xmlns:ds="http://schemas.openxmlformats.org/officeDocument/2006/customXml" ds:itemID="{08A4BA74-BC01-4603-9861-09E0AF6A20E2}"/>
</file>

<file path=customXml/itemProps3.xml><?xml version="1.0" encoding="utf-8"?>
<ds:datastoreItem xmlns:ds="http://schemas.openxmlformats.org/officeDocument/2006/customXml" ds:itemID="{DB597D7C-EE7A-470B-81E9-4485F33608AE}"/>
</file>

<file path=docProps/app.xml><?xml version="1.0" encoding="utf-8"?>
<Properties xmlns="http://schemas.openxmlformats.org/officeDocument/2006/extended-properties" xmlns:vt="http://schemas.openxmlformats.org/officeDocument/2006/docPropsVTypes">
  <TotalTime>2421</TotalTime>
  <Words>568</Words>
  <Application>Microsoft Office PowerPoint</Application>
  <PresentationFormat>On-screen Show (4:3)</PresentationFormat>
  <Paragraphs>80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Museo900-Regular</vt:lpstr>
      <vt:lpstr>Museo 100</vt:lpstr>
      <vt:lpstr>Arial</vt:lpstr>
      <vt:lpstr>Museo 700</vt:lpstr>
      <vt:lpstr>Museo 900</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131</cp:revision>
  <cp:lastPrinted>2016-07-07T15:33:43Z</cp:lastPrinted>
  <dcterms:created xsi:type="dcterms:W3CDTF">2016-07-06T09:17:47Z</dcterms:created>
  <dcterms:modified xsi:type="dcterms:W3CDTF">2017-09-10T09:33:44Z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