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2" r:id="rId4"/>
    <p:sldId id="261" r:id="rId5"/>
    <p:sldId id="274" r:id="rId6"/>
    <p:sldId id="277" r:id="rId7"/>
    <p:sldId id="267" r:id="rId8"/>
    <p:sldId id="268" r:id="rId9"/>
    <p:sldId id="265" r:id="rId10"/>
    <p:sldId id="275" r:id="rId11"/>
    <p:sldId id="266" r:id="rId12"/>
    <p:sldId id="259" r:id="rId13"/>
    <p:sldId id="276" r:id="rId14"/>
    <p:sldId id="272" r:id="rId15"/>
    <p:sldId id="270" r:id="rId16"/>
    <p:sldId id="273" r:id="rId17"/>
    <p:sldId id="260" r:id="rId18"/>
  </p:sldIdLst>
  <p:sldSz cx="9144000" cy="6858000" type="screen4x3"/>
  <p:notesSz cx="6858000" cy="9144000"/>
  <p:embeddedFontLst>
    <p:embeddedFont>
      <p:font typeface="Museo900-Regular" panose="02000000000000000000" pitchFamily="2" charset="0"/>
      <p:bold r:id="rId19"/>
    </p:embeddedFont>
    <p:embeddedFont>
      <p:font typeface="Museo 900" panose="02000000000000000000" pitchFamily="2" charset="0"/>
      <p:bold r:id="rId20"/>
    </p:embeddedFont>
    <p:embeddedFont>
      <p:font typeface="Museo 100" panose="02000000000000000000" pitchFamily="2" charset="0"/>
      <p:regular r:id="rId21"/>
    </p:embeddedFont>
    <p:embeddedFont>
      <p:font typeface="Museo 500" panose="02000000000000000000" pitchFamily="2" charset="0"/>
      <p:regular r:id="rId22"/>
    </p:embeddedFont>
    <p:embeddedFont>
      <p:font typeface="Calibri" panose="020F0502020204030204" pitchFamily="34" charset="0"/>
      <p:regular r:id="rId23"/>
      <p:bold r:id="rId24"/>
      <p:italic r:id="rId25"/>
      <p:boldItalic r:id="rId26"/>
    </p:embeddedFont>
    <p:embeddedFont>
      <p:font typeface="Museo 700" panose="02000000000000000000" pitchFamily="2" charset="0"/>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D9"/>
    <a:srgbClr val="7598D2"/>
    <a:srgbClr val="93ADCE"/>
    <a:srgbClr val="495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63" d="100"/>
          <a:sy n="163" d="100"/>
        </p:scale>
        <p:origin x="918" y="132"/>
      </p:cViewPr>
      <p:guideLst/>
    </p:cSldViewPr>
  </p:slideViewPr>
  <p:notesTextViewPr>
    <p:cViewPr>
      <p:scale>
        <a:sx n="1" d="1"/>
        <a:sy n="1" d="1"/>
      </p:scale>
      <p:origin x="0" y="0"/>
    </p:cViewPr>
  </p:notesTextViewPr>
  <p:sorterViewPr>
    <p:cViewPr>
      <p:scale>
        <a:sx n="140" d="100"/>
        <a:sy n="140" d="100"/>
      </p:scale>
      <p:origin x="0" y="-4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FFD0D9"/>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p:nvPr>
        </p:nvSpPr>
        <p:spPr>
          <a:xfrm>
            <a:off x="1135884" y="4100382"/>
            <a:ext cx="972000" cy="972000"/>
          </a:xfrm>
          <a:prstGeom prst="rect">
            <a:avLst/>
          </a:prstGeom>
          <a:ln w="114300" cmpd="sng">
            <a:solidFill>
              <a:srgbClr val="FFD0D9"/>
            </a:solidFill>
            <a:miter lim="800000"/>
          </a:ln>
        </p:spPr>
        <p:txBody>
          <a:bodyPr vert="horz" lIns="0" tIns="0" rIns="0" bIns="0" anchor="ctr" anchorCtr="0"/>
          <a:lstStyle>
            <a:lvl1pPr marL="0" indent="0" algn="ctr">
              <a:buNone/>
              <a:defRPr lang="en-US" sz="4500" b="1" kern="1200" dirty="0" smtClean="0">
                <a:solidFill>
                  <a:srgbClr val="FFD0D9"/>
                </a:solidFill>
                <a:latin typeface="Arial"/>
                <a:ea typeface="+mn-ea"/>
                <a:cs typeface="Arial"/>
              </a:defRPr>
            </a:lvl1pPr>
          </a:lstStyle>
          <a:p>
            <a:pPr lvl="0"/>
            <a:endParaRPr lang="en-US" dirty="0"/>
          </a:p>
        </p:txBody>
      </p:sp>
    </p:spTree>
    <p:extLst>
      <p:ext uri="{BB962C8B-B14F-4D97-AF65-F5344CB8AC3E}">
        <p14:creationId xmlns:p14="http://schemas.microsoft.com/office/powerpoint/2010/main" val="190985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95C6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05444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outerShdw blurRad="38100" dist="19050" dir="2700000" algn="tl" rotWithShape="0">
                    <a:schemeClr val="dk1">
                      <a:alpha val="40000"/>
                    </a:schemeClr>
                  </a:outerShdw>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15474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D0D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38822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5C68"/>
                </a:solidFill>
                <a:latin typeface="Arial"/>
                <a:cs typeface="Arial"/>
              </a:defRPr>
            </a:lvl2pPr>
            <a:lvl3pPr marL="723900" indent="-279400">
              <a:lnSpc>
                <a:spcPct val="100000"/>
              </a:lnSpc>
              <a:buFont typeface="Arial"/>
              <a:buChar char="•"/>
              <a:defRPr lang="en-US" sz="2000" kern="1200" baseline="0" dirty="0" smtClean="0">
                <a:solidFill>
                  <a:srgbClr val="FFD0D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Forces</a:t>
            </a:r>
            <a:r>
              <a:rPr lang="en-US" sz="1200" b="1" baseline="0" dirty="0">
                <a:solidFill>
                  <a:srgbClr val="FFFFFF"/>
                </a:solidFill>
                <a:effectLst>
                  <a:glow rad="228600">
                    <a:schemeClr val="tx1">
                      <a:alpha val="40000"/>
                    </a:schemeClr>
                  </a:glow>
                </a:effectLst>
                <a:latin typeface="Arial"/>
                <a:cs typeface="Arial"/>
              </a:rPr>
              <a:t> and stresses on materials and objects</a:t>
            </a:r>
            <a:endParaRPr lang="en-US" sz="1200" b="1" dirty="0">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spTree>
    <p:extLst>
      <p:ext uri="{BB962C8B-B14F-4D97-AF65-F5344CB8AC3E}">
        <p14:creationId xmlns:p14="http://schemas.microsoft.com/office/powerpoint/2010/main" val="410033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5C68"/>
                </a:solidFill>
                <a:latin typeface="Arial"/>
                <a:cs typeface="Arial"/>
              </a:defRPr>
            </a:lvl2pPr>
            <a:lvl3pPr marL="723900" indent="-279400">
              <a:lnSpc>
                <a:spcPct val="100000"/>
              </a:lnSpc>
              <a:buFont typeface="Arial"/>
              <a:buChar char="•"/>
              <a:defRPr lang="en-US" sz="2000" kern="1200" baseline="0" dirty="0" smtClean="0">
                <a:solidFill>
                  <a:srgbClr val="FFD0D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Forces</a:t>
            </a:r>
            <a:r>
              <a:rPr lang="en-US" sz="1200" b="1" baseline="0" dirty="0">
                <a:solidFill>
                  <a:srgbClr val="FFFFFF"/>
                </a:solidFill>
                <a:effectLst>
                  <a:glow rad="228600">
                    <a:schemeClr val="tx1">
                      <a:alpha val="40000"/>
                    </a:schemeClr>
                  </a:glow>
                </a:effectLst>
                <a:latin typeface="Arial"/>
                <a:cs typeface="Arial"/>
              </a:rPr>
              <a:t> and stresses on materials and objects</a:t>
            </a:r>
            <a:endParaRPr lang="en-US" sz="1200" b="1" dirty="0">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3325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5C68"/>
                </a:solidFill>
                <a:latin typeface="Arial"/>
                <a:cs typeface="Arial"/>
              </a:defRPr>
            </a:lvl2pPr>
            <a:lvl3pPr marL="723900" indent="-279400">
              <a:lnSpc>
                <a:spcPct val="100000"/>
              </a:lnSpc>
              <a:buFont typeface="Arial"/>
              <a:buChar char="•"/>
              <a:defRPr lang="en-US" sz="2000" kern="1200" baseline="0" dirty="0" smtClean="0">
                <a:solidFill>
                  <a:srgbClr val="FFD0D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Forces</a:t>
            </a:r>
            <a:r>
              <a:rPr lang="en-US" sz="1200" b="1" baseline="0" dirty="0">
                <a:solidFill>
                  <a:srgbClr val="FFFFFF"/>
                </a:solidFill>
                <a:effectLst>
                  <a:glow rad="228600">
                    <a:schemeClr val="tx1">
                      <a:alpha val="40000"/>
                    </a:schemeClr>
                  </a:glow>
                </a:effectLst>
                <a:latin typeface="Arial"/>
                <a:cs typeface="Arial"/>
              </a:rPr>
              <a:t> and stresses on materials and objects</a:t>
            </a:r>
            <a:endParaRPr lang="en-US" sz="1200" b="1" dirty="0">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spTree>
    <p:extLst>
      <p:ext uri="{BB962C8B-B14F-4D97-AF65-F5344CB8AC3E}">
        <p14:creationId xmlns:p14="http://schemas.microsoft.com/office/powerpoint/2010/main" val="104796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5C68"/>
                </a:solidFill>
                <a:latin typeface="Arial"/>
                <a:cs typeface="Arial"/>
              </a:defRPr>
            </a:lvl2pPr>
            <a:lvl3pPr marL="723900" indent="-279400">
              <a:lnSpc>
                <a:spcPct val="100000"/>
              </a:lnSpc>
              <a:buFont typeface="Arial"/>
              <a:buChar char="•"/>
              <a:defRPr lang="en-US" sz="2000" kern="1200" baseline="0" dirty="0" smtClean="0">
                <a:solidFill>
                  <a:srgbClr val="FFD0D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Forces</a:t>
            </a:r>
            <a:r>
              <a:rPr lang="en-US" sz="1200" b="1" baseline="0" dirty="0">
                <a:solidFill>
                  <a:srgbClr val="FFFFFF"/>
                </a:solidFill>
                <a:effectLst>
                  <a:glow rad="228600">
                    <a:schemeClr val="tx1">
                      <a:alpha val="40000"/>
                    </a:schemeClr>
                  </a:glow>
                </a:effectLst>
                <a:latin typeface="Arial"/>
                <a:cs typeface="Arial"/>
              </a:rPr>
              <a:t> and stresses on materials and objects</a:t>
            </a:r>
            <a:endParaRPr lang="en-US" sz="1200" b="1" dirty="0">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spTree>
    <p:extLst>
      <p:ext uri="{BB962C8B-B14F-4D97-AF65-F5344CB8AC3E}">
        <p14:creationId xmlns:p14="http://schemas.microsoft.com/office/powerpoint/2010/main" val="52056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a:t>
            </a:r>
            <a:r>
              <a:rPr kumimoji="0" lang="en-GB" sz="1200" b="0" i="0" u="none" strike="noStrike" kern="1200" cap="none" spc="0" normalizeH="0" baseline="0" noProof="0" dirty="0">
                <a:ln>
                  <a:noFill/>
                </a:ln>
                <a:solidFill>
                  <a:schemeClr val="bg1"/>
                </a:solidFill>
                <a:effectLst/>
                <a:uLnTx/>
                <a:uFillTx/>
                <a:latin typeface="Arial"/>
                <a:ea typeface="+mn-ea"/>
                <a:cs typeface="Arial"/>
              </a:rPr>
              <a:t>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Arial"/>
                <a:cs typeface="Arial"/>
              </a:rPr>
              <a:t>Forces</a:t>
            </a:r>
            <a:r>
              <a:rPr lang="en-US" sz="1200" b="1" baseline="0" dirty="0">
                <a:solidFill>
                  <a:srgbClr val="FFFFFF"/>
                </a:solidFill>
                <a:effectLst>
                  <a:glow rad="228600">
                    <a:schemeClr val="tx1">
                      <a:alpha val="40000"/>
                    </a:schemeClr>
                  </a:glow>
                </a:effectLst>
                <a:latin typeface="Arial"/>
                <a:cs typeface="Arial"/>
              </a:rPr>
              <a:t> and stresses on materials and objects</a:t>
            </a:r>
            <a:endParaRPr lang="en-US" sz="1200" b="1" dirty="0">
              <a:solidFill>
                <a:srgbClr val="FFFFFF"/>
              </a:solidFill>
              <a:effectLst>
                <a:glow rad="228600">
                  <a:schemeClr val="tx1">
                    <a:alpha val="40000"/>
                  </a:schemeClr>
                </a:glow>
              </a:effectLst>
              <a:latin typeface="Arial"/>
              <a:cs typeface="Arial"/>
            </a:endParaRP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Unit 4 Common specialist technical principles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46893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3090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a:t>1</a:t>
            </a:r>
          </a:p>
        </p:txBody>
      </p:sp>
      <p:sp>
        <p:nvSpPr>
          <p:cNvPr id="5" name="Text Placeholder 1"/>
          <p:cNvSpPr>
            <a:spLocks noGrp="1"/>
          </p:cNvSpPr>
          <p:nvPr>
            <p:ph type="body" sz="quarter" idx="10"/>
          </p:nvPr>
        </p:nvSpPr>
        <p:spPr>
          <a:xfrm>
            <a:off x="1803399" y="1805019"/>
            <a:ext cx="2740025"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p:txBody>
      </p:sp>
      <p:sp>
        <p:nvSpPr>
          <p:cNvPr id="6" name="Text Placeholder 2"/>
          <p:cNvSpPr>
            <a:spLocks noGrp="1"/>
          </p:cNvSpPr>
          <p:nvPr>
            <p:ph type="body" sz="quarter" idx="11"/>
          </p:nvPr>
        </p:nvSpPr>
        <p:spPr>
          <a:xfrm>
            <a:off x="4752975" y="1841231"/>
            <a:ext cx="2876550" cy="2201863"/>
          </a:xfrm>
        </p:spPr>
        <p:txBody>
          <a:bodyPr/>
          <a:lstStyle/>
          <a:p>
            <a:r>
              <a:rPr lang="en-US" dirty="0">
                <a:latin typeface="Museo 900" panose="02000000000000000000" pitchFamily="2" charset="0"/>
              </a:rPr>
              <a:t>Forces and stresses on materials</a:t>
            </a:r>
            <a:endParaRPr lang="en-US" sz="2000" dirty="0">
              <a:latin typeface="Museo 900" panose="02000000000000000000" pitchFamily="2" charset="0"/>
            </a:endParaRPr>
          </a:p>
          <a:p>
            <a:pPr>
              <a:spcBef>
                <a:spcPts val="200"/>
              </a:spcBef>
            </a:pPr>
            <a:r>
              <a:rPr lang="en-US" sz="2000" dirty="0">
                <a:latin typeface="Museo 100" panose="02000000000000000000" pitchFamily="50" charset="0"/>
              </a:rPr>
              <a:t>Unit 4</a:t>
            </a:r>
          </a:p>
          <a:p>
            <a:pPr lvl="1">
              <a:spcBef>
                <a:spcPts val="0"/>
              </a:spcBef>
            </a:pPr>
            <a:r>
              <a:rPr lang="en-US" sz="2000" dirty="0">
                <a:latin typeface="Museo 100" panose="02000000000000000000" pitchFamily="50" charset="0"/>
              </a:rPr>
              <a:t>Common specialist technical principles</a:t>
            </a:r>
          </a:p>
          <a:p>
            <a:endParaRPr lang="en-GB" dirty="0"/>
          </a:p>
        </p:txBody>
      </p:sp>
    </p:spTree>
    <p:extLst>
      <p:ext uri="{BB962C8B-B14F-4D97-AF65-F5344CB8AC3E}">
        <p14:creationId xmlns:p14="http://schemas.microsoft.com/office/powerpoint/2010/main" val="3256941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598D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9C71EA-318E-480C-9229-FEC06D6556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5760"/>
            <a:ext cx="9144000" cy="6202240"/>
          </a:xfrm>
          <a:prstGeom prst="rect">
            <a:avLst/>
          </a:prstGeom>
        </p:spPr>
      </p:pic>
      <p:sp>
        <p:nvSpPr>
          <p:cNvPr id="2" name="Text Placeholder 1">
            <a:extLst>
              <a:ext uri="{FF2B5EF4-FFF2-40B4-BE49-F238E27FC236}">
                <a16:creationId xmlns:a16="http://schemas.microsoft.com/office/drawing/2014/main" id="{5A0A8570-C4EE-4015-96E1-8D67D55FAA10}"/>
              </a:ext>
            </a:extLst>
          </p:cNvPr>
          <p:cNvSpPr>
            <a:spLocks noGrp="1"/>
          </p:cNvSpPr>
          <p:nvPr>
            <p:ph type="body" sz="quarter" idx="13"/>
          </p:nvPr>
        </p:nvSpPr>
        <p:spPr/>
        <p:txBody>
          <a:bodyPr/>
          <a:lstStyle/>
          <a:p>
            <a:r>
              <a:rPr lang="en-GB" dirty="0">
                <a:solidFill>
                  <a:schemeClr val="bg1"/>
                </a:solidFill>
              </a:rPr>
              <a:t>Bending</a:t>
            </a:r>
          </a:p>
        </p:txBody>
      </p:sp>
      <p:sp>
        <p:nvSpPr>
          <p:cNvPr id="3" name="Text Placeholder 2">
            <a:extLst>
              <a:ext uri="{FF2B5EF4-FFF2-40B4-BE49-F238E27FC236}">
                <a16:creationId xmlns:a16="http://schemas.microsoft.com/office/drawing/2014/main" id="{04338D4D-BFEC-4CAA-9679-1C523DCFECE4}"/>
              </a:ext>
            </a:extLst>
          </p:cNvPr>
          <p:cNvSpPr>
            <a:spLocks noGrp="1"/>
          </p:cNvSpPr>
          <p:nvPr>
            <p:ph type="body" sz="quarter" idx="14"/>
          </p:nvPr>
        </p:nvSpPr>
        <p:spPr>
          <a:xfrm>
            <a:off x="724280" y="1704179"/>
            <a:ext cx="4772753" cy="3453607"/>
          </a:xfrm>
        </p:spPr>
        <p:txBody>
          <a:bodyPr/>
          <a:lstStyle/>
          <a:p>
            <a:r>
              <a:rPr lang="en-GB" dirty="0">
                <a:solidFill>
                  <a:schemeClr val="bg1"/>
                </a:solidFill>
              </a:rPr>
              <a:t>Stiffness is the ability of a material to resist being bent out of shape</a:t>
            </a:r>
          </a:p>
          <a:p>
            <a:r>
              <a:rPr lang="en-GB" dirty="0">
                <a:solidFill>
                  <a:schemeClr val="bg1"/>
                </a:solidFill>
              </a:rPr>
              <a:t>Some products and materials are designed to have a certain degree of stiffness to perform their function</a:t>
            </a:r>
          </a:p>
          <a:p>
            <a:pPr lvl="1"/>
            <a:r>
              <a:rPr lang="en-GB" dirty="0"/>
              <a:t>How do tension and compression exert themselves on either side of a bending pole?</a:t>
            </a:r>
          </a:p>
        </p:txBody>
      </p:sp>
      <p:pic>
        <p:nvPicPr>
          <p:cNvPr id="7" name="Picture 6">
            <a:extLst>
              <a:ext uri="{FF2B5EF4-FFF2-40B4-BE49-F238E27FC236}">
                <a16:creationId xmlns:a16="http://schemas.microsoft.com/office/drawing/2014/main" id="{D2464BB3-3B09-491F-B7C6-B5995BB72C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427307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DC0F98-A5B8-4DD3-A04C-B0A623BE5A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1302"/>
            <a:ext cx="9144000" cy="6216698"/>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Shear</a:t>
            </a:r>
          </a:p>
        </p:txBody>
      </p:sp>
      <p:sp>
        <p:nvSpPr>
          <p:cNvPr id="3" name="Text Placeholder 2"/>
          <p:cNvSpPr>
            <a:spLocks noGrp="1"/>
          </p:cNvSpPr>
          <p:nvPr>
            <p:ph type="body" sz="quarter" idx="14"/>
          </p:nvPr>
        </p:nvSpPr>
        <p:spPr>
          <a:xfrm>
            <a:off x="724280" y="1704179"/>
            <a:ext cx="7352920" cy="3453607"/>
          </a:xfrm>
        </p:spPr>
        <p:txBody>
          <a:bodyPr/>
          <a:lstStyle/>
          <a:p>
            <a:r>
              <a:rPr lang="en-GB" dirty="0">
                <a:solidFill>
                  <a:schemeClr val="bg1"/>
                </a:solidFill>
              </a:rPr>
              <a:t>A shear force occurs when opposite forces act on an object in a direction perpendicular to its length</a:t>
            </a:r>
          </a:p>
          <a:p>
            <a:pPr lvl="1"/>
            <a:r>
              <a:rPr lang="en-GB" dirty="0">
                <a:solidFill>
                  <a:srgbClr val="FFD0D9"/>
                </a:solidFill>
              </a:rPr>
              <a:t>Which part of these garden </a:t>
            </a:r>
            <a:br>
              <a:rPr lang="en-GB" dirty="0">
                <a:solidFill>
                  <a:srgbClr val="FFD0D9"/>
                </a:solidFill>
              </a:rPr>
            </a:br>
            <a:r>
              <a:rPr lang="en-GB" dirty="0">
                <a:solidFill>
                  <a:srgbClr val="FFD0D9"/>
                </a:solidFill>
              </a:rPr>
              <a:t>shears is perpendicular to </a:t>
            </a:r>
            <a:br>
              <a:rPr lang="en-GB" dirty="0">
                <a:solidFill>
                  <a:srgbClr val="FFD0D9"/>
                </a:solidFill>
              </a:rPr>
            </a:br>
            <a:r>
              <a:rPr lang="en-GB" dirty="0">
                <a:solidFill>
                  <a:srgbClr val="FFD0D9"/>
                </a:solidFill>
              </a:rPr>
              <a:t>the force of the handles?</a:t>
            </a:r>
          </a:p>
          <a:p>
            <a:pPr lvl="1"/>
            <a:r>
              <a:rPr lang="en-GB" dirty="0">
                <a:solidFill>
                  <a:srgbClr val="FFD0D9"/>
                </a:solidFill>
              </a:rPr>
              <a:t>Which part has to withstand</a:t>
            </a:r>
            <a:br>
              <a:rPr lang="en-GB" dirty="0">
                <a:solidFill>
                  <a:srgbClr val="FFD0D9"/>
                </a:solidFill>
              </a:rPr>
            </a:br>
            <a:r>
              <a:rPr lang="en-GB" dirty="0">
                <a:solidFill>
                  <a:srgbClr val="FFD0D9"/>
                </a:solidFill>
              </a:rPr>
              <a:t>the most shear force?</a:t>
            </a:r>
          </a:p>
          <a:p>
            <a:pPr lvl="1"/>
            <a:r>
              <a:rPr lang="en-GB" dirty="0">
                <a:solidFill>
                  <a:srgbClr val="FFD0D9"/>
                </a:solidFill>
              </a:rPr>
              <a:t>How is the nail in a picture </a:t>
            </a:r>
            <a:br>
              <a:rPr lang="en-GB" dirty="0">
                <a:solidFill>
                  <a:srgbClr val="FFD0D9"/>
                </a:solidFill>
              </a:rPr>
            </a:br>
            <a:r>
              <a:rPr lang="en-GB" dirty="0">
                <a:solidFill>
                  <a:srgbClr val="FFD0D9"/>
                </a:solidFill>
              </a:rPr>
              <a:t>hook under shear force?</a:t>
            </a:r>
          </a:p>
          <a:p>
            <a:pPr lvl="1"/>
            <a:r>
              <a:rPr lang="en-GB" dirty="0">
                <a:solidFill>
                  <a:srgbClr val="FFD0D9"/>
                </a:solidFill>
              </a:rPr>
              <a:t>Give </a:t>
            </a:r>
            <a:r>
              <a:rPr lang="en-GB" b="1" dirty="0">
                <a:solidFill>
                  <a:srgbClr val="FFD0D9"/>
                </a:solidFill>
              </a:rPr>
              <a:t>two</a:t>
            </a:r>
            <a:r>
              <a:rPr lang="en-GB" dirty="0">
                <a:solidFill>
                  <a:srgbClr val="FFD0D9"/>
                </a:solidFill>
              </a:rPr>
              <a:t> other examples of </a:t>
            </a:r>
            <a:br>
              <a:rPr lang="en-GB" dirty="0">
                <a:solidFill>
                  <a:srgbClr val="FFD0D9"/>
                </a:solidFill>
              </a:rPr>
            </a:br>
            <a:r>
              <a:rPr lang="en-GB" dirty="0">
                <a:solidFill>
                  <a:srgbClr val="FFD0D9"/>
                </a:solidFill>
              </a:rPr>
              <a:t>shear forces in action?</a:t>
            </a:r>
          </a:p>
        </p:txBody>
      </p:sp>
    </p:spTree>
    <p:extLst>
      <p:ext uri="{BB962C8B-B14F-4D97-AF65-F5344CB8AC3E}">
        <p14:creationId xmlns:p14="http://schemas.microsoft.com/office/powerpoint/2010/main" val="783026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Defining forces</a:t>
            </a:r>
          </a:p>
        </p:txBody>
      </p:sp>
      <p:sp>
        <p:nvSpPr>
          <p:cNvPr id="3" name="Text Placeholder 2"/>
          <p:cNvSpPr>
            <a:spLocks noGrp="1"/>
          </p:cNvSpPr>
          <p:nvPr>
            <p:ph type="body" sz="quarter" idx="14"/>
          </p:nvPr>
        </p:nvSpPr>
        <p:spPr>
          <a:xfrm>
            <a:off x="724280" y="1704179"/>
            <a:ext cx="7797230" cy="3453607"/>
          </a:xfrm>
        </p:spPr>
        <p:txBody>
          <a:bodyPr/>
          <a:lstStyle/>
          <a:p>
            <a:r>
              <a:rPr lang="en-GB" dirty="0"/>
              <a:t>Work in pairs to define these five key forces:</a:t>
            </a:r>
          </a:p>
        </p:txBody>
      </p:sp>
      <p:pic>
        <p:nvPicPr>
          <p:cNvPr id="1028" name="Picture 4" descr="C:\Users\desig\AppData\Roaming\PixelMetrics\CaptureWiz\Temp\1.png">
            <a:extLst>
              <a:ext uri="{FF2B5EF4-FFF2-40B4-BE49-F238E27FC236}">
                <a16:creationId xmlns:a16="http://schemas.microsoft.com/office/drawing/2014/main" id="{BFA50474-7D6A-415D-9D01-2DAA72E421C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8813" y="2408239"/>
            <a:ext cx="7788445" cy="36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14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0C226-CECA-45D8-9663-FDC5138947BD}"/>
              </a:ext>
            </a:extLst>
          </p:cNvPr>
          <p:cNvSpPr>
            <a:spLocks noGrp="1"/>
          </p:cNvSpPr>
          <p:nvPr>
            <p:ph type="body" sz="quarter" idx="13"/>
          </p:nvPr>
        </p:nvSpPr>
        <p:spPr/>
        <p:txBody>
          <a:bodyPr/>
          <a:lstStyle/>
          <a:p>
            <a:r>
              <a:rPr lang="en-GB" dirty="0"/>
              <a:t>Worksheet 1</a:t>
            </a:r>
          </a:p>
        </p:txBody>
      </p:sp>
      <p:sp>
        <p:nvSpPr>
          <p:cNvPr id="3" name="Text Placeholder 2">
            <a:extLst>
              <a:ext uri="{FF2B5EF4-FFF2-40B4-BE49-F238E27FC236}">
                <a16:creationId xmlns:a16="http://schemas.microsoft.com/office/drawing/2014/main" id="{EA3A3DDA-9A54-4C18-A4F4-D9C80D73A50C}"/>
              </a:ext>
            </a:extLst>
          </p:cNvPr>
          <p:cNvSpPr>
            <a:spLocks noGrp="1"/>
          </p:cNvSpPr>
          <p:nvPr>
            <p:ph type="body" sz="quarter" idx="14"/>
          </p:nvPr>
        </p:nvSpPr>
        <p:spPr/>
        <p:txBody>
          <a:bodyPr/>
          <a:lstStyle/>
          <a:p>
            <a:r>
              <a:rPr lang="en-GB" dirty="0"/>
              <a:t>Complete </a:t>
            </a:r>
            <a:r>
              <a:rPr lang="en-GB" b="1" dirty="0"/>
              <a:t>Task 1</a:t>
            </a:r>
            <a:r>
              <a:rPr lang="en-GB" dirty="0"/>
              <a:t> of the worksheet</a:t>
            </a:r>
          </a:p>
        </p:txBody>
      </p:sp>
    </p:spTree>
    <p:extLst>
      <p:ext uri="{BB962C8B-B14F-4D97-AF65-F5344CB8AC3E}">
        <p14:creationId xmlns:p14="http://schemas.microsoft.com/office/powerpoint/2010/main" val="1225577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flipH="1">
            <a:off x="3638095" y="2047058"/>
            <a:ext cx="5303134" cy="432205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Forces and materials</a:t>
            </a:r>
          </a:p>
        </p:txBody>
      </p:sp>
      <p:sp>
        <p:nvSpPr>
          <p:cNvPr id="3" name="Text Placeholder 2"/>
          <p:cNvSpPr>
            <a:spLocks noGrp="1"/>
          </p:cNvSpPr>
          <p:nvPr>
            <p:ph type="body" sz="quarter" idx="14"/>
          </p:nvPr>
        </p:nvSpPr>
        <p:spPr/>
        <p:txBody>
          <a:bodyPr/>
          <a:lstStyle/>
          <a:p>
            <a:r>
              <a:rPr lang="en-GB" dirty="0"/>
              <a:t>Different materials and components are chosen for their ability to withstand certain forces</a:t>
            </a:r>
          </a:p>
          <a:p>
            <a:pPr lvl="1"/>
            <a:r>
              <a:rPr lang="en-GB" dirty="0"/>
              <a:t>Why is a plastic pot more resistant to </a:t>
            </a:r>
            <a:br>
              <a:rPr lang="en-GB" dirty="0"/>
            </a:br>
            <a:r>
              <a:rPr lang="en-GB" dirty="0"/>
              <a:t>compressive or shear forces than a ceramic pot?</a:t>
            </a:r>
          </a:p>
        </p:txBody>
      </p:sp>
      <p:pic>
        <p:nvPicPr>
          <p:cNvPr id="5" name="Picture 4">
            <a:extLst>
              <a:ext uri="{FF2B5EF4-FFF2-40B4-BE49-F238E27FC236}">
                <a16:creationId xmlns:a16="http://schemas.microsoft.com/office/drawing/2014/main" id="{3B61FFBB-DADA-45F3-B21E-2C680AE917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695376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Task 2</a:t>
            </a:r>
          </a:p>
        </p:txBody>
      </p:sp>
      <p:sp>
        <p:nvSpPr>
          <p:cNvPr id="3" name="Text Placeholder 2"/>
          <p:cNvSpPr>
            <a:spLocks noGrp="1"/>
          </p:cNvSpPr>
          <p:nvPr>
            <p:ph type="body" sz="quarter" idx="14"/>
          </p:nvPr>
        </p:nvSpPr>
        <p:spPr/>
        <p:txBody>
          <a:bodyPr/>
          <a:lstStyle/>
          <a:p>
            <a:r>
              <a:rPr lang="en-GB" dirty="0"/>
              <a:t>Exert different forces on two different materials and record your findings on a radar chart</a:t>
            </a:r>
          </a:p>
        </p:txBody>
      </p:sp>
      <p:pic>
        <p:nvPicPr>
          <p:cNvPr id="1026" name="Picture 2" descr="C:\Users\Rob\AppData\Roaming\PixelMetrics\CaptureWiz\Temp\10.png">
            <a:extLst>
              <a:ext uri="{FF2B5EF4-FFF2-40B4-BE49-F238E27FC236}">
                <a16:creationId xmlns:a16="http://schemas.microsoft.com/office/drawing/2014/main" id="{D4EE04EA-4DD9-4082-8841-3E02F64F4933}"/>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61064" y="2767729"/>
            <a:ext cx="5816165" cy="368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17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39CF3FA-16B5-4F70-8C01-1F5B3F4D790C}"/>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529853" y="2754923"/>
            <a:ext cx="4907391" cy="403601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Complete </a:t>
            </a:r>
            <a:r>
              <a:rPr lang="en-GB" b="1" dirty="0"/>
              <a:t>Task 3</a:t>
            </a:r>
            <a:r>
              <a:rPr lang="en-GB" dirty="0"/>
              <a:t> of the worksheet </a:t>
            </a:r>
          </a:p>
          <a:p>
            <a:r>
              <a:rPr lang="en-GB" dirty="0"/>
              <a:t>Explain how a skateboard is designed to withstand each of the following forces?</a:t>
            </a:r>
          </a:p>
          <a:p>
            <a:pPr lvl="1"/>
            <a:r>
              <a:rPr lang="en-GB" dirty="0"/>
              <a:t>Tension</a:t>
            </a:r>
          </a:p>
          <a:p>
            <a:pPr lvl="1"/>
            <a:r>
              <a:rPr lang="en-GB" dirty="0"/>
              <a:t>Compression</a:t>
            </a:r>
          </a:p>
          <a:p>
            <a:pPr lvl="1"/>
            <a:r>
              <a:rPr lang="en-GB" dirty="0"/>
              <a:t>Torsion</a:t>
            </a:r>
          </a:p>
          <a:p>
            <a:pPr lvl="1"/>
            <a:r>
              <a:rPr lang="en-GB" dirty="0"/>
              <a:t>Bending</a:t>
            </a:r>
          </a:p>
          <a:p>
            <a:pPr lvl="1"/>
            <a:r>
              <a:rPr lang="en-GB" dirty="0"/>
              <a:t>Shear</a:t>
            </a:r>
          </a:p>
          <a:p>
            <a:endParaRPr lang="en-GB" dirty="0"/>
          </a:p>
        </p:txBody>
      </p:sp>
    </p:spTree>
    <p:extLst>
      <p:ext uri="{BB962C8B-B14F-4D97-AF65-F5344CB8AC3E}">
        <p14:creationId xmlns:p14="http://schemas.microsoft.com/office/powerpoint/2010/main" val="403647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19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Be able to recognise and characterise tension, compression, bending, torsion and shear forces and stresses</a:t>
            </a:r>
          </a:p>
          <a:p>
            <a:r>
              <a:rPr lang="en-GB" dirty="0"/>
              <a:t>Understand the impact of different forces and stresses on materials</a:t>
            </a:r>
          </a:p>
          <a:p>
            <a:endParaRPr lang="en-GB" dirty="0"/>
          </a:p>
        </p:txBody>
      </p:sp>
      <p:sp>
        <p:nvSpPr>
          <p:cNvPr id="3" name="Text Placeholder 2"/>
          <p:cNvSpPr>
            <a:spLocks noGrp="1"/>
          </p:cNvSpPr>
          <p:nvPr>
            <p:ph type="body" sz="quarter" idx="13"/>
          </p:nvPr>
        </p:nvSpPr>
        <p:spPr>
          <a:ln>
            <a:solidFill>
              <a:srgbClr val="495C68"/>
            </a:solidFill>
          </a:ln>
        </p:spPr>
        <p:txBody>
          <a:bodyPr/>
          <a:lstStyle/>
          <a:p>
            <a:r>
              <a:rPr lang="en-GB"/>
              <a:t>Objectives</a:t>
            </a:r>
          </a:p>
        </p:txBody>
      </p:sp>
    </p:spTree>
    <p:extLst>
      <p:ext uri="{BB962C8B-B14F-4D97-AF65-F5344CB8AC3E}">
        <p14:creationId xmlns:p14="http://schemas.microsoft.com/office/powerpoint/2010/main" val="148849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105525" y="722734"/>
            <a:ext cx="2676525" cy="613526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Starter</a:t>
            </a:r>
          </a:p>
        </p:txBody>
      </p:sp>
      <p:sp>
        <p:nvSpPr>
          <p:cNvPr id="3" name="Text Placeholder 2"/>
          <p:cNvSpPr>
            <a:spLocks noGrp="1"/>
          </p:cNvSpPr>
          <p:nvPr>
            <p:ph type="body" sz="quarter" idx="14"/>
          </p:nvPr>
        </p:nvSpPr>
        <p:spPr/>
        <p:txBody>
          <a:bodyPr/>
          <a:lstStyle/>
          <a:p>
            <a:r>
              <a:rPr lang="en-GB" dirty="0"/>
              <a:t>Designers need to consider </a:t>
            </a:r>
            <a:br>
              <a:rPr lang="en-GB" dirty="0"/>
            </a:br>
            <a:r>
              <a:rPr lang="en-GB" dirty="0"/>
              <a:t>the forces and stresses that every </a:t>
            </a:r>
            <a:br>
              <a:rPr lang="en-GB" dirty="0"/>
            </a:br>
            <a:r>
              <a:rPr lang="en-GB" dirty="0"/>
              <a:t>product will need to withstand</a:t>
            </a:r>
          </a:p>
          <a:p>
            <a:r>
              <a:rPr lang="en-GB" dirty="0"/>
              <a:t>This enables products to </a:t>
            </a:r>
            <a:br>
              <a:rPr lang="en-GB" dirty="0"/>
            </a:br>
            <a:r>
              <a:rPr lang="en-GB" dirty="0"/>
              <a:t>function correctly</a:t>
            </a:r>
          </a:p>
          <a:p>
            <a:pPr lvl="1"/>
            <a:r>
              <a:rPr lang="en-GB" dirty="0"/>
              <a:t>What forces are acting on this balloon </a:t>
            </a:r>
            <a:br>
              <a:rPr lang="en-GB" dirty="0"/>
            </a:br>
            <a:r>
              <a:rPr lang="en-GB" dirty="0"/>
              <a:t>and the air inside it?</a:t>
            </a:r>
          </a:p>
          <a:p>
            <a:pPr lvl="1"/>
            <a:r>
              <a:rPr lang="en-GB" dirty="0"/>
              <a:t>What forces are acting on the ribbon?</a:t>
            </a:r>
          </a:p>
          <a:p>
            <a:r>
              <a:rPr lang="en-GB" dirty="0"/>
              <a:t>Are there more formal definitions </a:t>
            </a:r>
            <a:br>
              <a:rPr lang="en-GB" dirty="0"/>
            </a:br>
            <a:r>
              <a:rPr lang="en-GB" dirty="0"/>
              <a:t>for these forces?</a:t>
            </a:r>
          </a:p>
        </p:txBody>
      </p:sp>
      <p:pic>
        <p:nvPicPr>
          <p:cNvPr id="5" name="Picture 4">
            <a:extLst>
              <a:ext uri="{FF2B5EF4-FFF2-40B4-BE49-F238E27FC236}">
                <a16:creationId xmlns:a16="http://schemas.microsoft.com/office/drawing/2014/main" id="{C24C11DE-7514-49E9-A14A-8309EA3A6D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38365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79B03-2973-4AE5-BDBB-791B56BEC9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2109"/>
            <a:ext cx="9144001" cy="6205891"/>
          </a:xfrm>
          <a:prstGeom prst="rect">
            <a:avLst/>
          </a:prstGeom>
        </p:spPr>
      </p:pic>
      <p:sp>
        <p:nvSpPr>
          <p:cNvPr id="2" name="Text Placeholder 1"/>
          <p:cNvSpPr>
            <a:spLocks noGrp="1"/>
          </p:cNvSpPr>
          <p:nvPr>
            <p:ph type="body" sz="quarter" idx="13"/>
          </p:nvPr>
        </p:nvSpPr>
        <p:spPr/>
        <p:txBody>
          <a:bodyPr/>
          <a:lstStyle/>
          <a:p>
            <a:r>
              <a:rPr lang="en-GB" dirty="0"/>
              <a:t>Forces and stresses</a:t>
            </a:r>
          </a:p>
        </p:txBody>
      </p:sp>
      <p:sp>
        <p:nvSpPr>
          <p:cNvPr id="3" name="Text Placeholder 2"/>
          <p:cNvSpPr>
            <a:spLocks noGrp="1"/>
          </p:cNvSpPr>
          <p:nvPr>
            <p:ph type="body" sz="quarter" idx="14"/>
          </p:nvPr>
        </p:nvSpPr>
        <p:spPr>
          <a:xfrm>
            <a:off x="724280" y="1704179"/>
            <a:ext cx="5381245" cy="3453607"/>
          </a:xfrm>
        </p:spPr>
        <p:txBody>
          <a:bodyPr/>
          <a:lstStyle/>
          <a:p>
            <a:r>
              <a:rPr lang="en-GB" dirty="0"/>
              <a:t>All materials, structures and products have to withstand various stresses as forces are applied</a:t>
            </a:r>
          </a:p>
          <a:p>
            <a:r>
              <a:rPr lang="en-GB" dirty="0"/>
              <a:t>These forces include:</a:t>
            </a:r>
          </a:p>
          <a:p>
            <a:pPr lvl="1"/>
            <a:r>
              <a:rPr lang="en-GB" dirty="0"/>
              <a:t>Tension</a:t>
            </a:r>
          </a:p>
          <a:p>
            <a:pPr lvl="1"/>
            <a:r>
              <a:rPr lang="en-GB" dirty="0"/>
              <a:t>Compression</a:t>
            </a:r>
          </a:p>
          <a:p>
            <a:pPr lvl="1"/>
            <a:r>
              <a:rPr lang="en-GB" dirty="0"/>
              <a:t>Torsion</a:t>
            </a:r>
          </a:p>
          <a:p>
            <a:pPr lvl="1"/>
            <a:r>
              <a:rPr lang="en-GB" dirty="0"/>
              <a:t>Bending</a:t>
            </a:r>
          </a:p>
          <a:p>
            <a:pPr lvl="1"/>
            <a:r>
              <a:rPr lang="en-GB" dirty="0"/>
              <a:t>Shear</a:t>
            </a:r>
          </a:p>
        </p:txBody>
      </p:sp>
    </p:spTree>
    <p:extLst>
      <p:ext uri="{BB962C8B-B14F-4D97-AF65-F5344CB8AC3E}">
        <p14:creationId xmlns:p14="http://schemas.microsoft.com/office/powerpoint/2010/main" val="30611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7B32E7-3570-44B7-A0CE-22D53F41D6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64016" y="650631"/>
            <a:ext cx="5058179" cy="6008077"/>
          </a:xfrm>
          <a:prstGeom prst="rect">
            <a:avLst/>
          </a:prstGeom>
        </p:spPr>
      </p:pic>
      <p:sp>
        <p:nvSpPr>
          <p:cNvPr id="2" name="Text Placeholder 1">
            <a:extLst>
              <a:ext uri="{FF2B5EF4-FFF2-40B4-BE49-F238E27FC236}">
                <a16:creationId xmlns:a16="http://schemas.microsoft.com/office/drawing/2014/main" id="{97161FE2-84B3-4F9A-97AB-3C4E3D81EBB1}"/>
              </a:ext>
            </a:extLst>
          </p:cNvPr>
          <p:cNvSpPr>
            <a:spLocks noGrp="1"/>
          </p:cNvSpPr>
          <p:nvPr>
            <p:ph type="body" sz="quarter" idx="13"/>
          </p:nvPr>
        </p:nvSpPr>
        <p:spPr/>
        <p:txBody>
          <a:bodyPr/>
          <a:lstStyle/>
          <a:p>
            <a:r>
              <a:rPr lang="en-GB" dirty="0"/>
              <a:t>Static and dynamic loads</a:t>
            </a:r>
          </a:p>
        </p:txBody>
      </p:sp>
      <p:sp>
        <p:nvSpPr>
          <p:cNvPr id="3" name="Text Placeholder 2">
            <a:extLst>
              <a:ext uri="{FF2B5EF4-FFF2-40B4-BE49-F238E27FC236}">
                <a16:creationId xmlns:a16="http://schemas.microsoft.com/office/drawing/2014/main" id="{EB704CA7-6B5A-4F87-995C-B8A410490DF7}"/>
              </a:ext>
            </a:extLst>
          </p:cNvPr>
          <p:cNvSpPr>
            <a:spLocks noGrp="1"/>
          </p:cNvSpPr>
          <p:nvPr>
            <p:ph type="body" sz="quarter" idx="14"/>
          </p:nvPr>
        </p:nvSpPr>
        <p:spPr>
          <a:xfrm>
            <a:off x="724280" y="1704179"/>
            <a:ext cx="3714370" cy="4606453"/>
          </a:xfrm>
        </p:spPr>
        <p:txBody>
          <a:bodyPr/>
          <a:lstStyle/>
          <a:p>
            <a:r>
              <a:rPr lang="en-GB" dirty="0"/>
              <a:t>A static load does </a:t>
            </a:r>
            <a:br>
              <a:rPr lang="en-GB" dirty="0"/>
            </a:br>
            <a:r>
              <a:rPr lang="en-GB" dirty="0"/>
              <a:t>not move and will exert far less stress than a dynamic load</a:t>
            </a:r>
          </a:p>
          <a:p>
            <a:pPr lvl="1"/>
            <a:r>
              <a:rPr lang="en-GB" dirty="0"/>
              <a:t>What force(s) are </a:t>
            </a:r>
            <a:br>
              <a:rPr lang="en-GB" dirty="0"/>
            </a:br>
            <a:r>
              <a:rPr lang="en-GB" dirty="0"/>
              <a:t>swing ropes subject to?</a:t>
            </a:r>
          </a:p>
          <a:p>
            <a:pPr lvl="1"/>
            <a:r>
              <a:rPr lang="en-GB" dirty="0"/>
              <a:t>When are the ropes under the greatest </a:t>
            </a:r>
            <a:br>
              <a:rPr lang="en-GB" dirty="0"/>
            </a:br>
            <a:r>
              <a:rPr lang="en-GB" dirty="0"/>
              <a:t>stress given an </a:t>
            </a:r>
            <a:br>
              <a:rPr lang="en-GB" dirty="0"/>
            </a:br>
            <a:r>
              <a:rPr lang="en-GB" dirty="0"/>
              <a:t>identical load?</a:t>
            </a:r>
          </a:p>
        </p:txBody>
      </p:sp>
      <p:pic>
        <p:nvPicPr>
          <p:cNvPr id="9" name="Picture 8">
            <a:extLst>
              <a:ext uri="{FF2B5EF4-FFF2-40B4-BE49-F238E27FC236}">
                <a16:creationId xmlns:a16="http://schemas.microsoft.com/office/drawing/2014/main" id="{C4E6BC85-1778-4E0B-86EC-5B308E7B8A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30959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2" y="652587"/>
            <a:ext cx="9144001" cy="6216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494ED03-7486-4129-9512-5EBC29E0B1A5}"/>
              </a:ext>
            </a:extLst>
          </p:cNvPr>
          <p:cNvSpPr/>
          <p:nvPr/>
        </p:nvSpPr>
        <p:spPr>
          <a:xfrm>
            <a:off x="0" y="646725"/>
            <a:ext cx="7061200" cy="6211276"/>
          </a:xfrm>
          <a:prstGeom prst="rect">
            <a:avLst/>
          </a:prstGeom>
          <a:gradFill flip="none" rotWithShape="1">
            <a:gsLst>
              <a:gs pos="26000">
                <a:schemeClr val="tx1">
                  <a:alpha val="53000"/>
                </a:schemeClr>
              </a:gs>
              <a:gs pos="66000">
                <a:schemeClr val="tx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3"/>
          </p:nvPr>
        </p:nvSpPr>
        <p:spPr/>
        <p:txBody>
          <a:bodyPr/>
          <a:lstStyle/>
          <a:p>
            <a:r>
              <a:rPr lang="en-GB" dirty="0">
                <a:solidFill>
                  <a:schemeClr val="bg1"/>
                </a:solidFill>
              </a:rPr>
              <a:t>Force = Mass x Acceleration</a:t>
            </a:r>
          </a:p>
        </p:txBody>
      </p:sp>
      <p:sp>
        <p:nvSpPr>
          <p:cNvPr id="3" name="Text Placeholder 2"/>
          <p:cNvSpPr>
            <a:spLocks noGrp="1"/>
          </p:cNvSpPr>
          <p:nvPr>
            <p:ph type="body" sz="quarter" idx="14"/>
          </p:nvPr>
        </p:nvSpPr>
        <p:spPr>
          <a:xfrm>
            <a:off x="724280" y="1704179"/>
            <a:ext cx="5478112" cy="3453607"/>
          </a:xfrm>
        </p:spPr>
        <p:txBody>
          <a:bodyPr/>
          <a:lstStyle/>
          <a:p>
            <a:r>
              <a:rPr lang="en-GB" dirty="0">
                <a:solidFill>
                  <a:schemeClr val="bg1"/>
                </a:solidFill>
              </a:rPr>
              <a:t>Designers have to consider the </a:t>
            </a:r>
            <a:r>
              <a:rPr lang="en-GB" b="1" dirty="0">
                <a:solidFill>
                  <a:schemeClr val="bg1"/>
                </a:solidFill>
              </a:rPr>
              <a:t>speed</a:t>
            </a:r>
            <a:r>
              <a:rPr lang="en-GB" dirty="0">
                <a:solidFill>
                  <a:schemeClr val="bg1"/>
                </a:solidFill>
              </a:rPr>
              <a:t> behind the force as well as the type of force </a:t>
            </a:r>
          </a:p>
          <a:p>
            <a:pPr lvl="1"/>
            <a:r>
              <a:rPr lang="en-GB" dirty="0">
                <a:solidFill>
                  <a:srgbClr val="FFD0D9"/>
                </a:solidFill>
              </a:rPr>
              <a:t>If you jumped on an icy pond, would it be more or less likely to crack than if you stood on it?</a:t>
            </a:r>
          </a:p>
        </p:txBody>
      </p:sp>
    </p:spTree>
    <p:extLst>
      <p:ext uri="{BB962C8B-B14F-4D97-AF65-F5344CB8AC3E}">
        <p14:creationId xmlns:p14="http://schemas.microsoft.com/office/powerpoint/2010/main" val="78917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flipH="1">
            <a:off x="-5862" y="653147"/>
            <a:ext cx="9156798" cy="620485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solidFill>
                  <a:schemeClr val="bg1"/>
                </a:solidFill>
              </a:rPr>
              <a:t>Tension</a:t>
            </a:r>
          </a:p>
        </p:txBody>
      </p:sp>
      <p:sp>
        <p:nvSpPr>
          <p:cNvPr id="3" name="Text Placeholder 2"/>
          <p:cNvSpPr>
            <a:spLocks noGrp="1"/>
          </p:cNvSpPr>
          <p:nvPr>
            <p:ph type="body" sz="quarter" idx="14"/>
          </p:nvPr>
        </p:nvSpPr>
        <p:spPr/>
        <p:txBody>
          <a:bodyPr/>
          <a:lstStyle/>
          <a:p>
            <a:r>
              <a:rPr lang="en-GB" dirty="0">
                <a:solidFill>
                  <a:schemeClr val="bg1"/>
                </a:solidFill>
              </a:rPr>
              <a:t>Helicopter blades are under tension when </a:t>
            </a:r>
            <a:br>
              <a:rPr lang="en-GB" dirty="0">
                <a:solidFill>
                  <a:schemeClr val="bg1"/>
                </a:solidFill>
              </a:rPr>
            </a:br>
            <a:r>
              <a:rPr lang="en-GB" dirty="0">
                <a:solidFill>
                  <a:schemeClr val="bg1"/>
                </a:solidFill>
              </a:rPr>
              <a:t>the rotor spins</a:t>
            </a:r>
          </a:p>
          <a:p>
            <a:r>
              <a:rPr lang="en-GB" dirty="0">
                <a:solidFill>
                  <a:schemeClr val="bg1"/>
                </a:solidFill>
              </a:rPr>
              <a:t>They need to have high tensile strength </a:t>
            </a:r>
            <a:br>
              <a:rPr lang="en-GB" dirty="0">
                <a:solidFill>
                  <a:schemeClr val="bg1"/>
                </a:solidFill>
              </a:rPr>
            </a:br>
            <a:r>
              <a:rPr lang="en-GB" dirty="0">
                <a:solidFill>
                  <a:schemeClr val="bg1"/>
                </a:solidFill>
              </a:rPr>
              <a:t>to withstand these forces</a:t>
            </a:r>
          </a:p>
          <a:p>
            <a:pPr lvl="1"/>
            <a:r>
              <a:rPr lang="en-GB" dirty="0">
                <a:solidFill>
                  <a:srgbClr val="FFD0D9"/>
                </a:solidFill>
              </a:rPr>
              <a:t>How would you define </a:t>
            </a:r>
            <a:br>
              <a:rPr lang="en-GB" dirty="0">
                <a:solidFill>
                  <a:srgbClr val="FFD0D9"/>
                </a:solidFill>
              </a:rPr>
            </a:br>
            <a:r>
              <a:rPr lang="en-GB" i="1" dirty="0">
                <a:solidFill>
                  <a:srgbClr val="FFD0D9"/>
                </a:solidFill>
              </a:rPr>
              <a:t>tensile</a:t>
            </a:r>
            <a:r>
              <a:rPr lang="en-GB" dirty="0">
                <a:solidFill>
                  <a:srgbClr val="FFD0D9"/>
                </a:solidFill>
              </a:rPr>
              <a:t> strength?</a:t>
            </a:r>
          </a:p>
          <a:p>
            <a:pPr lvl="1"/>
            <a:r>
              <a:rPr lang="en-GB" dirty="0">
                <a:solidFill>
                  <a:srgbClr val="FFD0D9"/>
                </a:solidFill>
              </a:rPr>
              <a:t>Suggest </a:t>
            </a:r>
            <a:r>
              <a:rPr lang="en-GB" b="1" dirty="0">
                <a:solidFill>
                  <a:srgbClr val="FFD0D9"/>
                </a:solidFill>
              </a:rPr>
              <a:t>three</a:t>
            </a:r>
            <a:r>
              <a:rPr lang="en-GB" dirty="0">
                <a:solidFill>
                  <a:srgbClr val="FFD0D9"/>
                </a:solidFill>
              </a:rPr>
              <a:t> other </a:t>
            </a:r>
            <a:br>
              <a:rPr lang="en-GB" dirty="0">
                <a:solidFill>
                  <a:srgbClr val="FFD0D9"/>
                </a:solidFill>
              </a:rPr>
            </a:br>
            <a:r>
              <a:rPr lang="en-GB" dirty="0">
                <a:solidFill>
                  <a:srgbClr val="FFD0D9"/>
                </a:solidFill>
              </a:rPr>
              <a:t>examples of components </a:t>
            </a:r>
            <a:br>
              <a:rPr lang="en-GB" dirty="0">
                <a:solidFill>
                  <a:srgbClr val="FFD0D9"/>
                </a:solidFill>
              </a:rPr>
            </a:br>
            <a:r>
              <a:rPr lang="en-GB" dirty="0">
                <a:solidFill>
                  <a:srgbClr val="FFD0D9"/>
                </a:solidFill>
              </a:rPr>
              <a:t>experiencing tension?</a:t>
            </a:r>
          </a:p>
          <a:p>
            <a:endParaRPr lang="en-GB" dirty="0"/>
          </a:p>
        </p:txBody>
      </p:sp>
    </p:spTree>
    <p:extLst>
      <p:ext uri="{BB962C8B-B14F-4D97-AF65-F5344CB8AC3E}">
        <p14:creationId xmlns:p14="http://schemas.microsoft.com/office/powerpoint/2010/main" val="5893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5454F6-808B-48E2-910D-23CDDFDEC4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073" y="1704179"/>
            <a:ext cx="5414927" cy="4997977"/>
          </a:xfrm>
          <a:prstGeom prst="rect">
            <a:avLst/>
          </a:prstGeom>
        </p:spPr>
      </p:pic>
      <p:pic>
        <p:nvPicPr>
          <p:cNvPr id="5" name="Picture 4">
            <a:extLst>
              <a:ext uri="{FF2B5EF4-FFF2-40B4-BE49-F238E27FC236}">
                <a16:creationId xmlns:a16="http://schemas.microsoft.com/office/drawing/2014/main" id="{0D216F8D-54DA-4178-A2FF-560E9A9BA2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073" y="1741796"/>
            <a:ext cx="5414927" cy="4997977"/>
          </a:xfrm>
          <a:prstGeom prst="rect">
            <a:avLst/>
          </a:prstGeom>
        </p:spPr>
      </p:pic>
      <p:sp>
        <p:nvSpPr>
          <p:cNvPr id="2" name="Text Placeholder 1"/>
          <p:cNvSpPr>
            <a:spLocks noGrp="1"/>
          </p:cNvSpPr>
          <p:nvPr>
            <p:ph type="body" sz="quarter" idx="13"/>
          </p:nvPr>
        </p:nvSpPr>
        <p:spPr/>
        <p:txBody>
          <a:bodyPr/>
          <a:lstStyle/>
          <a:p>
            <a:r>
              <a:rPr lang="en-GB"/>
              <a:t>Compression</a:t>
            </a:r>
            <a:endParaRPr lang="en-GB" dirty="0"/>
          </a:p>
        </p:txBody>
      </p:sp>
      <p:sp>
        <p:nvSpPr>
          <p:cNvPr id="3" name="Text Placeholder 2"/>
          <p:cNvSpPr>
            <a:spLocks noGrp="1"/>
          </p:cNvSpPr>
          <p:nvPr>
            <p:ph type="body" sz="quarter" idx="14"/>
          </p:nvPr>
        </p:nvSpPr>
        <p:spPr/>
        <p:txBody>
          <a:bodyPr/>
          <a:lstStyle/>
          <a:p>
            <a:r>
              <a:rPr lang="en-GB" dirty="0"/>
              <a:t>The impact of a car crash exerts </a:t>
            </a:r>
            <a:br>
              <a:rPr lang="en-GB" dirty="0"/>
            </a:br>
            <a:r>
              <a:rPr lang="en-GB" dirty="0"/>
              <a:t>compressive force on the vehicle</a:t>
            </a:r>
          </a:p>
          <a:p>
            <a:pPr lvl="1"/>
            <a:r>
              <a:rPr lang="en-GB" dirty="0"/>
              <a:t>How would you define </a:t>
            </a:r>
            <a:br>
              <a:rPr lang="en-GB" dirty="0"/>
            </a:br>
            <a:r>
              <a:rPr lang="en-GB" dirty="0"/>
              <a:t>compressive strength?</a:t>
            </a:r>
          </a:p>
          <a:p>
            <a:pPr lvl="1"/>
            <a:r>
              <a:rPr lang="en-GB" dirty="0"/>
              <a:t>How is a car designed to </a:t>
            </a:r>
            <a:br>
              <a:rPr lang="en-GB" dirty="0"/>
            </a:br>
            <a:r>
              <a:rPr lang="en-GB" dirty="0"/>
              <a:t>handle compression?</a:t>
            </a:r>
          </a:p>
          <a:p>
            <a:pPr lvl="1"/>
            <a:r>
              <a:rPr lang="en-GB" dirty="0"/>
              <a:t>How is compression </a:t>
            </a:r>
            <a:br>
              <a:rPr lang="en-GB" dirty="0"/>
            </a:br>
            <a:r>
              <a:rPr lang="en-GB" dirty="0"/>
              <a:t>used with gases?</a:t>
            </a:r>
          </a:p>
        </p:txBody>
      </p:sp>
      <p:pic>
        <p:nvPicPr>
          <p:cNvPr id="7" name="Picture 6">
            <a:extLst>
              <a:ext uri="{FF2B5EF4-FFF2-40B4-BE49-F238E27FC236}">
                <a16:creationId xmlns:a16="http://schemas.microsoft.com/office/drawing/2014/main" id="{80ABC1C9-4D86-49F9-AA1C-F464A91AEF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32669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BD748A-EECD-4489-8897-5A1921A9CC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0991"/>
            <a:ext cx="9144000" cy="6207009"/>
          </a:xfrm>
          <a:prstGeom prst="rect">
            <a:avLst/>
          </a:prstGeom>
        </p:spPr>
      </p:pic>
      <p:sp>
        <p:nvSpPr>
          <p:cNvPr id="2" name="Text Placeholder 1"/>
          <p:cNvSpPr>
            <a:spLocks noGrp="1"/>
          </p:cNvSpPr>
          <p:nvPr>
            <p:ph type="body" sz="quarter" idx="13"/>
          </p:nvPr>
        </p:nvSpPr>
        <p:spPr/>
        <p:txBody>
          <a:bodyPr/>
          <a:lstStyle/>
          <a:p>
            <a:r>
              <a:rPr lang="en-GB"/>
              <a:t>Torsion</a:t>
            </a:r>
            <a:endParaRPr lang="en-GB" dirty="0"/>
          </a:p>
        </p:txBody>
      </p:sp>
      <p:sp>
        <p:nvSpPr>
          <p:cNvPr id="3" name="Text Placeholder 2"/>
          <p:cNvSpPr>
            <a:spLocks noGrp="1"/>
          </p:cNvSpPr>
          <p:nvPr>
            <p:ph type="body" sz="quarter" idx="14"/>
          </p:nvPr>
        </p:nvSpPr>
        <p:spPr>
          <a:xfrm>
            <a:off x="724280" y="1704179"/>
            <a:ext cx="5397120" cy="3453607"/>
          </a:xfrm>
        </p:spPr>
        <p:txBody>
          <a:bodyPr/>
          <a:lstStyle/>
          <a:p>
            <a:r>
              <a:rPr lang="en-GB" dirty="0"/>
              <a:t>Twisting a material puts it </a:t>
            </a:r>
            <a:br>
              <a:rPr lang="en-GB" dirty="0"/>
            </a:br>
            <a:r>
              <a:rPr lang="en-GB" dirty="0"/>
              <a:t>under torsion</a:t>
            </a:r>
          </a:p>
          <a:p>
            <a:pPr lvl="1"/>
            <a:r>
              <a:rPr lang="en-GB" dirty="0"/>
              <a:t>What are the similarities and differences between tension and torsion?</a:t>
            </a:r>
          </a:p>
          <a:p>
            <a:pPr lvl="1"/>
            <a:r>
              <a:rPr lang="en-GB" dirty="0"/>
              <a:t>How is a screwdriver blade </a:t>
            </a:r>
            <a:br>
              <a:rPr lang="en-GB" dirty="0"/>
            </a:br>
            <a:r>
              <a:rPr lang="en-GB" dirty="0"/>
              <a:t>subject to torsion?</a:t>
            </a:r>
          </a:p>
          <a:p>
            <a:pPr lvl="1"/>
            <a:r>
              <a:rPr lang="en-GB" dirty="0"/>
              <a:t>What is a functionally acceptable level of torsional strength for a screwdriver?</a:t>
            </a:r>
          </a:p>
          <a:p>
            <a:pPr lvl="1"/>
            <a:r>
              <a:rPr lang="en-GB" dirty="0"/>
              <a:t>How might a vehicle chassis </a:t>
            </a:r>
            <a:br>
              <a:rPr lang="en-GB" dirty="0"/>
            </a:br>
            <a:r>
              <a:rPr lang="en-GB" dirty="0"/>
              <a:t>experience torsion?</a:t>
            </a:r>
          </a:p>
          <a:p>
            <a:pPr lvl="1"/>
            <a:endParaRPr lang="en-GB" dirty="0"/>
          </a:p>
          <a:p>
            <a:endParaRPr lang="en-GB" dirty="0"/>
          </a:p>
        </p:txBody>
      </p:sp>
    </p:spTree>
    <p:extLst>
      <p:ext uri="{BB962C8B-B14F-4D97-AF65-F5344CB8AC3E}">
        <p14:creationId xmlns:p14="http://schemas.microsoft.com/office/powerpoint/2010/main" val="3048604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2" ma:contentTypeDescription="Create a new document." ma:contentTypeScope="" ma:versionID="6d3ace640bf360eaecbf916c3d376203">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68de4921ee568875b070f02223174350"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E14CC4-799A-4094-A08C-D3B4384EAC8D}"/>
</file>

<file path=customXml/itemProps2.xml><?xml version="1.0" encoding="utf-8"?>
<ds:datastoreItem xmlns:ds="http://schemas.openxmlformats.org/officeDocument/2006/customXml" ds:itemID="{3C987FEB-CC2B-490B-8ECD-EB793710AE5C}"/>
</file>

<file path=customXml/itemProps3.xml><?xml version="1.0" encoding="utf-8"?>
<ds:datastoreItem xmlns:ds="http://schemas.openxmlformats.org/officeDocument/2006/customXml" ds:itemID="{625C6FAD-59B2-40ED-BEB2-68C426DCE089}"/>
</file>

<file path=docProps/app.xml><?xml version="1.0" encoding="utf-8"?>
<Properties xmlns="http://schemas.openxmlformats.org/officeDocument/2006/extended-properties" xmlns:vt="http://schemas.openxmlformats.org/officeDocument/2006/docPropsVTypes">
  <TotalTime>745</TotalTime>
  <Words>312</Words>
  <Application>Microsoft Office PowerPoint</Application>
  <PresentationFormat>On-screen Show (4:3)</PresentationFormat>
  <Paragraphs>74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Museo900-Regular</vt:lpstr>
      <vt:lpstr>Arial</vt:lpstr>
      <vt:lpstr>Museo 900</vt:lpstr>
      <vt:lpstr>Museo 100</vt:lpstr>
      <vt:lpstr>Museo 500</vt:lpstr>
      <vt:lpstr>Calibri</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design@pgonline.co.uk</cp:lastModifiedBy>
  <cp:revision>116</cp:revision>
  <dcterms:created xsi:type="dcterms:W3CDTF">2016-09-28T16:00:32Z</dcterms:created>
  <dcterms:modified xsi:type="dcterms:W3CDTF">2017-08-30T13:25:42Z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