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59" r:id="rId6"/>
    <p:sldId id="263" r:id="rId7"/>
    <p:sldId id="278" r:id="rId8"/>
    <p:sldId id="267" r:id="rId9"/>
    <p:sldId id="264" r:id="rId10"/>
    <p:sldId id="269" r:id="rId11"/>
    <p:sldId id="277" r:id="rId12"/>
    <p:sldId id="268" r:id="rId13"/>
    <p:sldId id="265" r:id="rId14"/>
    <p:sldId id="270" r:id="rId15"/>
    <p:sldId id="266" r:id="rId16"/>
    <p:sldId id="274" r:id="rId17"/>
    <p:sldId id="282" r:id="rId18"/>
    <p:sldId id="279" r:id="rId19"/>
    <p:sldId id="260" r:id="rId20"/>
  </p:sldIdLst>
  <p:sldSz cx="9144000" cy="6858000" type="screen4x3"/>
  <p:notesSz cx="6858000" cy="9144000"/>
  <p:embeddedFontLst>
    <p:embeddedFont>
      <p:font typeface="Museo 100" panose="02000000000000000000" pitchFamily="2" charset="0"/>
      <p:regular r:id="rId21"/>
    </p:embeddedFont>
    <p:embeddedFont>
      <p:font typeface="Museo 900" panose="02000000000000000000" pitchFamily="2" charset="0"/>
      <p:bold r:id="rId22"/>
    </p:embeddedFont>
    <p:embeddedFont>
      <p:font typeface="Calibri" panose="020F0502020204030204" pitchFamily="34" charset="0"/>
      <p:regular r:id="rId23"/>
      <p:bold r:id="rId24"/>
      <p:italic r:id="rId25"/>
      <p:boldItalic r:id="rId26"/>
    </p:embeddedFont>
    <p:embeddedFont>
      <p:font typeface="Museo900-Regular" panose="02000000000000000000" pitchFamily="2" charset="0"/>
      <p:bold r:id="rId27"/>
    </p:embeddedFont>
    <p:embeddedFont>
      <p:font typeface="Museo 500" panose="02000000000000000000" pitchFamily="2" charset="0"/>
      <p:regular r:id="rId28"/>
    </p:embeddedFont>
    <p:embeddedFont>
      <p:font typeface="Museo 700" panose="02000000000000000000" pitchFamily="2" charset="0"/>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A1"/>
    <a:srgbClr val="495C68"/>
    <a:srgbClr val="FF4084"/>
    <a:srgbClr val="FFD0D9"/>
    <a:srgbClr val="5B9BD5"/>
    <a:srgbClr val="F62349"/>
    <a:srgbClr val="FF0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14"/>
      </p:cViewPr>
      <p:guideLst/>
    </p:cSldViewPr>
  </p:slideViewPr>
  <p:notesTextViewPr>
    <p:cViewPr>
      <p:scale>
        <a:sx n="1" d="1"/>
        <a:sy n="1" d="1"/>
      </p:scale>
      <p:origin x="0" y="0"/>
    </p:cViewPr>
  </p:notesTextViewPr>
  <p:sorterViewPr>
    <p:cViewPr>
      <p:scale>
        <a:sx n="140" d="100"/>
        <a:sy n="140" d="100"/>
      </p:scale>
      <p:origin x="0" y="-2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FFD0D9"/>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p:nvPr>
        </p:nvSpPr>
        <p:spPr>
          <a:xfrm>
            <a:off x="1135884" y="4100382"/>
            <a:ext cx="972000" cy="972000"/>
          </a:xfrm>
          <a:prstGeom prst="rect">
            <a:avLst/>
          </a:prstGeom>
          <a:ln w="114300" cmpd="sng">
            <a:solidFill>
              <a:srgbClr val="FFD0D9"/>
            </a:solidFill>
            <a:miter lim="800000"/>
          </a:ln>
        </p:spPr>
        <p:txBody>
          <a:bodyPr vert="horz" lIns="0" tIns="0" rIns="0" bIns="0" anchor="ctr" anchorCtr="0"/>
          <a:lstStyle>
            <a:lvl1pPr marL="0" indent="0" algn="ctr">
              <a:buNone/>
              <a:defRPr lang="en-US" sz="4500" b="1" kern="1200" dirty="0" smtClean="0">
                <a:solidFill>
                  <a:srgbClr val="FFD0D9"/>
                </a:solidFill>
                <a:latin typeface="Arial"/>
                <a:ea typeface="+mn-ea"/>
                <a:cs typeface="Arial"/>
              </a:defRPr>
            </a:lvl1pPr>
          </a:lstStyle>
          <a:p>
            <a:pPr lvl="0"/>
            <a:endParaRPr lang="en-US" dirty="0"/>
          </a:p>
        </p:txBody>
      </p:sp>
    </p:spTree>
    <p:extLst>
      <p:ext uri="{BB962C8B-B14F-4D97-AF65-F5344CB8AC3E}">
        <p14:creationId xmlns:p14="http://schemas.microsoft.com/office/powerpoint/2010/main" val="190985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95C6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6097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15474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D0D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38822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Scales of production</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spTree>
    <p:extLst>
      <p:ext uri="{BB962C8B-B14F-4D97-AF65-F5344CB8AC3E}">
        <p14:creationId xmlns:p14="http://schemas.microsoft.com/office/powerpoint/2010/main" val="410033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Scales of production</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325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Scales of production</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spTree>
    <p:extLst>
      <p:ext uri="{BB962C8B-B14F-4D97-AF65-F5344CB8AC3E}">
        <p14:creationId xmlns:p14="http://schemas.microsoft.com/office/powerpoint/2010/main" val="104796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Scales of production</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spTree>
    <p:extLst>
      <p:ext uri="{BB962C8B-B14F-4D97-AF65-F5344CB8AC3E}">
        <p14:creationId xmlns:p14="http://schemas.microsoft.com/office/powerpoint/2010/main" val="52056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a:t>
            </a:r>
            <a:r>
              <a:rPr kumimoji="0" lang="en-GB" sz="1200" b="0" i="0" u="none" strike="noStrike" kern="1200" cap="none" spc="0" normalizeH="0" baseline="0" noProof="0" dirty="0">
                <a:ln>
                  <a:noFill/>
                </a:ln>
                <a:solidFill>
                  <a:schemeClr val="bg1"/>
                </a:solidFill>
                <a:effectLst/>
                <a:uLnTx/>
                <a:uFillTx/>
                <a:latin typeface="Arial"/>
                <a:ea typeface="+mn-ea"/>
                <a:cs typeface="Arial"/>
              </a:rPr>
              <a:t>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Scales of production</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46893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3090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5</a:t>
            </a:r>
          </a:p>
        </p:txBody>
      </p:sp>
      <p:sp>
        <p:nvSpPr>
          <p:cNvPr id="5" name="Text Placeholder 1"/>
          <p:cNvSpPr>
            <a:spLocks noGrp="1"/>
          </p:cNvSpPr>
          <p:nvPr>
            <p:ph type="body" sz="quarter" idx="10"/>
          </p:nvPr>
        </p:nvSpPr>
        <p:spPr>
          <a:xfrm>
            <a:off x="1803399" y="1805019"/>
            <a:ext cx="2740025"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p:txBody>
      </p:sp>
      <p:sp>
        <p:nvSpPr>
          <p:cNvPr id="6" name="Text Placeholder 2"/>
          <p:cNvSpPr>
            <a:spLocks noGrp="1"/>
          </p:cNvSpPr>
          <p:nvPr>
            <p:ph type="body" sz="quarter" idx="11"/>
          </p:nvPr>
        </p:nvSpPr>
        <p:spPr>
          <a:xfrm>
            <a:off x="4752975" y="1841231"/>
            <a:ext cx="2876550" cy="2201863"/>
          </a:xfrm>
        </p:spPr>
        <p:txBody>
          <a:bodyPr/>
          <a:lstStyle/>
          <a:p>
            <a:r>
              <a:rPr lang="en-US" dirty="0">
                <a:latin typeface="Museo 900" panose="02000000000000000000" pitchFamily="2" charset="0"/>
              </a:rPr>
              <a:t>Scales of production</a:t>
            </a:r>
          </a:p>
          <a:p>
            <a:endParaRPr lang="en-US" sz="2000" dirty="0">
              <a:latin typeface="Museo 900" panose="02000000000000000000" pitchFamily="2" charset="0"/>
            </a:endParaRPr>
          </a:p>
          <a:p>
            <a:pPr>
              <a:spcBef>
                <a:spcPts val="300"/>
              </a:spcBef>
            </a:pPr>
            <a:r>
              <a:rPr lang="en-US" sz="2000" dirty="0">
                <a:latin typeface="Museo 100" panose="02000000000000000000" pitchFamily="50" charset="0"/>
              </a:rPr>
              <a:t>Unit 4</a:t>
            </a:r>
          </a:p>
          <a:p>
            <a:pPr lvl="1">
              <a:spcBef>
                <a:spcPts val="0"/>
              </a:spcBef>
            </a:pPr>
            <a:r>
              <a:rPr lang="en-US" sz="2000" dirty="0">
                <a:latin typeface="Museo 100" panose="02000000000000000000" pitchFamily="50" charset="0"/>
              </a:rPr>
              <a:t>Common specialist technical principles</a:t>
            </a:r>
          </a:p>
          <a:p>
            <a:endParaRPr lang="en-GB" dirty="0"/>
          </a:p>
        </p:txBody>
      </p:sp>
    </p:spTree>
    <p:extLst>
      <p:ext uri="{BB962C8B-B14F-4D97-AF65-F5344CB8AC3E}">
        <p14:creationId xmlns:p14="http://schemas.microsoft.com/office/powerpoint/2010/main" val="325694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196C7B-BB99-401A-9249-28EE8EEB74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35"/>
          <a:stretch/>
        </p:blipFill>
        <p:spPr>
          <a:xfrm flipH="1">
            <a:off x="-21562" y="644977"/>
            <a:ext cx="9165562" cy="6213023"/>
          </a:xfrm>
          <a:prstGeom prst="rect">
            <a:avLst/>
          </a:prstGeom>
        </p:spPr>
      </p:pic>
      <p:sp>
        <p:nvSpPr>
          <p:cNvPr id="2" name="Text Placeholder 1">
            <a:extLst>
              <a:ext uri="{FF2B5EF4-FFF2-40B4-BE49-F238E27FC236}">
                <a16:creationId xmlns:a16="http://schemas.microsoft.com/office/drawing/2014/main" id="{1B1183A8-46F9-4AED-BE80-E883AE5DB3B6}"/>
              </a:ext>
            </a:extLst>
          </p:cNvPr>
          <p:cNvSpPr>
            <a:spLocks noGrp="1"/>
          </p:cNvSpPr>
          <p:nvPr>
            <p:ph type="body" sz="quarter" idx="13"/>
          </p:nvPr>
        </p:nvSpPr>
        <p:spPr/>
        <p:txBody>
          <a:bodyPr/>
          <a:lstStyle/>
          <a:p>
            <a:r>
              <a:rPr lang="en-GB" dirty="0"/>
              <a:t>Jigs, patterns </a:t>
            </a:r>
            <a:br>
              <a:rPr lang="en-GB" dirty="0"/>
            </a:br>
            <a:r>
              <a:rPr lang="en-GB" dirty="0"/>
              <a:t>and templates</a:t>
            </a:r>
          </a:p>
        </p:txBody>
      </p:sp>
      <p:sp>
        <p:nvSpPr>
          <p:cNvPr id="3" name="Text Placeholder 2">
            <a:extLst>
              <a:ext uri="{FF2B5EF4-FFF2-40B4-BE49-F238E27FC236}">
                <a16:creationId xmlns:a16="http://schemas.microsoft.com/office/drawing/2014/main" id="{4B099CC8-A544-4103-8586-C9E6C2D5A143}"/>
              </a:ext>
            </a:extLst>
          </p:cNvPr>
          <p:cNvSpPr>
            <a:spLocks noGrp="1"/>
          </p:cNvSpPr>
          <p:nvPr>
            <p:ph type="body" sz="quarter" idx="14"/>
          </p:nvPr>
        </p:nvSpPr>
        <p:spPr>
          <a:xfrm>
            <a:off x="724280" y="2162629"/>
            <a:ext cx="7797230" cy="2995157"/>
          </a:xfrm>
        </p:spPr>
        <p:txBody>
          <a:bodyPr/>
          <a:lstStyle/>
          <a:p>
            <a:r>
              <a:rPr lang="en-GB" dirty="0"/>
              <a:t>Jigs and patterns can be made or </a:t>
            </a:r>
            <a:br>
              <a:rPr lang="en-GB" dirty="0"/>
            </a:br>
            <a:r>
              <a:rPr lang="en-GB" dirty="0"/>
              <a:t>bought in to expedite a certain process</a:t>
            </a:r>
          </a:p>
          <a:p>
            <a:pPr lvl="1"/>
            <a:r>
              <a:rPr lang="en-GB" dirty="0"/>
              <a:t>They can help to perform repetitive </a:t>
            </a:r>
            <a:br>
              <a:rPr lang="en-GB" dirty="0"/>
            </a:br>
            <a:r>
              <a:rPr lang="en-GB" dirty="0"/>
              <a:t>or awkward tasks accurately</a:t>
            </a:r>
          </a:p>
          <a:p>
            <a:r>
              <a:rPr lang="en-GB" dirty="0"/>
              <a:t>Jigs can be used in one-off,  </a:t>
            </a:r>
            <a:br>
              <a:rPr lang="en-GB" dirty="0"/>
            </a:br>
            <a:r>
              <a:rPr lang="en-GB" dirty="0"/>
              <a:t>and batch production </a:t>
            </a:r>
          </a:p>
          <a:p>
            <a:pPr lvl="1"/>
            <a:r>
              <a:rPr lang="en-GB" dirty="0"/>
              <a:t>How do jigs make production</a:t>
            </a:r>
            <a:br>
              <a:rPr lang="en-GB" dirty="0"/>
            </a:br>
            <a:r>
              <a:rPr lang="en-GB" dirty="0"/>
              <a:t>faster and more accurate?</a:t>
            </a:r>
          </a:p>
          <a:p>
            <a:pPr lvl="1"/>
            <a:r>
              <a:rPr lang="en-GB" dirty="0"/>
              <a:t>How could jigs help </a:t>
            </a:r>
            <a:br>
              <a:rPr lang="en-GB" dirty="0"/>
            </a:br>
            <a:r>
              <a:rPr lang="en-GB" dirty="0"/>
              <a:t>reduce waste?</a:t>
            </a:r>
          </a:p>
        </p:txBody>
      </p:sp>
      <p:pic>
        <p:nvPicPr>
          <p:cNvPr id="7" name="Picture 6">
            <a:extLst>
              <a:ext uri="{FF2B5EF4-FFF2-40B4-BE49-F238E27FC236}">
                <a16:creationId xmlns:a16="http://schemas.microsoft.com/office/drawing/2014/main" id="{6D021497-C311-4D1F-89A2-71E35E9C64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53451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838696-BA43-4CAD-96E1-96C24ECBC7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 y="642796"/>
            <a:ext cx="9143595" cy="6215204"/>
          </a:xfrm>
          <a:prstGeom prst="rect">
            <a:avLst/>
          </a:prstGeom>
        </p:spPr>
      </p:pic>
      <p:sp>
        <p:nvSpPr>
          <p:cNvPr id="2" name="Text Placeholder 1">
            <a:extLst>
              <a:ext uri="{FF2B5EF4-FFF2-40B4-BE49-F238E27FC236}">
                <a16:creationId xmlns:a16="http://schemas.microsoft.com/office/drawing/2014/main" id="{7D0C55D5-24B4-4E0B-98B3-984BF75A7736}"/>
              </a:ext>
            </a:extLst>
          </p:cNvPr>
          <p:cNvSpPr>
            <a:spLocks noGrp="1"/>
          </p:cNvSpPr>
          <p:nvPr>
            <p:ph type="body" sz="quarter" idx="13"/>
          </p:nvPr>
        </p:nvSpPr>
        <p:spPr/>
        <p:txBody>
          <a:bodyPr/>
          <a:lstStyle/>
          <a:p>
            <a:r>
              <a:rPr lang="en-GB" dirty="0"/>
              <a:t>CNC machines</a:t>
            </a:r>
          </a:p>
        </p:txBody>
      </p:sp>
      <p:sp>
        <p:nvSpPr>
          <p:cNvPr id="3" name="Text Placeholder 2">
            <a:extLst>
              <a:ext uri="{FF2B5EF4-FFF2-40B4-BE49-F238E27FC236}">
                <a16:creationId xmlns:a16="http://schemas.microsoft.com/office/drawing/2014/main" id="{B2DF6392-A9D9-4EDB-BF81-2D489AF961FE}"/>
              </a:ext>
            </a:extLst>
          </p:cNvPr>
          <p:cNvSpPr>
            <a:spLocks noGrp="1"/>
          </p:cNvSpPr>
          <p:nvPr>
            <p:ph type="body" sz="quarter" idx="14"/>
          </p:nvPr>
        </p:nvSpPr>
        <p:spPr>
          <a:xfrm>
            <a:off x="724280" y="1704179"/>
            <a:ext cx="5162170" cy="3453607"/>
          </a:xfrm>
        </p:spPr>
        <p:txBody>
          <a:bodyPr/>
          <a:lstStyle/>
          <a:p>
            <a:r>
              <a:rPr lang="en-GB" dirty="0"/>
              <a:t>CNC stands for Computer Numerical Control</a:t>
            </a:r>
          </a:p>
          <a:p>
            <a:r>
              <a:rPr lang="en-GB" dirty="0"/>
              <a:t>These are CAD/CAM machines like laser cutters and CNC routers </a:t>
            </a:r>
          </a:p>
          <a:p>
            <a:pPr lvl="1"/>
            <a:r>
              <a:rPr lang="en-GB" dirty="0"/>
              <a:t>These machines are often used in batch production because they are accurate and efficient but also flexible</a:t>
            </a:r>
          </a:p>
          <a:p>
            <a:pPr lvl="1"/>
            <a:r>
              <a:rPr lang="en-GB" dirty="0"/>
              <a:t>What makes them so versatile?</a:t>
            </a:r>
          </a:p>
          <a:p>
            <a:endParaRPr lang="en-GB" dirty="0"/>
          </a:p>
        </p:txBody>
      </p:sp>
      <p:pic>
        <p:nvPicPr>
          <p:cNvPr id="12" name="Picture 11">
            <a:extLst>
              <a:ext uri="{FF2B5EF4-FFF2-40B4-BE49-F238E27FC236}">
                <a16:creationId xmlns:a16="http://schemas.microsoft.com/office/drawing/2014/main" id="{A610E517-5806-46A7-8764-918439707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66142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215E7-8D43-471B-A32B-4DB173ED6253}"/>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BEEF142C-08A0-4E80-B29C-DF44A9FEA3C4}"/>
              </a:ext>
            </a:extLst>
          </p:cNvPr>
          <p:cNvSpPr>
            <a:spLocks noGrp="1"/>
          </p:cNvSpPr>
          <p:nvPr>
            <p:ph type="body" sz="quarter" idx="14"/>
          </p:nvPr>
        </p:nvSpPr>
        <p:spPr/>
        <p:txBody>
          <a:bodyPr/>
          <a:lstStyle/>
          <a:p>
            <a:r>
              <a:rPr lang="en-GB" dirty="0"/>
              <a:t>Study the jigs, patterns, templates and stencils in </a:t>
            </a:r>
            <a:r>
              <a:rPr lang="en-GB" b="1" dirty="0"/>
              <a:t>Task 2</a:t>
            </a:r>
            <a:r>
              <a:rPr lang="en-GB" dirty="0"/>
              <a:t> and explain what each one is designed to do </a:t>
            </a:r>
          </a:p>
          <a:p>
            <a:pPr lvl="1"/>
            <a:r>
              <a:rPr lang="en-GB" dirty="0"/>
              <a:t>Design a jig of your own</a:t>
            </a:r>
          </a:p>
        </p:txBody>
      </p:sp>
    </p:spTree>
    <p:extLst>
      <p:ext uri="{BB962C8B-B14F-4D97-AF65-F5344CB8AC3E}">
        <p14:creationId xmlns:p14="http://schemas.microsoft.com/office/powerpoint/2010/main" val="337881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E4F9AB-B393-443F-9D53-8610A3E374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165" y="647700"/>
            <a:ext cx="9150163" cy="6210300"/>
          </a:xfrm>
          <a:prstGeom prst="rect">
            <a:avLst/>
          </a:prstGeom>
        </p:spPr>
      </p:pic>
      <p:sp>
        <p:nvSpPr>
          <p:cNvPr id="2" name="Text Placeholder 1">
            <a:extLst>
              <a:ext uri="{FF2B5EF4-FFF2-40B4-BE49-F238E27FC236}">
                <a16:creationId xmlns:a16="http://schemas.microsoft.com/office/drawing/2014/main" id="{33DBFFE0-DF0C-43D4-9376-DAB0BB5AB715}"/>
              </a:ext>
            </a:extLst>
          </p:cNvPr>
          <p:cNvSpPr>
            <a:spLocks noGrp="1"/>
          </p:cNvSpPr>
          <p:nvPr>
            <p:ph type="body" sz="quarter" idx="13"/>
          </p:nvPr>
        </p:nvSpPr>
        <p:spPr/>
        <p:txBody>
          <a:bodyPr/>
          <a:lstStyle/>
          <a:p>
            <a:r>
              <a:rPr lang="en-GB" dirty="0"/>
              <a:t>Mass production</a:t>
            </a:r>
          </a:p>
        </p:txBody>
      </p:sp>
      <p:sp>
        <p:nvSpPr>
          <p:cNvPr id="3" name="Text Placeholder 2">
            <a:extLst>
              <a:ext uri="{FF2B5EF4-FFF2-40B4-BE49-F238E27FC236}">
                <a16:creationId xmlns:a16="http://schemas.microsoft.com/office/drawing/2014/main" id="{3CB3DA70-D23F-4EB9-BE3D-66482369D250}"/>
              </a:ext>
            </a:extLst>
          </p:cNvPr>
          <p:cNvSpPr>
            <a:spLocks noGrp="1"/>
          </p:cNvSpPr>
          <p:nvPr>
            <p:ph type="body" sz="quarter" idx="14"/>
          </p:nvPr>
        </p:nvSpPr>
        <p:spPr/>
        <p:txBody>
          <a:bodyPr/>
          <a:lstStyle/>
          <a:p>
            <a:r>
              <a:rPr lang="en-GB" dirty="0"/>
              <a:t>Mass produced products are made in large volumes, in factories with a high level of automation and very few, if any, processes completed by hand</a:t>
            </a:r>
          </a:p>
          <a:p>
            <a:r>
              <a:rPr lang="en-GB" b="1" dirty="0"/>
              <a:t>High set-up costs </a:t>
            </a:r>
            <a:r>
              <a:rPr lang="en-GB" dirty="0"/>
              <a:t>and </a:t>
            </a:r>
            <a:r>
              <a:rPr lang="en-GB" b="1" dirty="0"/>
              <a:t>low unit costs </a:t>
            </a:r>
            <a:br>
              <a:rPr lang="en-GB" dirty="0"/>
            </a:br>
            <a:r>
              <a:rPr lang="en-GB" dirty="0"/>
              <a:t>characterise mass production</a:t>
            </a:r>
          </a:p>
          <a:p>
            <a:pPr lvl="1"/>
            <a:r>
              <a:rPr lang="en-GB" dirty="0"/>
              <a:t>Give </a:t>
            </a:r>
            <a:r>
              <a:rPr lang="en-GB" b="1" dirty="0"/>
              <a:t>three</a:t>
            </a:r>
            <a:r>
              <a:rPr lang="en-GB" dirty="0"/>
              <a:t> examples of mass </a:t>
            </a:r>
            <a:br>
              <a:rPr lang="en-GB" dirty="0"/>
            </a:br>
            <a:r>
              <a:rPr lang="en-GB" dirty="0"/>
              <a:t>produced products?</a:t>
            </a:r>
          </a:p>
          <a:p>
            <a:pPr lvl="1"/>
            <a:r>
              <a:rPr lang="en-GB" dirty="0"/>
              <a:t>Why are mass production lines </a:t>
            </a:r>
            <a:br>
              <a:rPr lang="en-GB" dirty="0"/>
            </a:br>
            <a:r>
              <a:rPr lang="en-GB" dirty="0"/>
              <a:t>less flexible than those for </a:t>
            </a:r>
            <a:br>
              <a:rPr lang="en-GB" dirty="0"/>
            </a:br>
            <a:r>
              <a:rPr lang="en-GB" dirty="0"/>
              <a:t>one-off or batch production?</a:t>
            </a:r>
          </a:p>
        </p:txBody>
      </p:sp>
      <p:pic>
        <p:nvPicPr>
          <p:cNvPr id="6" name="Picture 5">
            <a:extLst>
              <a:ext uri="{FF2B5EF4-FFF2-40B4-BE49-F238E27FC236}">
                <a16:creationId xmlns:a16="http://schemas.microsoft.com/office/drawing/2014/main" id="{D1DF8AC8-263C-45CC-A9F9-E447823A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1342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83DD5C-B54B-4FB8-87A8-18D18EBB3C1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4476751" y="644063"/>
            <a:ext cx="4667060" cy="358897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7B39BE91-EF25-4DB8-8AB0-CDFCA412DA00}"/>
              </a:ext>
            </a:extLst>
          </p:cNvPr>
          <p:cNvSpPr>
            <a:spLocks noGrp="1"/>
          </p:cNvSpPr>
          <p:nvPr>
            <p:ph type="body" sz="quarter" idx="13"/>
          </p:nvPr>
        </p:nvSpPr>
        <p:spPr/>
        <p:txBody>
          <a:bodyPr/>
          <a:lstStyle/>
          <a:p>
            <a:r>
              <a:rPr lang="en-GB" dirty="0"/>
              <a:t>Set-up costs</a:t>
            </a:r>
          </a:p>
        </p:txBody>
      </p:sp>
      <p:sp>
        <p:nvSpPr>
          <p:cNvPr id="3" name="Text Placeholder 2">
            <a:extLst>
              <a:ext uri="{FF2B5EF4-FFF2-40B4-BE49-F238E27FC236}">
                <a16:creationId xmlns:a16="http://schemas.microsoft.com/office/drawing/2014/main" id="{795D8733-6AE3-467F-AB16-3740AD404AD8}"/>
              </a:ext>
            </a:extLst>
          </p:cNvPr>
          <p:cNvSpPr>
            <a:spLocks noGrp="1"/>
          </p:cNvSpPr>
          <p:nvPr>
            <p:ph type="body" sz="quarter" idx="14"/>
          </p:nvPr>
        </p:nvSpPr>
        <p:spPr/>
        <p:txBody>
          <a:bodyPr/>
          <a:lstStyle/>
          <a:p>
            <a:r>
              <a:rPr lang="en-GB" dirty="0"/>
              <a:t>The more automation in a </a:t>
            </a:r>
            <a:br>
              <a:rPr lang="en-GB" dirty="0"/>
            </a:br>
            <a:r>
              <a:rPr lang="en-GB" dirty="0"/>
              <a:t>production line, the higher </a:t>
            </a:r>
            <a:br>
              <a:rPr lang="en-GB" dirty="0"/>
            </a:br>
            <a:r>
              <a:rPr lang="en-GB" dirty="0"/>
              <a:t>the set-up costs will be</a:t>
            </a:r>
          </a:p>
          <a:p>
            <a:r>
              <a:rPr lang="en-GB" dirty="0">
                <a:solidFill>
                  <a:schemeClr val="tx1"/>
                </a:solidFill>
              </a:rPr>
              <a:t>Products made using complex </a:t>
            </a:r>
            <a:br>
              <a:rPr lang="en-GB" dirty="0">
                <a:solidFill>
                  <a:schemeClr val="tx1"/>
                </a:solidFill>
              </a:rPr>
            </a:br>
            <a:r>
              <a:rPr lang="en-GB" dirty="0">
                <a:solidFill>
                  <a:schemeClr val="tx1"/>
                </a:solidFill>
              </a:rPr>
              <a:t>industrial machinery will be </a:t>
            </a:r>
            <a:br>
              <a:rPr lang="en-GB" dirty="0">
                <a:solidFill>
                  <a:schemeClr val="tx1"/>
                </a:solidFill>
              </a:rPr>
            </a:br>
            <a:r>
              <a:rPr lang="en-GB" dirty="0">
                <a:solidFill>
                  <a:schemeClr val="tx1"/>
                </a:solidFill>
              </a:rPr>
              <a:t>mass produced</a:t>
            </a:r>
          </a:p>
          <a:p>
            <a:pPr lvl="1"/>
            <a:r>
              <a:rPr lang="en-GB" dirty="0"/>
              <a:t>Which industrial processes have high set-up costs?</a:t>
            </a:r>
          </a:p>
          <a:p>
            <a:pPr lvl="1"/>
            <a:r>
              <a:rPr lang="en-GB" dirty="0"/>
              <a:t>How can a manufacturer justify the high set-up costs of mass produced products?</a:t>
            </a:r>
          </a:p>
        </p:txBody>
      </p:sp>
    </p:spTree>
    <p:extLst>
      <p:ext uri="{BB962C8B-B14F-4D97-AF65-F5344CB8AC3E}">
        <p14:creationId xmlns:p14="http://schemas.microsoft.com/office/powerpoint/2010/main" val="2341510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8488F4-5BBC-4D7F-B337-862E0DCC26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11" y="641726"/>
            <a:ext cx="9152111" cy="6216274"/>
          </a:xfrm>
          <a:prstGeom prst="rect">
            <a:avLst/>
          </a:prstGeom>
        </p:spPr>
      </p:pic>
      <p:sp>
        <p:nvSpPr>
          <p:cNvPr id="2" name="Text Placeholder 1">
            <a:extLst>
              <a:ext uri="{FF2B5EF4-FFF2-40B4-BE49-F238E27FC236}">
                <a16:creationId xmlns:a16="http://schemas.microsoft.com/office/drawing/2014/main" id="{3BDA2DE5-8E22-4023-AA09-1E9BB2E867B7}"/>
              </a:ext>
            </a:extLst>
          </p:cNvPr>
          <p:cNvSpPr>
            <a:spLocks noGrp="1"/>
          </p:cNvSpPr>
          <p:nvPr>
            <p:ph type="body" sz="quarter" idx="13"/>
          </p:nvPr>
        </p:nvSpPr>
        <p:spPr/>
        <p:txBody>
          <a:bodyPr/>
          <a:lstStyle/>
          <a:p>
            <a:r>
              <a:rPr lang="en-GB" dirty="0">
                <a:solidFill>
                  <a:schemeClr val="bg1"/>
                </a:solidFill>
              </a:rPr>
              <a:t>Continuous production</a:t>
            </a:r>
          </a:p>
        </p:txBody>
      </p:sp>
      <p:sp>
        <p:nvSpPr>
          <p:cNvPr id="3" name="Text Placeholder 2">
            <a:extLst>
              <a:ext uri="{FF2B5EF4-FFF2-40B4-BE49-F238E27FC236}">
                <a16:creationId xmlns:a16="http://schemas.microsoft.com/office/drawing/2014/main" id="{3B7F36E8-DDF0-4919-B068-964D8E06B75D}"/>
              </a:ext>
            </a:extLst>
          </p:cNvPr>
          <p:cNvSpPr>
            <a:spLocks noGrp="1"/>
          </p:cNvSpPr>
          <p:nvPr>
            <p:ph type="body" sz="quarter" idx="14"/>
          </p:nvPr>
        </p:nvSpPr>
        <p:spPr/>
        <p:txBody>
          <a:bodyPr/>
          <a:lstStyle/>
          <a:p>
            <a:r>
              <a:rPr lang="en-GB" dirty="0">
                <a:solidFill>
                  <a:schemeClr val="bg1"/>
                </a:solidFill>
              </a:rPr>
              <a:t>A continuous production line is run non-stop, </a:t>
            </a:r>
            <a:br>
              <a:rPr lang="en-GB" dirty="0">
                <a:solidFill>
                  <a:schemeClr val="bg1"/>
                </a:solidFill>
              </a:rPr>
            </a:br>
            <a:r>
              <a:rPr lang="en-GB" dirty="0">
                <a:solidFill>
                  <a:schemeClr val="bg1"/>
                </a:solidFill>
              </a:rPr>
              <a:t>24 hours a day, 7 days a week, manufacturing products to meet a constant demand</a:t>
            </a:r>
          </a:p>
          <a:p>
            <a:pPr lvl="1"/>
            <a:r>
              <a:rPr lang="en-GB" dirty="0">
                <a:solidFill>
                  <a:srgbClr val="FFD0D9"/>
                </a:solidFill>
              </a:rPr>
              <a:t>What types of products would be suitable for </a:t>
            </a:r>
            <a:br>
              <a:rPr lang="en-GB" dirty="0">
                <a:solidFill>
                  <a:srgbClr val="FFD0D9"/>
                </a:solidFill>
              </a:rPr>
            </a:br>
            <a:r>
              <a:rPr lang="en-GB" dirty="0">
                <a:solidFill>
                  <a:srgbClr val="FFD0D9"/>
                </a:solidFill>
              </a:rPr>
              <a:t>continuous production?</a:t>
            </a:r>
          </a:p>
          <a:p>
            <a:pPr lvl="1"/>
            <a:r>
              <a:rPr lang="en-GB" dirty="0">
                <a:solidFill>
                  <a:srgbClr val="FFD0D9"/>
                </a:solidFill>
              </a:rPr>
              <a:t>How labour intensive </a:t>
            </a:r>
            <a:br>
              <a:rPr lang="en-GB" dirty="0">
                <a:solidFill>
                  <a:srgbClr val="FFD0D9"/>
                </a:solidFill>
              </a:rPr>
            </a:br>
            <a:r>
              <a:rPr lang="en-GB" dirty="0">
                <a:solidFill>
                  <a:srgbClr val="FFD0D9"/>
                </a:solidFill>
              </a:rPr>
              <a:t>are continuous production lines?</a:t>
            </a:r>
          </a:p>
          <a:p>
            <a:pPr lvl="1"/>
            <a:r>
              <a:rPr lang="en-GB" dirty="0">
                <a:solidFill>
                  <a:srgbClr val="FFD0D9"/>
                </a:solidFill>
              </a:rPr>
              <a:t>How does this affect</a:t>
            </a:r>
            <a:br>
              <a:rPr lang="en-GB" dirty="0">
                <a:solidFill>
                  <a:srgbClr val="FFD0D9"/>
                </a:solidFill>
              </a:rPr>
            </a:br>
            <a:r>
              <a:rPr lang="en-GB" dirty="0">
                <a:solidFill>
                  <a:srgbClr val="FFD0D9"/>
                </a:solidFill>
              </a:rPr>
              <a:t>unit and set-up costs?</a:t>
            </a:r>
          </a:p>
        </p:txBody>
      </p:sp>
    </p:spTree>
    <p:extLst>
      <p:ext uri="{BB962C8B-B14F-4D97-AF65-F5344CB8AC3E}">
        <p14:creationId xmlns:p14="http://schemas.microsoft.com/office/powerpoint/2010/main" val="56753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E8DF4-F155-400F-9033-834FA5267675}"/>
              </a:ext>
            </a:extLst>
          </p:cNvPr>
          <p:cNvSpPr>
            <a:spLocks noGrp="1"/>
          </p:cNvSpPr>
          <p:nvPr>
            <p:ph type="body" sz="quarter" idx="13"/>
          </p:nvPr>
        </p:nvSpPr>
        <p:spPr/>
        <p:txBody>
          <a:bodyPr/>
          <a:lstStyle/>
          <a:p>
            <a:r>
              <a:rPr lang="en-GB" dirty="0"/>
              <a:t>Worksheet Task 3</a:t>
            </a:r>
          </a:p>
        </p:txBody>
      </p:sp>
      <p:cxnSp>
        <p:nvCxnSpPr>
          <p:cNvPr id="12" name="Straight Arrow Connector 11">
            <a:extLst>
              <a:ext uri="{FF2B5EF4-FFF2-40B4-BE49-F238E27FC236}">
                <a16:creationId xmlns:a16="http://schemas.microsoft.com/office/drawing/2014/main" id="{8C72EBA4-14E6-4D19-9457-EA7290C606F6}"/>
              </a:ext>
            </a:extLst>
          </p:cNvPr>
          <p:cNvCxnSpPr>
            <a:cxnSpLocks/>
          </p:cNvCxnSpPr>
          <p:nvPr/>
        </p:nvCxnSpPr>
        <p:spPr>
          <a:xfrm>
            <a:off x="2860675" y="1978280"/>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tangle 16">
            <a:extLst>
              <a:ext uri="{FF2B5EF4-FFF2-40B4-BE49-F238E27FC236}">
                <a16:creationId xmlns:a16="http://schemas.microsoft.com/office/drawing/2014/main" id="{E7980498-42F7-487A-8441-1C159D59316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7" name="Straight Arrow Connector 26">
            <a:extLst>
              <a:ext uri="{FF2B5EF4-FFF2-40B4-BE49-F238E27FC236}">
                <a16:creationId xmlns:a16="http://schemas.microsoft.com/office/drawing/2014/main" id="{A96D12D1-66B0-4AF4-A9D2-DD06E0646535}"/>
              </a:ext>
            </a:extLst>
          </p:cNvPr>
          <p:cNvCxnSpPr>
            <a:cxnSpLocks/>
          </p:cNvCxnSpPr>
          <p:nvPr/>
        </p:nvCxnSpPr>
        <p:spPr>
          <a:xfrm>
            <a:off x="2860675" y="2708139"/>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B018663-B908-47D3-A62B-AB8D588DCB28}"/>
              </a:ext>
            </a:extLst>
          </p:cNvPr>
          <p:cNvCxnSpPr>
            <a:cxnSpLocks/>
          </p:cNvCxnSpPr>
          <p:nvPr/>
        </p:nvCxnSpPr>
        <p:spPr>
          <a:xfrm>
            <a:off x="2860675" y="3437998"/>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12FA1C0-80BA-408C-9395-83F33D59B8D9}"/>
              </a:ext>
            </a:extLst>
          </p:cNvPr>
          <p:cNvCxnSpPr>
            <a:cxnSpLocks/>
          </p:cNvCxnSpPr>
          <p:nvPr/>
        </p:nvCxnSpPr>
        <p:spPr>
          <a:xfrm>
            <a:off x="2860675" y="4167857"/>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3F807B6-3002-46FC-B479-245FB359E8A5}"/>
              </a:ext>
            </a:extLst>
          </p:cNvPr>
          <p:cNvCxnSpPr>
            <a:cxnSpLocks/>
          </p:cNvCxnSpPr>
          <p:nvPr/>
        </p:nvCxnSpPr>
        <p:spPr>
          <a:xfrm>
            <a:off x="2860675" y="4897716"/>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E9C9792D-552B-46A9-BD39-509ABF1CB1A1}"/>
              </a:ext>
            </a:extLst>
          </p:cNvPr>
          <p:cNvSpPr>
            <a:spLocks noGrp="1"/>
          </p:cNvSpPr>
          <p:nvPr>
            <p:ph type="body" sz="quarter" idx="14"/>
          </p:nvPr>
        </p:nvSpPr>
        <p:spPr>
          <a:xfrm>
            <a:off x="1214008" y="5547664"/>
            <a:ext cx="1015851" cy="409195"/>
          </a:xfrm>
        </p:spPr>
        <p:txBody>
          <a:bodyPr anchor="ctr"/>
          <a:lstStyle/>
          <a:p>
            <a:pPr marL="0" indent="0">
              <a:buNone/>
            </a:pPr>
            <a:r>
              <a:rPr lang="en-GB" sz="1400" b="1" dirty="0"/>
              <a:t>One-off</a:t>
            </a:r>
          </a:p>
        </p:txBody>
      </p:sp>
      <p:sp>
        <p:nvSpPr>
          <p:cNvPr id="46" name="Text Placeholder 2">
            <a:extLst>
              <a:ext uri="{FF2B5EF4-FFF2-40B4-BE49-F238E27FC236}">
                <a16:creationId xmlns:a16="http://schemas.microsoft.com/office/drawing/2014/main" id="{98852238-3791-46E7-B507-CE05595F2E2D}"/>
              </a:ext>
            </a:extLst>
          </p:cNvPr>
          <p:cNvSpPr txBox="1">
            <a:spLocks/>
          </p:cNvSpPr>
          <p:nvPr/>
        </p:nvSpPr>
        <p:spPr>
          <a:xfrm>
            <a:off x="2980181" y="5547664"/>
            <a:ext cx="1015851"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t>Batch</a:t>
            </a:r>
          </a:p>
        </p:txBody>
      </p:sp>
      <p:sp>
        <p:nvSpPr>
          <p:cNvPr id="47" name="Text Placeholder 2">
            <a:extLst>
              <a:ext uri="{FF2B5EF4-FFF2-40B4-BE49-F238E27FC236}">
                <a16:creationId xmlns:a16="http://schemas.microsoft.com/office/drawing/2014/main" id="{E4043C43-83DB-410C-8DF8-541B6E7EFDA5}"/>
              </a:ext>
            </a:extLst>
          </p:cNvPr>
          <p:cNvSpPr txBox="1">
            <a:spLocks/>
          </p:cNvSpPr>
          <p:nvPr/>
        </p:nvSpPr>
        <p:spPr>
          <a:xfrm>
            <a:off x="4746354" y="5547664"/>
            <a:ext cx="1015851"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t>Mass</a:t>
            </a:r>
          </a:p>
        </p:txBody>
      </p:sp>
      <p:sp>
        <p:nvSpPr>
          <p:cNvPr id="48" name="Text Placeholder 2">
            <a:extLst>
              <a:ext uri="{FF2B5EF4-FFF2-40B4-BE49-F238E27FC236}">
                <a16:creationId xmlns:a16="http://schemas.microsoft.com/office/drawing/2014/main" id="{4D3A79E2-DDE8-4CD5-A979-B92BE824AA79}"/>
              </a:ext>
            </a:extLst>
          </p:cNvPr>
          <p:cNvSpPr txBox="1">
            <a:spLocks/>
          </p:cNvSpPr>
          <p:nvPr/>
        </p:nvSpPr>
        <p:spPr>
          <a:xfrm>
            <a:off x="6512527" y="5547664"/>
            <a:ext cx="1268186"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t>Continuous</a:t>
            </a:r>
          </a:p>
        </p:txBody>
      </p:sp>
      <p:sp>
        <p:nvSpPr>
          <p:cNvPr id="49" name="Oval 48">
            <a:extLst>
              <a:ext uri="{FF2B5EF4-FFF2-40B4-BE49-F238E27FC236}">
                <a16:creationId xmlns:a16="http://schemas.microsoft.com/office/drawing/2014/main" id="{DB8E59AE-7E39-4A86-9277-A8B3056FA0DD}"/>
              </a:ext>
            </a:extLst>
          </p:cNvPr>
          <p:cNvSpPr/>
          <p:nvPr/>
        </p:nvSpPr>
        <p:spPr>
          <a:xfrm>
            <a:off x="2061900" y="5615419"/>
            <a:ext cx="273685" cy="273685"/>
          </a:xfrm>
          <a:prstGeom prst="ellips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 name="Isosceles Triangle 49">
            <a:extLst>
              <a:ext uri="{FF2B5EF4-FFF2-40B4-BE49-F238E27FC236}">
                <a16:creationId xmlns:a16="http://schemas.microsoft.com/office/drawing/2014/main" id="{0DFD4B56-3A7E-417B-AC97-9194F83B952A}"/>
              </a:ext>
            </a:extLst>
          </p:cNvPr>
          <p:cNvSpPr/>
          <p:nvPr/>
        </p:nvSpPr>
        <p:spPr>
          <a:xfrm>
            <a:off x="3593833" y="5629103"/>
            <a:ext cx="285727" cy="246316"/>
          </a:xfrm>
          <a:prstGeom prst="triangl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1" name="Rectangle 50">
            <a:extLst>
              <a:ext uri="{FF2B5EF4-FFF2-40B4-BE49-F238E27FC236}">
                <a16:creationId xmlns:a16="http://schemas.microsoft.com/office/drawing/2014/main" id="{E108C542-1ECE-4AD2-B517-92975938063F}"/>
              </a:ext>
            </a:extLst>
          </p:cNvPr>
          <p:cNvSpPr/>
          <p:nvPr/>
        </p:nvSpPr>
        <p:spPr>
          <a:xfrm>
            <a:off x="5391419" y="5594619"/>
            <a:ext cx="315285" cy="315285"/>
          </a:xfrm>
          <a:prstGeom prst="rect">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Multiplication Sign 52">
            <a:extLst>
              <a:ext uri="{FF2B5EF4-FFF2-40B4-BE49-F238E27FC236}">
                <a16:creationId xmlns:a16="http://schemas.microsoft.com/office/drawing/2014/main" id="{8D3E8951-5829-4409-B7E5-F1A116E2C57A}"/>
              </a:ext>
            </a:extLst>
          </p:cNvPr>
          <p:cNvSpPr/>
          <p:nvPr/>
        </p:nvSpPr>
        <p:spPr>
          <a:xfrm>
            <a:off x="7523996" y="5495545"/>
            <a:ext cx="513433" cy="513433"/>
          </a:xfrm>
          <a:prstGeom prst="mathMultiply">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Text Box 23">
            <a:extLst>
              <a:ext uri="{FF2B5EF4-FFF2-40B4-BE49-F238E27FC236}">
                <a16:creationId xmlns:a16="http://schemas.microsoft.com/office/drawing/2014/main" id="{E1296028-5D61-4201-BB6B-51EB262E8C7A}"/>
              </a:ext>
            </a:extLst>
          </p:cNvPr>
          <p:cNvSpPr txBox="1">
            <a:spLocks noChangeArrowheads="1"/>
          </p:cNvSpPr>
          <p:nvPr/>
        </p:nvSpPr>
        <p:spPr bwMode="auto">
          <a:xfrm>
            <a:off x="844549" y="3952924"/>
            <a:ext cx="1717675" cy="36036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Handmade</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2" name="Text Box 25">
            <a:extLst>
              <a:ext uri="{FF2B5EF4-FFF2-40B4-BE49-F238E27FC236}">
                <a16:creationId xmlns:a16="http://schemas.microsoft.com/office/drawing/2014/main" id="{8289B04E-5FDB-4182-AFDB-D12EDCE10A5F}"/>
              </a:ext>
            </a:extLst>
          </p:cNvPr>
          <p:cNvSpPr txBox="1">
            <a:spLocks noChangeArrowheads="1"/>
          </p:cNvSpPr>
          <p:nvPr/>
        </p:nvSpPr>
        <p:spPr bwMode="auto">
          <a:xfrm>
            <a:off x="6643579" y="3952925"/>
            <a:ext cx="1717675" cy="36035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Automation</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3" name="Text Box 27">
            <a:extLst>
              <a:ext uri="{FF2B5EF4-FFF2-40B4-BE49-F238E27FC236}">
                <a16:creationId xmlns:a16="http://schemas.microsoft.com/office/drawing/2014/main" id="{4B0F0936-055A-4533-80B2-65C7CCF55A3E}"/>
              </a:ext>
            </a:extLst>
          </p:cNvPr>
          <p:cNvSpPr txBox="1">
            <a:spLocks noChangeArrowheads="1"/>
          </p:cNvSpPr>
          <p:nvPr/>
        </p:nvSpPr>
        <p:spPr bwMode="auto">
          <a:xfrm>
            <a:off x="663301" y="4605706"/>
            <a:ext cx="2080171" cy="65519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Skilled workers / operators</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4" name="Text Box 28">
            <a:extLst>
              <a:ext uri="{FF2B5EF4-FFF2-40B4-BE49-F238E27FC236}">
                <a16:creationId xmlns:a16="http://schemas.microsoft.com/office/drawing/2014/main" id="{B00BF66D-FC4F-4EFB-94D1-8B563D91819B}"/>
              </a:ext>
            </a:extLst>
          </p:cNvPr>
          <p:cNvSpPr txBox="1">
            <a:spLocks noChangeArrowheads="1"/>
          </p:cNvSpPr>
          <p:nvPr/>
        </p:nvSpPr>
        <p:spPr bwMode="auto">
          <a:xfrm>
            <a:off x="6339640" y="4542371"/>
            <a:ext cx="2325553" cy="781871"/>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Unskilled workers / operators</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Text Box 4096">
            <a:extLst>
              <a:ext uri="{FF2B5EF4-FFF2-40B4-BE49-F238E27FC236}">
                <a16:creationId xmlns:a16="http://schemas.microsoft.com/office/drawing/2014/main" id="{1962A3B5-C9EE-42BD-A1AD-E759A51775DD}"/>
              </a:ext>
            </a:extLst>
          </p:cNvPr>
          <p:cNvSpPr txBox="1">
            <a:spLocks noChangeArrowheads="1"/>
          </p:cNvSpPr>
          <p:nvPr/>
        </p:nvSpPr>
        <p:spPr bwMode="auto">
          <a:xfrm>
            <a:off x="844549" y="1798100"/>
            <a:ext cx="1717675" cy="36036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High unit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Text Box 4097">
            <a:extLst>
              <a:ext uri="{FF2B5EF4-FFF2-40B4-BE49-F238E27FC236}">
                <a16:creationId xmlns:a16="http://schemas.microsoft.com/office/drawing/2014/main" id="{C2F68CFA-C074-4A91-B2E1-E7E1E3935C05}"/>
              </a:ext>
            </a:extLst>
          </p:cNvPr>
          <p:cNvSpPr txBox="1">
            <a:spLocks noChangeArrowheads="1"/>
          </p:cNvSpPr>
          <p:nvPr/>
        </p:nvSpPr>
        <p:spPr bwMode="auto">
          <a:xfrm>
            <a:off x="6643579" y="1771114"/>
            <a:ext cx="1717675" cy="36035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Low unit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7" name="Text Box 4101">
            <a:extLst>
              <a:ext uri="{FF2B5EF4-FFF2-40B4-BE49-F238E27FC236}">
                <a16:creationId xmlns:a16="http://schemas.microsoft.com/office/drawing/2014/main" id="{386F57BF-8EA3-4D52-97E3-0CF49190694C}"/>
              </a:ext>
            </a:extLst>
          </p:cNvPr>
          <p:cNvSpPr txBox="1">
            <a:spLocks noChangeArrowheads="1"/>
          </p:cNvSpPr>
          <p:nvPr/>
        </p:nvSpPr>
        <p:spPr bwMode="auto">
          <a:xfrm>
            <a:off x="844549" y="2474374"/>
            <a:ext cx="1717675" cy="323367"/>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High set up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8" name="Text Box 4102">
            <a:extLst>
              <a:ext uri="{FF2B5EF4-FFF2-40B4-BE49-F238E27FC236}">
                <a16:creationId xmlns:a16="http://schemas.microsoft.com/office/drawing/2014/main" id="{20B1EF36-C631-4321-A9A7-C1A8DC55C0D6}"/>
              </a:ext>
            </a:extLst>
          </p:cNvPr>
          <p:cNvSpPr txBox="1">
            <a:spLocks noChangeArrowheads="1"/>
          </p:cNvSpPr>
          <p:nvPr/>
        </p:nvSpPr>
        <p:spPr bwMode="auto">
          <a:xfrm>
            <a:off x="6643579" y="2488804"/>
            <a:ext cx="1717675" cy="351426"/>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Low set up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Text Box 4104">
            <a:extLst>
              <a:ext uri="{FF2B5EF4-FFF2-40B4-BE49-F238E27FC236}">
                <a16:creationId xmlns:a16="http://schemas.microsoft.com/office/drawing/2014/main" id="{EF55BC04-7A43-4962-8400-2E770ED364CE}"/>
              </a:ext>
            </a:extLst>
          </p:cNvPr>
          <p:cNvSpPr txBox="1">
            <a:spLocks noChangeArrowheads="1"/>
          </p:cNvSpPr>
          <p:nvPr/>
        </p:nvSpPr>
        <p:spPr bwMode="auto">
          <a:xfrm>
            <a:off x="844549" y="3135816"/>
            <a:ext cx="1717675" cy="628991"/>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Maximum flexibility</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Text Box 4105">
            <a:extLst>
              <a:ext uri="{FF2B5EF4-FFF2-40B4-BE49-F238E27FC236}">
                <a16:creationId xmlns:a16="http://schemas.microsoft.com/office/drawing/2014/main" id="{02DEBB0A-1E52-4D73-BA3D-ED3B2C18E881}"/>
              </a:ext>
            </a:extLst>
          </p:cNvPr>
          <p:cNvSpPr txBox="1">
            <a:spLocks noChangeArrowheads="1"/>
          </p:cNvSpPr>
          <p:nvPr/>
        </p:nvSpPr>
        <p:spPr bwMode="auto">
          <a:xfrm>
            <a:off x="6643579" y="3057719"/>
            <a:ext cx="1717675" cy="66611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Minimum flexibility</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361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E8DF4-F155-400F-9033-834FA5267675}"/>
              </a:ext>
            </a:extLst>
          </p:cNvPr>
          <p:cNvSpPr>
            <a:spLocks noGrp="1"/>
          </p:cNvSpPr>
          <p:nvPr>
            <p:ph type="body" sz="quarter" idx="13"/>
          </p:nvPr>
        </p:nvSpPr>
        <p:spPr/>
        <p:txBody>
          <a:bodyPr/>
          <a:lstStyle/>
          <a:p>
            <a:r>
              <a:rPr lang="en-GB" dirty="0"/>
              <a:t>Worksheet Task 3</a:t>
            </a:r>
          </a:p>
        </p:txBody>
      </p:sp>
      <p:sp>
        <p:nvSpPr>
          <p:cNvPr id="4" name="Text Box 23">
            <a:extLst>
              <a:ext uri="{FF2B5EF4-FFF2-40B4-BE49-F238E27FC236}">
                <a16:creationId xmlns:a16="http://schemas.microsoft.com/office/drawing/2014/main" id="{FCE92BF5-3446-4DDF-A97F-4E030BBAE6C0}"/>
              </a:ext>
            </a:extLst>
          </p:cNvPr>
          <p:cNvSpPr txBox="1">
            <a:spLocks noChangeArrowheads="1"/>
          </p:cNvSpPr>
          <p:nvPr/>
        </p:nvSpPr>
        <p:spPr bwMode="auto">
          <a:xfrm>
            <a:off x="844549" y="3952924"/>
            <a:ext cx="1717675" cy="36036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Handmade</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Text Box 25">
            <a:extLst>
              <a:ext uri="{FF2B5EF4-FFF2-40B4-BE49-F238E27FC236}">
                <a16:creationId xmlns:a16="http://schemas.microsoft.com/office/drawing/2014/main" id="{3373397E-60DB-4FBD-AFFF-FDFB110C3A60}"/>
              </a:ext>
            </a:extLst>
          </p:cNvPr>
          <p:cNvSpPr txBox="1">
            <a:spLocks noChangeArrowheads="1"/>
          </p:cNvSpPr>
          <p:nvPr/>
        </p:nvSpPr>
        <p:spPr bwMode="auto">
          <a:xfrm>
            <a:off x="6643579" y="3952925"/>
            <a:ext cx="1717675" cy="36035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Automation</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 Box 27">
            <a:extLst>
              <a:ext uri="{FF2B5EF4-FFF2-40B4-BE49-F238E27FC236}">
                <a16:creationId xmlns:a16="http://schemas.microsoft.com/office/drawing/2014/main" id="{DDB1948F-370C-404E-902F-89910A8C49AC}"/>
              </a:ext>
            </a:extLst>
          </p:cNvPr>
          <p:cNvSpPr txBox="1">
            <a:spLocks noChangeArrowheads="1"/>
          </p:cNvSpPr>
          <p:nvPr/>
        </p:nvSpPr>
        <p:spPr bwMode="auto">
          <a:xfrm>
            <a:off x="663301" y="4605706"/>
            <a:ext cx="2080171" cy="65519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Skilled workers / operators</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Text Box 28">
            <a:extLst>
              <a:ext uri="{FF2B5EF4-FFF2-40B4-BE49-F238E27FC236}">
                <a16:creationId xmlns:a16="http://schemas.microsoft.com/office/drawing/2014/main" id="{D331D8A6-D89F-4C88-9047-E8BB1FEE3958}"/>
              </a:ext>
            </a:extLst>
          </p:cNvPr>
          <p:cNvSpPr txBox="1">
            <a:spLocks noChangeArrowheads="1"/>
          </p:cNvSpPr>
          <p:nvPr/>
        </p:nvSpPr>
        <p:spPr bwMode="auto">
          <a:xfrm>
            <a:off x="6339640" y="4542371"/>
            <a:ext cx="2325553" cy="781871"/>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Unskilled workers / operators</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Text Box 4096">
            <a:extLst>
              <a:ext uri="{FF2B5EF4-FFF2-40B4-BE49-F238E27FC236}">
                <a16:creationId xmlns:a16="http://schemas.microsoft.com/office/drawing/2014/main" id="{CC495E6F-9C57-4741-8AD7-8147B98043DF}"/>
              </a:ext>
            </a:extLst>
          </p:cNvPr>
          <p:cNvSpPr txBox="1">
            <a:spLocks noChangeArrowheads="1"/>
          </p:cNvSpPr>
          <p:nvPr/>
        </p:nvSpPr>
        <p:spPr bwMode="auto">
          <a:xfrm>
            <a:off x="844549" y="1798100"/>
            <a:ext cx="1717675" cy="36036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High unit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Text Box 4097">
            <a:extLst>
              <a:ext uri="{FF2B5EF4-FFF2-40B4-BE49-F238E27FC236}">
                <a16:creationId xmlns:a16="http://schemas.microsoft.com/office/drawing/2014/main" id="{523304A0-068C-4DC3-85C0-827D02331DA1}"/>
              </a:ext>
            </a:extLst>
          </p:cNvPr>
          <p:cNvSpPr txBox="1">
            <a:spLocks noChangeArrowheads="1"/>
          </p:cNvSpPr>
          <p:nvPr/>
        </p:nvSpPr>
        <p:spPr bwMode="auto">
          <a:xfrm>
            <a:off x="6643579" y="1771114"/>
            <a:ext cx="1717675" cy="36035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Low unit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8C72EBA4-14E6-4D19-9457-EA7290C606F6}"/>
              </a:ext>
            </a:extLst>
          </p:cNvPr>
          <p:cNvCxnSpPr>
            <a:cxnSpLocks/>
          </p:cNvCxnSpPr>
          <p:nvPr/>
        </p:nvCxnSpPr>
        <p:spPr>
          <a:xfrm>
            <a:off x="2860675" y="1978280"/>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 Box 4101">
            <a:extLst>
              <a:ext uri="{FF2B5EF4-FFF2-40B4-BE49-F238E27FC236}">
                <a16:creationId xmlns:a16="http://schemas.microsoft.com/office/drawing/2014/main" id="{F4D32FBD-7BD9-4CD4-A60D-9939B3971D1C}"/>
              </a:ext>
            </a:extLst>
          </p:cNvPr>
          <p:cNvSpPr txBox="1">
            <a:spLocks noChangeArrowheads="1"/>
          </p:cNvSpPr>
          <p:nvPr/>
        </p:nvSpPr>
        <p:spPr bwMode="auto">
          <a:xfrm>
            <a:off x="844549" y="2474374"/>
            <a:ext cx="1717675" cy="323367"/>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High set up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Text Box 4102">
            <a:extLst>
              <a:ext uri="{FF2B5EF4-FFF2-40B4-BE49-F238E27FC236}">
                <a16:creationId xmlns:a16="http://schemas.microsoft.com/office/drawing/2014/main" id="{7CB9A6A1-1D21-46EB-9040-269B40C3362F}"/>
              </a:ext>
            </a:extLst>
          </p:cNvPr>
          <p:cNvSpPr txBox="1">
            <a:spLocks noChangeArrowheads="1"/>
          </p:cNvSpPr>
          <p:nvPr/>
        </p:nvSpPr>
        <p:spPr bwMode="auto">
          <a:xfrm>
            <a:off x="6643579" y="2488804"/>
            <a:ext cx="1717675" cy="351426"/>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Low set up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Text Box 4104">
            <a:extLst>
              <a:ext uri="{FF2B5EF4-FFF2-40B4-BE49-F238E27FC236}">
                <a16:creationId xmlns:a16="http://schemas.microsoft.com/office/drawing/2014/main" id="{827E6EC5-4133-4705-BF2C-33BD63BBA921}"/>
              </a:ext>
            </a:extLst>
          </p:cNvPr>
          <p:cNvSpPr txBox="1">
            <a:spLocks noChangeArrowheads="1"/>
          </p:cNvSpPr>
          <p:nvPr/>
        </p:nvSpPr>
        <p:spPr bwMode="auto">
          <a:xfrm>
            <a:off x="844549" y="3135816"/>
            <a:ext cx="1717675" cy="628991"/>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Maximum flexibility</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Text Box 4105">
            <a:extLst>
              <a:ext uri="{FF2B5EF4-FFF2-40B4-BE49-F238E27FC236}">
                <a16:creationId xmlns:a16="http://schemas.microsoft.com/office/drawing/2014/main" id="{FD65AAF6-E809-4B38-9311-5930B0F8482B}"/>
              </a:ext>
            </a:extLst>
          </p:cNvPr>
          <p:cNvSpPr txBox="1">
            <a:spLocks noChangeArrowheads="1"/>
          </p:cNvSpPr>
          <p:nvPr/>
        </p:nvSpPr>
        <p:spPr bwMode="auto">
          <a:xfrm>
            <a:off x="6643579" y="3057719"/>
            <a:ext cx="1717675" cy="66611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Minimum flexibility</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6">
            <a:extLst>
              <a:ext uri="{FF2B5EF4-FFF2-40B4-BE49-F238E27FC236}">
                <a16:creationId xmlns:a16="http://schemas.microsoft.com/office/drawing/2014/main" id="{E7980498-42F7-487A-8441-1C159D59316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7" name="Straight Arrow Connector 26">
            <a:extLst>
              <a:ext uri="{FF2B5EF4-FFF2-40B4-BE49-F238E27FC236}">
                <a16:creationId xmlns:a16="http://schemas.microsoft.com/office/drawing/2014/main" id="{A96D12D1-66B0-4AF4-A9D2-DD06E0646535}"/>
              </a:ext>
            </a:extLst>
          </p:cNvPr>
          <p:cNvCxnSpPr>
            <a:cxnSpLocks/>
          </p:cNvCxnSpPr>
          <p:nvPr/>
        </p:nvCxnSpPr>
        <p:spPr>
          <a:xfrm>
            <a:off x="2860675" y="2708139"/>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B018663-B908-47D3-A62B-AB8D588DCB28}"/>
              </a:ext>
            </a:extLst>
          </p:cNvPr>
          <p:cNvCxnSpPr>
            <a:cxnSpLocks/>
          </p:cNvCxnSpPr>
          <p:nvPr/>
        </p:nvCxnSpPr>
        <p:spPr>
          <a:xfrm>
            <a:off x="2860675" y="3437998"/>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12FA1C0-80BA-408C-9395-83F33D59B8D9}"/>
              </a:ext>
            </a:extLst>
          </p:cNvPr>
          <p:cNvCxnSpPr>
            <a:cxnSpLocks/>
          </p:cNvCxnSpPr>
          <p:nvPr/>
        </p:nvCxnSpPr>
        <p:spPr>
          <a:xfrm>
            <a:off x="2860675" y="4167857"/>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3F807B6-3002-46FC-B479-245FB359E8A5}"/>
              </a:ext>
            </a:extLst>
          </p:cNvPr>
          <p:cNvCxnSpPr>
            <a:cxnSpLocks/>
          </p:cNvCxnSpPr>
          <p:nvPr/>
        </p:nvCxnSpPr>
        <p:spPr>
          <a:xfrm>
            <a:off x="2860675" y="4897716"/>
            <a:ext cx="3422650" cy="0"/>
          </a:xfrm>
          <a:prstGeom prst="straightConnector1">
            <a:avLst/>
          </a:prstGeom>
          <a:ln w="38100">
            <a:solidFill>
              <a:srgbClr val="FF408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8FD4ADA5-8005-4577-AE4C-2DB5BCE47318}"/>
              </a:ext>
            </a:extLst>
          </p:cNvPr>
          <p:cNvSpPr/>
          <p:nvPr/>
        </p:nvSpPr>
        <p:spPr>
          <a:xfrm>
            <a:off x="3381198" y="1846383"/>
            <a:ext cx="273685" cy="273685"/>
          </a:xfrm>
          <a:prstGeom prst="ellips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7E91096D-7C5A-4DC1-8B5A-76C4100D4CAD}"/>
              </a:ext>
            </a:extLst>
          </p:cNvPr>
          <p:cNvSpPr/>
          <p:nvPr/>
        </p:nvSpPr>
        <p:spPr>
          <a:xfrm>
            <a:off x="3381198" y="3299672"/>
            <a:ext cx="273685" cy="273685"/>
          </a:xfrm>
          <a:prstGeom prst="ellips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28DB6EE5-E328-47CB-897B-82BA7BE4B29F}"/>
              </a:ext>
            </a:extLst>
          </p:cNvPr>
          <p:cNvSpPr/>
          <p:nvPr/>
        </p:nvSpPr>
        <p:spPr>
          <a:xfrm>
            <a:off x="3381198" y="4025636"/>
            <a:ext cx="273685" cy="273685"/>
          </a:xfrm>
          <a:prstGeom prst="ellips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E9D9E878-8A22-4E74-B761-DCE04EBE9E3D}"/>
              </a:ext>
            </a:extLst>
          </p:cNvPr>
          <p:cNvSpPr/>
          <p:nvPr/>
        </p:nvSpPr>
        <p:spPr>
          <a:xfrm>
            <a:off x="3381198" y="4760873"/>
            <a:ext cx="273685" cy="273685"/>
          </a:xfrm>
          <a:prstGeom prst="ellips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4" name="Multiplication Sign 23">
            <a:extLst>
              <a:ext uri="{FF2B5EF4-FFF2-40B4-BE49-F238E27FC236}">
                <a16:creationId xmlns:a16="http://schemas.microsoft.com/office/drawing/2014/main" id="{D6041BEA-E381-4AD2-AB0B-AC361BB8BE1C}"/>
              </a:ext>
            </a:extLst>
          </p:cNvPr>
          <p:cNvSpPr/>
          <p:nvPr/>
        </p:nvSpPr>
        <p:spPr>
          <a:xfrm>
            <a:off x="3261324" y="2460181"/>
            <a:ext cx="513433" cy="513433"/>
          </a:xfrm>
          <a:prstGeom prst="mathMultiply">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5" name="Multiplication Sign 24">
            <a:extLst>
              <a:ext uri="{FF2B5EF4-FFF2-40B4-BE49-F238E27FC236}">
                <a16:creationId xmlns:a16="http://schemas.microsoft.com/office/drawing/2014/main" id="{03196D17-D9FA-4953-843F-E59E2956C6EC}"/>
              </a:ext>
            </a:extLst>
          </p:cNvPr>
          <p:cNvSpPr/>
          <p:nvPr/>
        </p:nvSpPr>
        <p:spPr>
          <a:xfrm>
            <a:off x="5443895" y="1728076"/>
            <a:ext cx="513433" cy="513433"/>
          </a:xfrm>
          <a:prstGeom prst="mathMultiply">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6B826624-CBAB-4F4B-AB10-B8D48170013A}"/>
              </a:ext>
            </a:extLst>
          </p:cNvPr>
          <p:cNvSpPr/>
          <p:nvPr/>
        </p:nvSpPr>
        <p:spPr>
          <a:xfrm>
            <a:off x="5563769" y="2546212"/>
            <a:ext cx="273685" cy="273685"/>
          </a:xfrm>
          <a:prstGeom prst="ellips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2" name="Multiplication Sign 31">
            <a:extLst>
              <a:ext uri="{FF2B5EF4-FFF2-40B4-BE49-F238E27FC236}">
                <a16:creationId xmlns:a16="http://schemas.microsoft.com/office/drawing/2014/main" id="{1CCA8740-3C73-47D1-87DF-CF13E7EB2557}"/>
              </a:ext>
            </a:extLst>
          </p:cNvPr>
          <p:cNvSpPr/>
          <p:nvPr/>
        </p:nvSpPr>
        <p:spPr>
          <a:xfrm>
            <a:off x="5443895" y="3180016"/>
            <a:ext cx="513433" cy="513433"/>
          </a:xfrm>
          <a:prstGeom prst="mathMultiply">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3" name="Multiplication Sign 32">
            <a:extLst>
              <a:ext uri="{FF2B5EF4-FFF2-40B4-BE49-F238E27FC236}">
                <a16:creationId xmlns:a16="http://schemas.microsoft.com/office/drawing/2014/main" id="{54AD0E14-944A-4711-BB7A-39C32999DBAF}"/>
              </a:ext>
            </a:extLst>
          </p:cNvPr>
          <p:cNvSpPr/>
          <p:nvPr/>
        </p:nvSpPr>
        <p:spPr>
          <a:xfrm>
            <a:off x="5443895" y="3905792"/>
            <a:ext cx="513433" cy="513433"/>
          </a:xfrm>
          <a:prstGeom prst="mathMultiply">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4" name="Isosceles Triangle 33">
            <a:extLst>
              <a:ext uri="{FF2B5EF4-FFF2-40B4-BE49-F238E27FC236}">
                <a16:creationId xmlns:a16="http://schemas.microsoft.com/office/drawing/2014/main" id="{190893E1-674D-41AF-AEF0-30EDF8C0A10B}"/>
              </a:ext>
            </a:extLst>
          </p:cNvPr>
          <p:cNvSpPr/>
          <p:nvPr/>
        </p:nvSpPr>
        <p:spPr>
          <a:xfrm>
            <a:off x="4039629" y="1850707"/>
            <a:ext cx="285727" cy="246316"/>
          </a:xfrm>
          <a:prstGeom prst="triangl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5" name="Isosceles Triangle 34">
            <a:extLst>
              <a:ext uri="{FF2B5EF4-FFF2-40B4-BE49-F238E27FC236}">
                <a16:creationId xmlns:a16="http://schemas.microsoft.com/office/drawing/2014/main" id="{30362C1F-CD17-438A-9A0D-DB1300483291}"/>
              </a:ext>
            </a:extLst>
          </p:cNvPr>
          <p:cNvSpPr/>
          <p:nvPr/>
        </p:nvSpPr>
        <p:spPr>
          <a:xfrm>
            <a:off x="4039629" y="3304743"/>
            <a:ext cx="285727" cy="246316"/>
          </a:xfrm>
          <a:prstGeom prst="triangl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6" name="Isosceles Triangle 35">
            <a:extLst>
              <a:ext uri="{FF2B5EF4-FFF2-40B4-BE49-F238E27FC236}">
                <a16:creationId xmlns:a16="http://schemas.microsoft.com/office/drawing/2014/main" id="{F9E82F91-5305-40FC-AC33-CE0E27AA8CEA}"/>
              </a:ext>
            </a:extLst>
          </p:cNvPr>
          <p:cNvSpPr/>
          <p:nvPr/>
        </p:nvSpPr>
        <p:spPr>
          <a:xfrm>
            <a:off x="4039629" y="4039536"/>
            <a:ext cx="285727" cy="246316"/>
          </a:xfrm>
          <a:prstGeom prst="triangl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7" name="Isosceles Triangle 36">
            <a:extLst>
              <a:ext uri="{FF2B5EF4-FFF2-40B4-BE49-F238E27FC236}">
                <a16:creationId xmlns:a16="http://schemas.microsoft.com/office/drawing/2014/main" id="{9539CE57-AA00-4F0D-9D6F-19821C3844E4}"/>
              </a:ext>
            </a:extLst>
          </p:cNvPr>
          <p:cNvSpPr/>
          <p:nvPr/>
        </p:nvSpPr>
        <p:spPr>
          <a:xfrm>
            <a:off x="4039629" y="4767649"/>
            <a:ext cx="285727" cy="246316"/>
          </a:xfrm>
          <a:prstGeom prst="triangl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0B7E3F2B-F4BF-48E4-94D9-483DAE2D588A}"/>
              </a:ext>
            </a:extLst>
          </p:cNvPr>
          <p:cNvSpPr/>
          <p:nvPr/>
        </p:nvSpPr>
        <p:spPr>
          <a:xfrm>
            <a:off x="4024850" y="2543408"/>
            <a:ext cx="315285" cy="315285"/>
          </a:xfrm>
          <a:prstGeom prst="rect">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3E312FA-2674-4D66-BE6F-D1523C30E571}"/>
              </a:ext>
            </a:extLst>
          </p:cNvPr>
          <p:cNvSpPr/>
          <p:nvPr/>
        </p:nvSpPr>
        <p:spPr>
          <a:xfrm>
            <a:off x="4785225" y="1818469"/>
            <a:ext cx="315285" cy="315285"/>
          </a:xfrm>
          <a:prstGeom prst="rect">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06D5C5E2-7EF5-4AA9-8CB9-C61143F3A67F}"/>
              </a:ext>
            </a:extLst>
          </p:cNvPr>
          <p:cNvSpPr/>
          <p:nvPr/>
        </p:nvSpPr>
        <p:spPr>
          <a:xfrm>
            <a:off x="4800004" y="2582651"/>
            <a:ext cx="285727" cy="246316"/>
          </a:xfrm>
          <a:prstGeom prst="triangl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60049D47-5008-4AB2-9956-07B768121343}"/>
              </a:ext>
            </a:extLst>
          </p:cNvPr>
          <p:cNvSpPr/>
          <p:nvPr/>
        </p:nvSpPr>
        <p:spPr>
          <a:xfrm>
            <a:off x="4785225" y="3265742"/>
            <a:ext cx="315285" cy="315285"/>
          </a:xfrm>
          <a:prstGeom prst="rect">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7B9B2432-40C3-4DD1-A761-89B2B0317B9B}"/>
              </a:ext>
            </a:extLst>
          </p:cNvPr>
          <p:cNvSpPr/>
          <p:nvPr/>
        </p:nvSpPr>
        <p:spPr>
          <a:xfrm>
            <a:off x="4785225" y="4016776"/>
            <a:ext cx="315285" cy="315285"/>
          </a:xfrm>
          <a:prstGeom prst="rect">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E9C9792D-552B-46A9-BD39-509ABF1CB1A1}"/>
              </a:ext>
            </a:extLst>
          </p:cNvPr>
          <p:cNvSpPr>
            <a:spLocks noGrp="1"/>
          </p:cNvSpPr>
          <p:nvPr>
            <p:ph type="body" sz="quarter" idx="14"/>
          </p:nvPr>
        </p:nvSpPr>
        <p:spPr>
          <a:xfrm>
            <a:off x="1214008" y="5547664"/>
            <a:ext cx="1015851" cy="409195"/>
          </a:xfrm>
        </p:spPr>
        <p:txBody>
          <a:bodyPr anchor="ctr"/>
          <a:lstStyle/>
          <a:p>
            <a:pPr marL="0" indent="0">
              <a:buNone/>
            </a:pPr>
            <a:r>
              <a:rPr lang="en-GB" sz="1400" b="1" dirty="0">
                <a:latin typeface="Arial" panose="020B0604020202020204" pitchFamily="34" charset="0"/>
                <a:cs typeface="Arial" panose="020B0604020202020204" pitchFamily="34" charset="0"/>
              </a:rPr>
              <a:t>One-off</a:t>
            </a:r>
          </a:p>
        </p:txBody>
      </p:sp>
      <p:sp>
        <p:nvSpPr>
          <p:cNvPr id="46" name="Text Placeholder 2">
            <a:extLst>
              <a:ext uri="{FF2B5EF4-FFF2-40B4-BE49-F238E27FC236}">
                <a16:creationId xmlns:a16="http://schemas.microsoft.com/office/drawing/2014/main" id="{98852238-3791-46E7-B507-CE05595F2E2D}"/>
              </a:ext>
            </a:extLst>
          </p:cNvPr>
          <p:cNvSpPr txBox="1">
            <a:spLocks/>
          </p:cNvSpPr>
          <p:nvPr/>
        </p:nvSpPr>
        <p:spPr>
          <a:xfrm>
            <a:off x="2980181" y="5547664"/>
            <a:ext cx="1015851"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latin typeface="Arial" panose="020B0604020202020204" pitchFamily="34" charset="0"/>
                <a:cs typeface="Arial" panose="020B0604020202020204" pitchFamily="34" charset="0"/>
              </a:rPr>
              <a:t>Batch</a:t>
            </a:r>
          </a:p>
        </p:txBody>
      </p:sp>
      <p:sp>
        <p:nvSpPr>
          <p:cNvPr id="47" name="Text Placeholder 2">
            <a:extLst>
              <a:ext uri="{FF2B5EF4-FFF2-40B4-BE49-F238E27FC236}">
                <a16:creationId xmlns:a16="http://schemas.microsoft.com/office/drawing/2014/main" id="{E4043C43-83DB-410C-8DF8-541B6E7EFDA5}"/>
              </a:ext>
            </a:extLst>
          </p:cNvPr>
          <p:cNvSpPr txBox="1">
            <a:spLocks/>
          </p:cNvSpPr>
          <p:nvPr/>
        </p:nvSpPr>
        <p:spPr>
          <a:xfrm>
            <a:off x="4746354" y="5547664"/>
            <a:ext cx="1015851"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latin typeface="Arial" panose="020B0604020202020204" pitchFamily="34" charset="0"/>
                <a:cs typeface="Arial" panose="020B0604020202020204" pitchFamily="34" charset="0"/>
              </a:rPr>
              <a:t>Mass</a:t>
            </a:r>
          </a:p>
        </p:txBody>
      </p:sp>
      <p:sp>
        <p:nvSpPr>
          <p:cNvPr id="48" name="Text Placeholder 2">
            <a:extLst>
              <a:ext uri="{FF2B5EF4-FFF2-40B4-BE49-F238E27FC236}">
                <a16:creationId xmlns:a16="http://schemas.microsoft.com/office/drawing/2014/main" id="{4D3A79E2-DDE8-4CD5-A979-B92BE824AA79}"/>
              </a:ext>
            </a:extLst>
          </p:cNvPr>
          <p:cNvSpPr txBox="1">
            <a:spLocks/>
          </p:cNvSpPr>
          <p:nvPr/>
        </p:nvSpPr>
        <p:spPr>
          <a:xfrm>
            <a:off x="6512527" y="5547664"/>
            <a:ext cx="1268186"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latin typeface="Arial" panose="020B0604020202020204" pitchFamily="34" charset="0"/>
                <a:cs typeface="Arial" panose="020B0604020202020204" pitchFamily="34" charset="0"/>
              </a:rPr>
              <a:t>Continuous</a:t>
            </a:r>
          </a:p>
        </p:txBody>
      </p:sp>
      <p:sp>
        <p:nvSpPr>
          <p:cNvPr id="49" name="Oval 48">
            <a:extLst>
              <a:ext uri="{FF2B5EF4-FFF2-40B4-BE49-F238E27FC236}">
                <a16:creationId xmlns:a16="http://schemas.microsoft.com/office/drawing/2014/main" id="{DB8E59AE-7E39-4A86-9277-A8B3056FA0DD}"/>
              </a:ext>
            </a:extLst>
          </p:cNvPr>
          <p:cNvSpPr/>
          <p:nvPr/>
        </p:nvSpPr>
        <p:spPr>
          <a:xfrm>
            <a:off x="2061900" y="5615419"/>
            <a:ext cx="273685" cy="273685"/>
          </a:xfrm>
          <a:prstGeom prst="ellips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sp>
        <p:nvSpPr>
          <p:cNvPr id="50" name="Isosceles Triangle 49">
            <a:extLst>
              <a:ext uri="{FF2B5EF4-FFF2-40B4-BE49-F238E27FC236}">
                <a16:creationId xmlns:a16="http://schemas.microsoft.com/office/drawing/2014/main" id="{0DFD4B56-3A7E-417B-AC97-9194F83B952A}"/>
              </a:ext>
            </a:extLst>
          </p:cNvPr>
          <p:cNvSpPr/>
          <p:nvPr/>
        </p:nvSpPr>
        <p:spPr>
          <a:xfrm>
            <a:off x="3593833" y="5629103"/>
            <a:ext cx="285727" cy="246316"/>
          </a:xfrm>
          <a:prstGeom prst="triangle">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E108C542-1ECE-4AD2-B517-92975938063F}"/>
              </a:ext>
            </a:extLst>
          </p:cNvPr>
          <p:cNvSpPr/>
          <p:nvPr/>
        </p:nvSpPr>
        <p:spPr>
          <a:xfrm>
            <a:off x="5391419" y="5594619"/>
            <a:ext cx="315285" cy="315285"/>
          </a:xfrm>
          <a:prstGeom prst="rect">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sp>
        <p:nvSpPr>
          <p:cNvPr id="53" name="Multiplication Sign 52">
            <a:extLst>
              <a:ext uri="{FF2B5EF4-FFF2-40B4-BE49-F238E27FC236}">
                <a16:creationId xmlns:a16="http://schemas.microsoft.com/office/drawing/2014/main" id="{8D3E8951-5829-4409-B7E5-F1A116E2C57A}"/>
              </a:ext>
            </a:extLst>
          </p:cNvPr>
          <p:cNvSpPr/>
          <p:nvPr/>
        </p:nvSpPr>
        <p:spPr>
          <a:xfrm>
            <a:off x="7523996" y="5495545"/>
            <a:ext cx="513433" cy="513433"/>
          </a:xfrm>
          <a:prstGeom prst="mathMultiply">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sp>
        <p:nvSpPr>
          <p:cNvPr id="52" name="Multiplication Sign 51">
            <a:extLst>
              <a:ext uri="{FF2B5EF4-FFF2-40B4-BE49-F238E27FC236}">
                <a16:creationId xmlns:a16="http://schemas.microsoft.com/office/drawing/2014/main" id="{5571EE31-6449-46B6-B85E-ABE7DFE24336}"/>
              </a:ext>
            </a:extLst>
          </p:cNvPr>
          <p:cNvSpPr/>
          <p:nvPr/>
        </p:nvSpPr>
        <p:spPr>
          <a:xfrm>
            <a:off x="5443895" y="4635650"/>
            <a:ext cx="513433" cy="513433"/>
          </a:xfrm>
          <a:prstGeom prst="mathMultiply">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B4ABAEE1-1D61-4F70-BD6C-B93A6499E0FD}"/>
              </a:ext>
            </a:extLst>
          </p:cNvPr>
          <p:cNvSpPr/>
          <p:nvPr/>
        </p:nvSpPr>
        <p:spPr>
          <a:xfrm>
            <a:off x="4785225" y="4746634"/>
            <a:ext cx="315285" cy="315285"/>
          </a:xfrm>
          <a:prstGeom prst="rect">
            <a:avLst/>
          </a:prstGeom>
          <a:solidFill>
            <a:srgbClr val="495C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77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87C4E6-4252-4975-9F73-345727253346}"/>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16BF0395-C877-48B8-902A-B8B9AB63508B}"/>
              </a:ext>
            </a:extLst>
          </p:cNvPr>
          <p:cNvSpPr>
            <a:spLocks noGrp="1"/>
          </p:cNvSpPr>
          <p:nvPr>
            <p:ph type="body" sz="quarter" idx="14"/>
          </p:nvPr>
        </p:nvSpPr>
        <p:spPr/>
        <p:txBody>
          <a:bodyPr/>
          <a:lstStyle/>
          <a:p>
            <a:r>
              <a:rPr lang="en-GB" dirty="0"/>
              <a:t>A variety of different manufacturing techniques have been covered:</a:t>
            </a:r>
          </a:p>
          <a:p>
            <a:pPr lvl="1">
              <a:spcAft>
                <a:spcPts val="1000"/>
              </a:spcAft>
            </a:pPr>
            <a:r>
              <a:rPr lang="en-GB" dirty="0"/>
              <a:t>Manufacturing by hand</a:t>
            </a:r>
          </a:p>
          <a:p>
            <a:pPr lvl="1">
              <a:spcAft>
                <a:spcPts val="1000"/>
              </a:spcAft>
            </a:pPr>
            <a:r>
              <a:rPr lang="en-GB" dirty="0"/>
              <a:t>3D printing</a:t>
            </a:r>
          </a:p>
          <a:p>
            <a:pPr lvl="1">
              <a:spcAft>
                <a:spcPts val="1000"/>
              </a:spcAft>
            </a:pPr>
            <a:r>
              <a:rPr lang="en-GB" dirty="0"/>
              <a:t>Laser cutting</a:t>
            </a:r>
          </a:p>
          <a:p>
            <a:pPr lvl="1">
              <a:spcAft>
                <a:spcPts val="1000"/>
              </a:spcAft>
            </a:pPr>
            <a:r>
              <a:rPr lang="en-GB" dirty="0"/>
              <a:t>Use of jigs and patterns</a:t>
            </a:r>
          </a:p>
          <a:p>
            <a:pPr lvl="1">
              <a:spcAft>
                <a:spcPts val="1000"/>
              </a:spcAft>
            </a:pPr>
            <a:r>
              <a:rPr lang="en-GB" dirty="0"/>
              <a:t>CNC routers</a:t>
            </a:r>
          </a:p>
          <a:p>
            <a:pPr lvl="1">
              <a:spcAft>
                <a:spcPts val="1000"/>
              </a:spcAft>
            </a:pPr>
            <a:r>
              <a:rPr lang="en-GB" dirty="0"/>
              <a:t>Injection moulding</a:t>
            </a:r>
          </a:p>
          <a:p>
            <a:pPr lvl="1">
              <a:spcAft>
                <a:spcPts val="1000"/>
              </a:spcAft>
            </a:pPr>
            <a:r>
              <a:rPr lang="en-GB" dirty="0"/>
              <a:t>Robotics</a:t>
            </a:r>
          </a:p>
          <a:p>
            <a:r>
              <a:rPr lang="en-GB" dirty="0"/>
              <a:t>Complete </a:t>
            </a:r>
            <a:r>
              <a:rPr lang="en-GB" b="1" dirty="0"/>
              <a:t>Worksheet Tasks 4 </a:t>
            </a:r>
            <a:r>
              <a:rPr lang="en-GB" dirty="0"/>
              <a:t>and</a:t>
            </a:r>
            <a:r>
              <a:rPr lang="en-GB" b="1" dirty="0"/>
              <a:t> 5</a:t>
            </a:r>
            <a:endParaRPr lang="en-GB" dirty="0"/>
          </a:p>
        </p:txBody>
      </p:sp>
    </p:spTree>
    <p:extLst>
      <p:ext uri="{BB962C8B-B14F-4D97-AF65-F5344CB8AC3E}">
        <p14:creationId xmlns:p14="http://schemas.microsoft.com/office/powerpoint/2010/main" val="416477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19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how products are produced in </a:t>
            </a:r>
            <a:br>
              <a:rPr lang="en-GB" dirty="0"/>
            </a:br>
            <a:r>
              <a:rPr lang="en-GB" dirty="0"/>
              <a:t>different volumes</a:t>
            </a:r>
          </a:p>
          <a:p>
            <a:r>
              <a:rPr lang="en-GB" dirty="0"/>
              <a:t>Explain when and why different manufacturing methods are used for different production volumes</a:t>
            </a:r>
          </a:p>
          <a:p>
            <a:r>
              <a:rPr lang="en-GB" dirty="0"/>
              <a:t>Be able to link the use of relevant specialist processes to the appropriate level of production</a:t>
            </a:r>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148849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6FFBFC4B-0EE0-4522-B65C-C0272003DCE2}"/>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950709" y="2337216"/>
            <a:ext cx="2701936" cy="27019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C990610-D3A1-4789-918E-67C1F5F74D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16200000">
            <a:off x="5321996" y="3279655"/>
            <a:ext cx="2937905" cy="14160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C5DD613E-C541-4F78-A3FB-1EF9500E8271}"/>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675268" y="2157145"/>
            <a:ext cx="2869658" cy="19140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D6E3E506-611D-4818-90C1-B76515A485BC}"/>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167663" y="4040314"/>
            <a:ext cx="3175158" cy="21178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17364A03-5831-4602-8C65-E0590E4A3FB4}"/>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645162" y="3764604"/>
            <a:ext cx="1972595" cy="1895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Starter</a:t>
            </a:r>
          </a:p>
        </p:txBody>
      </p:sp>
      <p:sp>
        <p:nvSpPr>
          <p:cNvPr id="9" name="Text Placeholder 8">
            <a:extLst>
              <a:ext uri="{FF2B5EF4-FFF2-40B4-BE49-F238E27FC236}">
                <a16:creationId xmlns:a16="http://schemas.microsoft.com/office/drawing/2014/main" id="{96DC4E36-C694-4077-AD97-C48FC0719957}"/>
              </a:ext>
            </a:extLst>
          </p:cNvPr>
          <p:cNvSpPr>
            <a:spLocks noGrp="1"/>
          </p:cNvSpPr>
          <p:nvPr>
            <p:ph type="body" sz="quarter" idx="14"/>
          </p:nvPr>
        </p:nvSpPr>
        <p:spPr/>
        <p:txBody>
          <a:bodyPr/>
          <a:lstStyle/>
          <a:p>
            <a:r>
              <a:rPr lang="en-GB" dirty="0"/>
              <a:t>Put the following items in order by the volume manufactured:</a:t>
            </a:r>
          </a:p>
        </p:txBody>
      </p:sp>
      <p:grpSp>
        <p:nvGrpSpPr>
          <p:cNvPr id="10" name="Group 9">
            <a:extLst>
              <a:ext uri="{FF2B5EF4-FFF2-40B4-BE49-F238E27FC236}">
                <a16:creationId xmlns:a16="http://schemas.microsoft.com/office/drawing/2014/main" id="{EBF3BC36-BEAF-427C-B2B3-6C232981ECD2}"/>
              </a:ext>
            </a:extLst>
          </p:cNvPr>
          <p:cNvGrpSpPr/>
          <p:nvPr/>
        </p:nvGrpSpPr>
        <p:grpSpPr>
          <a:xfrm>
            <a:off x="851149" y="5589759"/>
            <a:ext cx="7532863" cy="681441"/>
            <a:chOff x="724280" y="5284959"/>
            <a:chExt cx="7532863" cy="681441"/>
          </a:xfrm>
        </p:grpSpPr>
        <p:sp>
          <p:nvSpPr>
            <p:cNvPr id="5" name="TextBox 4">
              <a:extLst>
                <a:ext uri="{FF2B5EF4-FFF2-40B4-BE49-F238E27FC236}">
                  <a16:creationId xmlns:a16="http://schemas.microsoft.com/office/drawing/2014/main" id="{2CD07385-3795-40E3-945C-907905CD49E1}"/>
                </a:ext>
              </a:extLst>
            </p:cNvPr>
            <p:cNvSpPr txBox="1"/>
            <p:nvPr/>
          </p:nvSpPr>
          <p:spPr>
            <a:xfrm>
              <a:off x="6967458" y="5352820"/>
              <a:ext cx="1289685" cy="523220"/>
            </a:xfrm>
            <a:prstGeom prst="rect">
              <a:avLst/>
            </a:prstGeom>
            <a:noFill/>
          </p:spPr>
          <p:txBody>
            <a:bodyPr wrap="square" rtlCol="0">
              <a:spAutoFit/>
            </a:bodyPr>
            <a:lstStyle/>
            <a:p>
              <a:pPr algn="ctr"/>
              <a:r>
                <a:rPr lang="en-GB" sz="2800" b="1" dirty="0">
                  <a:solidFill>
                    <a:srgbClr val="495C68"/>
                  </a:solidFill>
                  <a:latin typeface="Arial" panose="020B0604020202020204" pitchFamily="34" charset="0"/>
                  <a:cs typeface="Arial" panose="020B0604020202020204" pitchFamily="34" charset="0"/>
                </a:rPr>
                <a:t>One</a:t>
              </a:r>
            </a:p>
          </p:txBody>
        </p:sp>
        <p:sp>
          <p:nvSpPr>
            <p:cNvPr id="8" name="TextBox 7">
              <a:extLst>
                <a:ext uri="{FF2B5EF4-FFF2-40B4-BE49-F238E27FC236}">
                  <a16:creationId xmlns:a16="http://schemas.microsoft.com/office/drawing/2014/main" id="{0ECD9452-0EF3-4997-AFBA-A8028E4D741E}"/>
                </a:ext>
              </a:extLst>
            </p:cNvPr>
            <p:cNvSpPr txBox="1"/>
            <p:nvPr/>
          </p:nvSpPr>
          <p:spPr>
            <a:xfrm>
              <a:off x="724280" y="5352820"/>
              <a:ext cx="1289685" cy="523220"/>
            </a:xfrm>
            <a:prstGeom prst="rect">
              <a:avLst/>
            </a:prstGeom>
            <a:noFill/>
          </p:spPr>
          <p:txBody>
            <a:bodyPr wrap="square" rtlCol="0">
              <a:spAutoFit/>
            </a:bodyPr>
            <a:lstStyle/>
            <a:p>
              <a:r>
                <a:rPr lang="en-GB" sz="2800" b="1" dirty="0">
                  <a:solidFill>
                    <a:srgbClr val="495C68"/>
                  </a:solidFill>
                  <a:latin typeface="Arial" panose="020B0604020202020204" pitchFamily="34" charset="0"/>
                  <a:cs typeface="Arial" panose="020B0604020202020204" pitchFamily="34" charset="0"/>
                </a:rPr>
                <a:t>Many</a:t>
              </a:r>
            </a:p>
          </p:txBody>
        </p:sp>
        <p:sp>
          <p:nvSpPr>
            <p:cNvPr id="4" name="Isosceles Triangle 3">
              <a:extLst>
                <a:ext uri="{FF2B5EF4-FFF2-40B4-BE49-F238E27FC236}">
                  <a16:creationId xmlns:a16="http://schemas.microsoft.com/office/drawing/2014/main" id="{71FADA58-CBA5-4D26-991F-03B4F9D654D9}"/>
                </a:ext>
              </a:extLst>
            </p:cNvPr>
            <p:cNvSpPr/>
            <p:nvPr/>
          </p:nvSpPr>
          <p:spPr>
            <a:xfrm rot="5400000">
              <a:off x="4149991" y="2974242"/>
              <a:ext cx="681441" cy="5302875"/>
            </a:xfrm>
            <a:prstGeom prst="triangle">
              <a:avLst/>
            </a:prstGeom>
            <a:solidFill>
              <a:srgbClr val="FF8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D0D9"/>
                </a:solidFill>
              </a:endParaRPr>
            </a:p>
          </p:txBody>
        </p:sp>
      </p:grpSp>
    </p:spTree>
    <p:extLst>
      <p:ext uri="{BB962C8B-B14F-4D97-AF65-F5344CB8AC3E}">
        <p14:creationId xmlns:p14="http://schemas.microsoft.com/office/powerpoint/2010/main" val="71549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B0CC69D-A6A5-4805-B661-7F8A2A89506C}"/>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6608737" y="3562154"/>
            <a:ext cx="2061535" cy="20615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79B23F51-80CB-4111-8B46-BA626B9292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16200000">
            <a:off x="5255311" y="3707377"/>
            <a:ext cx="2194584" cy="10577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A8A56405-91C5-4DEF-A744-5E2B3D2E0216}"/>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935525" y="4093344"/>
            <a:ext cx="1985430" cy="13242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A17CE401-5127-4081-833E-B275C1455839}"/>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471633" y="4171168"/>
            <a:ext cx="2651798" cy="1768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FD94E738-6FD9-49B9-A03A-73200776991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575517" y="4027890"/>
            <a:ext cx="1534491" cy="147464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Production volumes</a:t>
            </a:r>
          </a:p>
        </p:txBody>
      </p:sp>
      <p:sp>
        <p:nvSpPr>
          <p:cNvPr id="3" name="Text Placeholder 2"/>
          <p:cNvSpPr>
            <a:spLocks noGrp="1"/>
          </p:cNvSpPr>
          <p:nvPr>
            <p:ph type="body" sz="quarter" idx="14"/>
          </p:nvPr>
        </p:nvSpPr>
        <p:spPr>
          <a:xfrm>
            <a:off x="724280" y="1704180"/>
            <a:ext cx="7797230" cy="2113513"/>
          </a:xfrm>
        </p:spPr>
        <p:txBody>
          <a:bodyPr/>
          <a:lstStyle/>
          <a:p>
            <a:r>
              <a:rPr lang="en-GB" dirty="0"/>
              <a:t>How did you decide where to place the objects?</a:t>
            </a:r>
          </a:p>
          <a:p>
            <a:pPr lvl="1"/>
            <a:r>
              <a:rPr lang="en-GB" dirty="0"/>
              <a:t>Why do we produce products in different volumes?</a:t>
            </a:r>
          </a:p>
          <a:p>
            <a:pPr lvl="1"/>
            <a:r>
              <a:rPr lang="en-GB" dirty="0"/>
              <a:t>How were these products made?</a:t>
            </a:r>
          </a:p>
          <a:p>
            <a:pPr lvl="1"/>
            <a:r>
              <a:rPr lang="en-GB" dirty="0"/>
              <a:t>How do production volumes affect </a:t>
            </a:r>
            <a:br>
              <a:rPr lang="en-GB" dirty="0"/>
            </a:br>
            <a:r>
              <a:rPr lang="en-GB" dirty="0"/>
              <a:t>production techniques?</a:t>
            </a:r>
          </a:p>
        </p:txBody>
      </p:sp>
      <p:grpSp>
        <p:nvGrpSpPr>
          <p:cNvPr id="18" name="Group 17">
            <a:extLst>
              <a:ext uri="{FF2B5EF4-FFF2-40B4-BE49-F238E27FC236}">
                <a16:creationId xmlns:a16="http://schemas.microsoft.com/office/drawing/2014/main" id="{F63682A7-6183-45A6-AE77-45DCEBDF5149}"/>
              </a:ext>
            </a:extLst>
          </p:cNvPr>
          <p:cNvGrpSpPr/>
          <p:nvPr/>
        </p:nvGrpSpPr>
        <p:grpSpPr>
          <a:xfrm>
            <a:off x="851149" y="5589759"/>
            <a:ext cx="7532863" cy="681441"/>
            <a:chOff x="724280" y="5284959"/>
            <a:chExt cx="7532863" cy="681441"/>
          </a:xfrm>
        </p:grpSpPr>
        <p:sp>
          <p:nvSpPr>
            <p:cNvPr id="19" name="TextBox 18">
              <a:extLst>
                <a:ext uri="{FF2B5EF4-FFF2-40B4-BE49-F238E27FC236}">
                  <a16:creationId xmlns:a16="http://schemas.microsoft.com/office/drawing/2014/main" id="{FCA2244C-210D-463B-B984-EB7F149A6BB8}"/>
                </a:ext>
              </a:extLst>
            </p:cNvPr>
            <p:cNvSpPr txBox="1"/>
            <p:nvPr/>
          </p:nvSpPr>
          <p:spPr>
            <a:xfrm>
              <a:off x="6967458" y="5352820"/>
              <a:ext cx="1289685" cy="523220"/>
            </a:xfrm>
            <a:prstGeom prst="rect">
              <a:avLst/>
            </a:prstGeom>
            <a:noFill/>
          </p:spPr>
          <p:txBody>
            <a:bodyPr wrap="square" rtlCol="0">
              <a:spAutoFit/>
            </a:bodyPr>
            <a:lstStyle/>
            <a:p>
              <a:pPr algn="ctr"/>
              <a:r>
                <a:rPr lang="en-GB" sz="2800" b="1" dirty="0">
                  <a:solidFill>
                    <a:srgbClr val="495C68"/>
                  </a:solidFill>
                  <a:latin typeface="Arial" panose="020B0604020202020204" pitchFamily="34" charset="0"/>
                  <a:cs typeface="Arial" panose="020B0604020202020204" pitchFamily="34" charset="0"/>
                </a:rPr>
                <a:t>One</a:t>
              </a:r>
            </a:p>
          </p:txBody>
        </p:sp>
        <p:sp>
          <p:nvSpPr>
            <p:cNvPr id="20" name="TextBox 19">
              <a:extLst>
                <a:ext uri="{FF2B5EF4-FFF2-40B4-BE49-F238E27FC236}">
                  <a16:creationId xmlns:a16="http://schemas.microsoft.com/office/drawing/2014/main" id="{52D40C9F-D336-45F4-8689-E8EDB514D549}"/>
                </a:ext>
              </a:extLst>
            </p:cNvPr>
            <p:cNvSpPr txBox="1"/>
            <p:nvPr/>
          </p:nvSpPr>
          <p:spPr>
            <a:xfrm>
              <a:off x="724280" y="5352820"/>
              <a:ext cx="1289685" cy="523220"/>
            </a:xfrm>
            <a:prstGeom prst="rect">
              <a:avLst/>
            </a:prstGeom>
            <a:noFill/>
          </p:spPr>
          <p:txBody>
            <a:bodyPr wrap="square" rtlCol="0">
              <a:spAutoFit/>
            </a:bodyPr>
            <a:lstStyle/>
            <a:p>
              <a:r>
                <a:rPr lang="en-GB" sz="2800" b="1" dirty="0">
                  <a:solidFill>
                    <a:srgbClr val="495C68"/>
                  </a:solidFill>
                  <a:latin typeface="Arial" panose="020B0604020202020204" pitchFamily="34" charset="0"/>
                  <a:cs typeface="Arial" panose="020B0604020202020204" pitchFamily="34" charset="0"/>
                </a:rPr>
                <a:t>Many</a:t>
              </a:r>
            </a:p>
          </p:txBody>
        </p:sp>
        <p:sp>
          <p:nvSpPr>
            <p:cNvPr id="21" name="Isosceles Triangle 20">
              <a:extLst>
                <a:ext uri="{FF2B5EF4-FFF2-40B4-BE49-F238E27FC236}">
                  <a16:creationId xmlns:a16="http://schemas.microsoft.com/office/drawing/2014/main" id="{37A101B1-3401-4377-9EBE-051A0F83812E}"/>
                </a:ext>
              </a:extLst>
            </p:cNvPr>
            <p:cNvSpPr/>
            <p:nvPr/>
          </p:nvSpPr>
          <p:spPr>
            <a:xfrm rot="5400000">
              <a:off x="4149991" y="2974242"/>
              <a:ext cx="681441" cy="5302875"/>
            </a:xfrm>
            <a:prstGeom prst="triangle">
              <a:avLst/>
            </a:prstGeom>
            <a:solidFill>
              <a:srgbClr val="FF8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D0D9"/>
                </a:solidFill>
              </a:endParaRPr>
            </a:p>
          </p:txBody>
        </p:sp>
      </p:grpSp>
    </p:spTree>
    <p:extLst>
      <p:ext uri="{BB962C8B-B14F-4D97-AF65-F5344CB8AC3E}">
        <p14:creationId xmlns:p14="http://schemas.microsoft.com/office/powerpoint/2010/main" val="107533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Scales of production</a:t>
            </a:r>
          </a:p>
        </p:txBody>
      </p:sp>
      <p:sp>
        <p:nvSpPr>
          <p:cNvPr id="3" name="Text Placeholder 2"/>
          <p:cNvSpPr>
            <a:spLocks noGrp="1"/>
          </p:cNvSpPr>
          <p:nvPr>
            <p:ph type="body" sz="quarter" idx="14"/>
          </p:nvPr>
        </p:nvSpPr>
        <p:spPr/>
        <p:txBody>
          <a:bodyPr/>
          <a:lstStyle/>
          <a:p>
            <a:r>
              <a:rPr lang="en-GB" dirty="0"/>
              <a:t>Some products are manufactured in huge volumes, whereas for other products, only one unit is made</a:t>
            </a:r>
          </a:p>
          <a:p>
            <a:r>
              <a:rPr lang="en-GB" dirty="0"/>
              <a:t>There are four different </a:t>
            </a:r>
            <a:r>
              <a:rPr lang="en-GB" b="1" dirty="0"/>
              <a:t>scales of production</a:t>
            </a:r>
            <a:r>
              <a:rPr lang="en-GB" dirty="0"/>
              <a:t>:</a:t>
            </a:r>
          </a:p>
          <a:p>
            <a:pPr lvl="1"/>
            <a:r>
              <a:rPr lang="en-GB" dirty="0"/>
              <a:t>One-off production</a:t>
            </a:r>
          </a:p>
          <a:p>
            <a:pPr lvl="1"/>
            <a:r>
              <a:rPr lang="en-GB" dirty="0"/>
              <a:t>Batch production</a:t>
            </a:r>
          </a:p>
          <a:p>
            <a:pPr lvl="1"/>
            <a:r>
              <a:rPr lang="en-GB" dirty="0"/>
              <a:t>Mass production</a:t>
            </a:r>
          </a:p>
          <a:p>
            <a:pPr lvl="1"/>
            <a:r>
              <a:rPr lang="en-GB" dirty="0"/>
              <a:t>Continuous production</a:t>
            </a:r>
          </a:p>
        </p:txBody>
      </p:sp>
    </p:spTree>
    <p:extLst>
      <p:ext uri="{BB962C8B-B14F-4D97-AF65-F5344CB8AC3E}">
        <p14:creationId xmlns:p14="http://schemas.microsoft.com/office/powerpoint/2010/main" val="165131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9584F4-B7CC-4371-B0C5-2ED9BB3AE7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43" t="-1" b="844"/>
          <a:stretch/>
        </p:blipFill>
        <p:spPr>
          <a:xfrm>
            <a:off x="0" y="644229"/>
            <a:ext cx="9144000" cy="6213771"/>
          </a:xfrm>
          <a:prstGeom prst="rect">
            <a:avLst/>
          </a:prstGeom>
        </p:spPr>
      </p:pic>
      <p:sp>
        <p:nvSpPr>
          <p:cNvPr id="2" name="Text Placeholder 1">
            <a:extLst>
              <a:ext uri="{FF2B5EF4-FFF2-40B4-BE49-F238E27FC236}">
                <a16:creationId xmlns:a16="http://schemas.microsoft.com/office/drawing/2014/main" id="{BB857982-0E52-4214-BBB3-44E5E5D65CBA}"/>
              </a:ext>
            </a:extLst>
          </p:cNvPr>
          <p:cNvSpPr>
            <a:spLocks noGrp="1"/>
          </p:cNvSpPr>
          <p:nvPr>
            <p:ph type="body" sz="quarter" idx="13"/>
          </p:nvPr>
        </p:nvSpPr>
        <p:spPr/>
        <p:txBody>
          <a:bodyPr/>
          <a:lstStyle/>
          <a:p>
            <a:r>
              <a:rPr lang="en-GB" dirty="0"/>
              <a:t>One-off production</a:t>
            </a:r>
          </a:p>
        </p:txBody>
      </p:sp>
      <p:sp>
        <p:nvSpPr>
          <p:cNvPr id="3" name="Text Placeholder 2">
            <a:extLst>
              <a:ext uri="{FF2B5EF4-FFF2-40B4-BE49-F238E27FC236}">
                <a16:creationId xmlns:a16="http://schemas.microsoft.com/office/drawing/2014/main" id="{DEC46A1C-54AB-4017-8B72-A4695BAF997E}"/>
              </a:ext>
            </a:extLst>
          </p:cNvPr>
          <p:cNvSpPr>
            <a:spLocks noGrp="1"/>
          </p:cNvSpPr>
          <p:nvPr>
            <p:ph type="body" sz="quarter" idx="14"/>
          </p:nvPr>
        </p:nvSpPr>
        <p:spPr>
          <a:xfrm>
            <a:off x="724280" y="1704179"/>
            <a:ext cx="5962270" cy="3453607"/>
          </a:xfrm>
        </p:spPr>
        <p:txBody>
          <a:bodyPr/>
          <a:lstStyle/>
          <a:p>
            <a:r>
              <a:rPr lang="en-GB" dirty="0"/>
              <a:t>A single product or </a:t>
            </a:r>
            <a:r>
              <a:rPr lang="en-GB" b="1" dirty="0"/>
              <a:t>unit</a:t>
            </a:r>
            <a:r>
              <a:rPr lang="en-GB" dirty="0"/>
              <a:t> is made</a:t>
            </a:r>
          </a:p>
          <a:p>
            <a:r>
              <a:rPr lang="en-GB" dirty="0"/>
              <a:t>One-off production is suitable for prototypes and when a product </a:t>
            </a:r>
            <a:br>
              <a:rPr lang="en-GB" dirty="0"/>
            </a:br>
            <a:r>
              <a:rPr lang="en-GB" dirty="0"/>
              <a:t>is designed for a client with </a:t>
            </a:r>
            <a:br>
              <a:rPr lang="en-GB" dirty="0"/>
            </a:br>
            <a:r>
              <a:rPr lang="en-GB" dirty="0"/>
              <a:t>specific needs</a:t>
            </a:r>
          </a:p>
          <a:p>
            <a:pPr lvl="1"/>
            <a:r>
              <a:rPr lang="en-GB" dirty="0"/>
              <a:t>Why might one-off production be </a:t>
            </a:r>
            <a:br>
              <a:rPr lang="en-GB" dirty="0"/>
            </a:br>
            <a:r>
              <a:rPr lang="en-GB" dirty="0"/>
              <a:t>linked with design for disability?</a:t>
            </a:r>
          </a:p>
          <a:p>
            <a:pPr lvl="1"/>
            <a:r>
              <a:rPr lang="en-GB" dirty="0"/>
              <a:t>Suggest </a:t>
            </a:r>
            <a:r>
              <a:rPr lang="en-GB" b="1" dirty="0"/>
              <a:t>two</a:t>
            </a:r>
            <a:r>
              <a:rPr lang="en-GB" dirty="0"/>
              <a:t> other examples of </a:t>
            </a:r>
            <a:br>
              <a:rPr lang="en-GB" dirty="0"/>
            </a:br>
            <a:r>
              <a:rPr lang="en-GB" dirty="0"/>
              <a:t>one-off products?</a:t>
            </a:r>
          </a:p>
          <a:p>
            <a:pPr lvl="1"/>
            <a:r>
              <a:rPr lang="en-GB" dirty="0"/>
              <a:t>Why do one-off products have a </a:t>
            </a:r>
            <a:br>
              <a:rPr lang="en-GB" dirty="0"/>
            </a:br>
            <a:r>
              <a:rPr lang="en-GB" dirty="0"/>
              <a:t>high unit cost?</a:t>
            </a:r>
          </a:p>
        </p:txBody>
      </p:sp>
    </p:spTree>
    <p:extLst>
      <p:ext uri="{BB962C8B-B14F-4D97-AF65-F5344CB8AC3E}">
        <p14:creationId xmlns:p14="http://schemas.microsoft.com/office/powerpoint/2010/main" val="343599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5F52B6-A962-4663-B9AD-2B2A5F5888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6701" y="2021106"/>
            <a:ext cx="6597299" cy="4836895"/>
          </a:xfrm>
          <a:prstGeom prst="rect">
            <a:avLst/>
          </a:prstGeom>
        </p:spPr>
      </p:pic>
      <p:sp>
        <p:nvSpPr>
          <p:cNvPr id="2" name="Text Placeholder 1">
            <a:extLst>
              <a:ext uri="{FF2B5EF4-FFF2-40B4-BE49-F238E27FC236}">
                <a16:creationId xmlns:a16="http://schemas.microsoft.com/office/drawing/2014/main" id="{BAD4146E-C55E-4968-B9CF-8AFE94DFD554}"/>
              </a:ext>
            </a:extLst>
          </p:cNvPr>
          <p:cNvSpPr>
            <a:spLocks noGrp="1"/>
          </p:cNvSpPr>
          <p:nvPr>
            <p:ph type="body" sz="quarter" idx="13"/>
          </p:nvPr>
        </p:nvSpPr>
        <p:spPr/>
        <p:txBody>
          <a:bodyPr/>
          <a:lstStyle/>
          <a:p>
            <a:r>
              <a:rPr lang="en-GB" dirty="0"/>
              <a:t>Prototypes and 3D printing</a:t>
            </a:r>
          </a:p>
        </p:txBody>
      </p:sp>
      <p:sp>
        <p:nvSpPr>
          <p:cNvPr id="3" name="Text Placeholder 2">
            <a:extLst>
              <a:ext uri="{FF2B5EF4-FFF2-40B4-BE49-F238E27FC236}">
                <a16:creationId xmlns:a16="http://schemas.microsoft.com/office/drawing/2014/main" id="{512000B3-3BDE-4C53-829B-F34CB5585819}"/>
              </a:ext>
            </a:extLst>
          </p:cNvPr>
          <p:cNvSpPr>
            <a:spLocks noGrp="1"/>
          </p:cNvSpPr>
          <p:nvPr>
            <p:ph type="body" sz="quarter" idx="14"/>
          </p:nvPr>
        </p:nvSpPr>
        <p:spPr/>
        <p:txBody>
          <a:bodyPr/>
          <a:lstStyle/>
          <a:p>
            <a:r>
              <a:rPr lang="en-GB" dirty="0"/>
              <a:t>Prototypes are classified as one-off </a:t>
            </a:r>
            <a:br>
              <a:rPr lang="en-GB" dirty="0"/>
            </a:br>
            <a:r>
              <a:rPr lang="en-GB" dirty="0"/>
              <a:t>products and 3D printing is often used </a:t>
            </a:r>
            <a:br>
              <a:rPr lang="en-GB" dirty="0"/>
            </a:br>
            <a:r>
              <a:rPr lang="en-GB" dirty="0"/>
              <a:t>to manufacture prototypes </a:t>
            </a:r>
          </a:p>
          <a:p>
            <a:pPr lvl="1"/>
            <a:r>
              <a:rPr lang="en-GB" dirty="0">
                <a:solidFill>
                  <a:srgbClr val="495C68"/>
                </a:solidFill>
              </a:rPr>
              <a:t>What makes 3D printing a suitable </a:t>
            </a:r>
            <a:br>
              <a:rPr lang="en-GB" dirty="0">
                <a:solidFill>
                  <a:srgbClr val="495C68"/>
                </a:solidFill>
              </a:rPr>
            </a:br>
            <a:r>
              <a:rPr lang="en-GB" dirty="0">
                <a:solidFill>
                  <a:srgbClr val="495C68"/>
                </a:solidFill>
              </a:rPr>
              <a:t>process for one-off production?</a:t>
            </a:r>
          </a:p>
        </p:txBody>
      </p:sp>
      <p:pic>
        <p:nvPicPr>
          <p:cNvPr id="9" name="Picture 8">
            <a:extLst>
              <a:ext uri="{FF2B5EF4-FFF2-40B4-BE49-F238E27FC236}">
                <a16:creationId xmlns:a16="http://schemas.microsoft.com/office/drawing/2014/main" id="{AD33406D-5037-4B89-809A-30F59A0EBB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64800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CB36A-F14E-4484-846B-75497476D1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929"/>
            <a:ext cx="9144000" cy="6209071"/>
          </a:xfrm>
          <a:prstGeom prst="rect">
            <a:avLst/>
          </a:prstGeom>
        </p:spPr>
      </p:pic>
      <p:sp>
        <p:nvSpPr>
          <p:cNvPr id="2" name="Text Placeholder 1">
            <a:extLst>
              <a:ext uri="{FF2B5EF4-FFF2-40B4-BE49-F238E27FC236}">
                <a16:creationId xmlns:a16="http://schemas.microsoft.com/office/drawing/2014/main" id="{9DF4F747-25C9-4628-88BF-FD034F1C6A0A}"/>
              </a:ext>
            </a:extLst>
          </p:cNvPr>
          <p:cNvSpPr>
            <a:spLocks noGrp="1"/>
          </p:cNvSpPr>
          <p:nvPr>
            <p:ph type="body" sz="quarter" idx="13"/>
          </p:nvPr>
        </p:nvSpPr>
        <p:spPr/>
        <p:txBody>
          <a:bodyPr/>
          <a:lstStyle/>
          <a:p>
            <a:r>
              <a:rPr lang="en-GB" dirty="0">
                <a:solidFill>
                  <a:schemeClr val="bg1"/>
                </a:solidFill>
              </a:rPr>
              <a:t>Personalisation and</a:t>
            </a:r>
            <a:br>
              <a:rPr lang="en-GB" dirty="0">
                <a:solidFill>
                  <a:schemeClr val="bg1"/>
                </a:solidFill>
              </a:rPr>
            </a:br>
            <a:r>
              <a:rPr lang="en-GB" dirty="0">
                <a:solidFill>
                  <a:schemeClr val="bg1"/>
                </a:solidFill>
              </a:rPr>
              <a:t>one-off products</a:t>
            </a:r>
          </a:p>
        </p:txBody>
      </p:sp>
      <p:sp>
        <p:nvSpPr>
          <p:cNvPr id="3" name="Text Placeholder 2">
            <a:extLst>
              <a:ext uri="{FF2B5EF4-FFF2-40B4-BE49-F238E27FC236}">
                <a16:creationId xmlns:a16="http://schemas.microsoft.com/office/drawing/2014/main" id="{6B1B5175-E445-4CE0-86A1-E3C373529C8E}"/>
              </a:ext>
            </a:extLst>
          </p:cNvPr>
          <p:cNvSpPr>
            <a:spLocks noGrp="1"/>
          </p:cNvSpPr>
          <p:nvPr>
            <p:ph type="body" sz="quarter" idx="14"/>
          </p:nvPr>
        </p:nvSpPr>
        <p:spPr>
          <a:xfrm>
            <a:off x="724280" y="2182056"/>
            <a:ext cx="5046095" cy="3453607"/>
          </a:xfrm>
        </p:spPr>
        <p:txBody>
          <a:bodyPr/>
          <a:lstStyle/>
          <a:p>
            <a:r>
              <a:rPr lang="en-GB" dirty="0">
                <a:solidFill>
                  <a:schemeClr val="bg1"/>
                </a:solidFill>
              </a:rPr>
              <a:t>What is the difference between one-off and personalisation?</a:t>
            </a:r>
          </a:p>
          <a:p>
            <a:pPr lvl="1"/>
            <a:r>
              <a:rPr lang="en-GB" dirty="0">
                <a:solidFill>
                  <a:srgbClr val="FFD0D9"/>
                </a:solidFill>
              </a:rPr>
              <a:t>Complete Worksheet </a:t>
            </a:r>
            <a:r>
              <a:rPr lang="en-GB" b="1" dirty="0">
                <a:solidFill>
                  <a:srgbClr val="FFD0D9"/>
                </a:solidFill>
              </a:rPr>
              <a:t>Task 1</a:t>
            </a:r>
            <a:endParaRPr lang="en-GB" dirty="0">
              <a:solidFill>
                <a:srgbClr val="FFD0D9"/>
              </a:solidFill>
            </a:endParaRPr>
          </a:p>
        </p:txBody>
      </p:sp>
      <p:pic>
        <p:nvPicPr>
          <p:cNvPr id="8" name="Picture 7">
            <a:extLst>
              <a:ext uri="{FF2B5EF4-FFF2-40B4-BE49-F238E27FC236}">
                <a16:creationId xmlns:a16="http://schemas.microsoft.com/office/drawing/2014/main" id="{B705716C-D6BC-4927-B420-D63835171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8104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C979B1-96DE-46B1-A13A-EC5DC8CE2E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647702"/>
            <a:ext cx="9143999" cy="6204941"/>
          </a:xfrm>
          <a:prstGeom prst="rect">
            <a:avLst/>
          </a:prstGeom>
        </p:spPr>
      </p:pic>
      <p:sp>
        <p:nvSpPr>
          <p:cNvPr id="10" name="Rectangle 9">
            <a:extLst>
              <a:ext uri="{FF2B5EF4-FFF2-40B4-BE49-F238E27FC236}">
                <a16:creationId xmlns:a16="http://schemas.microsoft.com/office/drawing/2014/main" id="{5571293B-EBB9-46AC-B974-3501E8B4290A}"/>
              </a:ext>
            </a:extLst>
          </p:cNvPr>
          <p:cNvSpPr/>
          <p:nvPr/>
        </p:nvSpPr>
        <p:spPr>
          <a:xfrm>
            <a:off x="0" y="641367"/>
            <a:ext cx="7061200" cy="6211276"/>
          </a:xfrm>
          <a:prstGeom prst="rect">
            <a:avLst/>
          </a:prstGeom>
          <a:gradFill flip="none" rotWithShape="1">
            <a:gsLst>
              <a:gs pos="0">
                <a:schemeClr val="tx1">
                  <a:alpha val="53000"/>
                </a:schemeClr>
              </a:gs>
              <a:gs pos="92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E20D5413-CF7A-4531-94CE-E9E99A3C98D2}"/>
              </a:ext>
            </a:extLst>
          </p:cNvPr>
          <p:cNvSpPr>
            <a:spLocks noGrp="1"/>
          </p:cNvSpPr>
          <p:nvPr>
            <p:ph type="body" sz="quarter" idx="13"/>
          </p:nvPr>
        </p:nvSpPr>
        <p:spPr/>
        <p:txBody>
          <a:bodyPr/>
          <a:lstStyle/>
          <a:p>
            <a:r>
              <a:rPr lang="en-GB" dirty="0">
                <a:solidFill>
                  <a:schemeClr val="bg1"/>
                </a:solidFill>
              </a:rPr>
              <a:t>Batch production</a:t>
            </a:r>
          </a:p>
        </p:txBody>
      </p:sp>
      <p:sp>
        <p:nvSpPr>
          <p:cNvPr id="12" name="Text Placeholder 11">
            <a:extLst>
              <a:ext uri="{FF2B5EF4-FFF2-40B4-BE49-F238E27FC236}">
                <a16:creationId xmlns:a16="http://schemas.microsoft.com/office/drawing/2014/main" id="{2D602465-F0F7-4E81-8004-C655FFB58527}"/>
              </a:ext>
            </a:extLst>
          </p:cNvPr>
          <p:cNvSpPr>
            <a:spLocks noGrp="1"/>
          </p:cNvSpPr>
          <p:nvPr>
            <p:ph type="body" sz="quarter" idx="14"/>
          </p:nvPr>
        </p:nvSpPr>
        <p:spPr>
          <a:xfrm>
            <a:off x="724280" y="1704179"/>
            <a:ext cx="4907263" cy="3453607"/>
          </a:xfrm>
        </p:spPr>
        <p:txBody>
          <a:bodyPr/>
          <a:lstStyle/>
          <a:p>
            <a:r>
              <a:rPr lang="en-GB" dirty="0">
                <a:solidFill>
                  <a:schemeClr val="bg1"/>
                </a:solidFill>
              </a:rPr>
              <a:t>More than one unit is produced at a time in a set or batch e.g. confectionary, newspapers</a:t>
            </a:r>
            <a:br>
              <a:rPr lang="en-GB" dirty="0">
                <a:solidFill>
                  <a:schemeClr val="bg1"/>
                </a:solidFill>
              </a:rPr>
            </a:br>
            <a:r>
              <a:rPr lang="en-GB" dirty="0">
                <a:solidFill>
                  <a:schemeClr val="bg1"/>
                </a:solidFill>
              </a:rPr>
              <a:t>or furniture items</a:t>
            </a:r>
          </a:p>
          <a:p>
            <a:r>
              <a:rPr lang="en-GB" dirty="0">
                <a:solidFill>
                  <a:schemeClr val="bg1"/>
                </a:solidFill>
              </a:rPr>
              <a:t>Patterns, templates or </a:t>
            </a:r>
            <a:r>
              <a:rPr lang="en-GB" b="1" dirty="0">
                <a:solidFill>
                  <a:schemeClr val="bg1"/>
                </a:solidFill>
              </a:rPr>
              <a:t>jigs</a:t>
            </a:r>
            <a:r>
              <a:rPr lang="en-GB" dirty="0">
                <a:solidFill>
                  <a:schemeClr val="bg1"/>
                </a:solidFill>
              </a:rPr>
              <a:t> are </a:t>
            </a:r>
            <a:br>
              <a:rPr lang="en-GB" dirty="0">
                <a:solidFill>
                  <a:schemeClr val="bg1"/>
                </a:solidFill>
              </a:rPr>
            </a:br>
            <a:r>
              <a:rPr lang="en-GB" dirty="0">
                <a:solidFill>
                  <a:schemeClr val="bg1"/>
                </a:solidFill>
              </a:rPr>
              <a:t>used to increase efficiency</a:t>
            </a:r>
          </a:p>
          <a:p>
            <a:r>
              <a:rPr lang="en-GB" dirty="0">
                <a:solidFill>
                  <a:schemeClr val="bg1"/>
                </a:solidFill>
              </a:rPr>
              <a:t>Production lines are </a:t>
            </a:r>
            <a:r>
              <a:rPr lang="en-GB" b="1" dirty="0">
                <a:solidFill>
                  <a:schemeClr val="bg1"/>
                </a:solidFill>
              </a:rPr>
              <a:t>flexible</a:t>
            </a:r>
            <a:r>
              <a:rPr lang="en-GB" dirty="0">
                <a:solidFill>
                  <a:schemeClr val="bg1"/>
                </a:solidFill>
              </a:rPr>
              <a:t> </a:t>
            </a:r>
            <a:br>
              <a:rPr lang="en-GB" dirty="0">
                <a:solidFill>
                  <a:schemeClr val="bg1"/>
                </a:solidFill>
              </a:rPr>
            </a:br>
            <a:r>
              <a:rPr lang="en-GB" dirty="0">
                <a:solidFill>
                  <a:schemeClr val="bg1"/>
                </a:solidFill>
              </a:rPr>
              <a:t>and generally have shorter </a:t>
            </a:r>
            <a:br>
              <a:rPr lang="en-GB" dirty="0">
                <a:solidFill>
                  <a:schemeClr val="bg1"/>
                </a:solidFill>
              </a:rPr>
            </a:br>
            <a:r>
              <a:rPr lang="en-GB" b="1" dirty="0">
                <a:solidFill>
                  <a:schemeClr val="bg1"/>
                </a:solidFill>
              </a:rPr>
              <a:t>lead times</a:t>
            </a:r>
            <a:endParaRPr lang="en-GB" dirty="0">
              <a:solidFill>
                <a:schemeClr val="bg1"/>
              </a:solidFill>
            </a:endParaRPr>
          </a:p>
          <a:p>
            <a:pPr lvl="1"/>
            <a:r>
              <a:rPr lang="en-GB" dirty="0">
                <a:solidFill>
                  <a:srgbClr val="FFD0D9"/>
                </a:solidFill>
              </a:rPr>
              <a:t>Why are seasonal products suitable </a:t>
            </a:r>
            <a:br>
              <a:rPr lang="en-GB" dirty="0">
                <a:solidFill>
                  <a:srgbClr val="FFD0D9"/>
                </a:solidFill>
              </a:rPr>
            </a:br>
            <a:r>
              <a:rPr lang="en-GB" dirty="0">
                <a:solidFill>
                  <a:srgbClr val="FFD0D9"/>
                </a:solidFill>
              </a:rPr>
              <a:t>for batch production?</a:t>
            </a:r>
          </a:p>
          <a:p>
            <a:endParaRPr lang="en-GB" dirty="0">
              <a:solidFill>
                <a:schemeClr val="bg1"/>
              </a:solidFill>
            </a:endParaRPr>
          </a:p>
        </p:txBody>
      </p:sp>
    </p:spTree>
    <p:extLst>
      <p:ext uri="{BB962C8B-B14F-4D97-AF65-F5344CB8AC3E}">
        <p14:creationId xmlns:p14="http://schemas.microsoft.com/office/powerpoint/2010/main" val="979390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118C76-A115-4325-A318-E7260261BB7C}"/>
</file>

<file path=customXml/itemProps2.xml><?xml version="1.0" encoding="utf-8"?>
<ds:datastoreItem xmlns:ds="http://schemas.openxmlformats.org/officeDocument/2006/customXml" ds:itemID="{6F796C7B-DA4B-415C-9C19-1B302AC1D44D}"/>
</file>

<file path=customXml/itemProps3.xml><?xml version="1.0" encoding="utf-8"?>
<ds:datastoreItem xmlns:ds="http://schemas.openxmlformats.org/officeDocument/2006/customXml" ds:itemID="{3F465003-E721-4117-946A-A8F754235B43}"/>
</file>

<file path=docProps/app.xml><?xml version="1.0" encoding="utf-8"?>
<Properties xmlns="http://schemas.openxmlformats.org/officeDocument/2006/extended-properties" xmlns:vt="http://schemas.openxmlformats.org/officeDocument/2006/docPropsVTypes">
  <TotalTime>2176</TotalTime>
  <Words>414</Words>
  <Application>Microsoft Office PowerPoint</Application>
  <PresentationFormat>On-screen Show (4:3)</PresentationFormat>
  <Paragraphs>116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Museo 100</vt:lpstr>
      <vt:lpstr>Museo 900</vt:lpstr>
      <vt:lpstr>Calibri</vt:lpstr>
      <vt:lpstr>Museo900-Regular</vt:lpstr>
      <vt:lpstr>Museo 500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134</cp:revision>
  <dcterms:created xsi:type="dcterms:W3CDTF">2016-09-28T16:00:32Z</dcterms:created>
  <dcterms:modified xsi:type="dcterms:W3CDTF">2017-08-30T19:21:33Z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