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19"/>
  </p:notesMasterIdLst>
  <p:sldIdLst>
    <p:sldId id="263" r:id="rId7"/>
    <p:sldId id="257" r:id="rId8"/>
    <p:sldId id="299" r:id="rId9"/>
    <p:sldId id="300" r:id="rId10"/>
    <p:sldId id="298" r:id="rId11"/>
    <p:sldId id="256" r:id="rId12"/>
    <p:sldId id="301" r:id="rId13"/>
    <p:sldId id="262" r:id="rId14"/>
    <p:sldId id="260" r:id="rId15"/>
    <p:sldId id="302" r:id="rId16"/>
    <p:sldId id="261" r:id="rId17"/>
    <p:sldId id="30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CA2675-A96E-4809-AD4F-CAD3A4197181}" type="datetimeFigureOut">
              <a:rPr lang="en-GB" smtClean="0"/>
              <a:t>08/10/2020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6194B9-1926-4292-9C94-B4B2DF23D926}" type="slidenum">
              <a:rPr lang="en-GB" smtClean="0"/>
              <a:t>‹#›</a:t>
            </a:fld>
            <a:endParaRPr lang="en-GB"/>
          </a:p>
        </p:txBody>
      </p:sp>
    </p:spTree>
    <p:extLst>
      <p:ext uri="{BB962C8B-B14F-4D97-AF65-F5344CB8AC3E}">
        <p14:creationId xmlns:p14="http://schemas.microsoft.com/office/powerpoint/2010/main" val="320888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86194B9-1926-4292-9C94-B4B2DF23D926}" type="slidenum">
              <a:rPr lang="en-GB" smtClean="0"/>
              <a:t>7</a:t>
            </a:fld>
            <a:endParaRPr lang="en-GB"/>
          </a:p>
        </p:txBody>
      </p:sp>
    </p:spTree>
    <p:extLst>
      <p:ext uri="{BB962C8B-B14F-4D97-AF65-F5344CB8AC3E}">
        <p14:creationId xmlns:p14="http://schemas.microsoft.com/office/powerpoint/2010/main" val="1798649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print out for students to use</a:t>
            </a:r>
          </a:p>
        </p:txBody>
      </p:sp>
      <p:sp>
        <p:nvSpPr>
          <p:cNvPr id="4" name="Slide Number Placeholder 3"/>
          <p:cNvSpPr>
            <a:spLocks noGrp="1"/>
          </p:cNvSpPr>
          <p:nvPr>
            <p:ph type="sldNum" sz="quarter" idx="5"/>
          </p:nvPr>
        </p:nvSpPr>
        <p:spPr/>
        <p:txBody>
          <a:bodyPr/>
          <a:lstStyle/>
          <a:p>
            <a:fld id="{F86194B9-1926-4292-9C94-B4B2DF23D926}" type="slidenum">
              <a:rPr lang="en-GB" smtClean="0"/>
              <a:t>10</a:t>
            </a:fld>
            <a:endParaRPr lang="en-GB"/>
          </a:p>
        </p:txBody>
      </p:sp>
    </p:spTree>
    <p:extLst>
      <p:ext uri="{BB962C8B-B14F-4D97-AF65-F5344CB8AC3E}">
        <p14:creationId xmlns:p14="http://schemas.microsoft.com/office/powerpoint/2010/main" val="1509532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To print out for students</a:t>
            </a:r>
          </a:p>
        </p:txBody>
      </p:sp>
      <p:sp>
        <p:nvSpPr>
          <p:cNvPr id="4" name="Slide Number Placeholder 3"/>
          <p:cNvSpPr>
            <a:spLocks noGrp="1"/>
          </p:cNvSpPr>
          <p:nvPr>
            <p:ph type="sldNum" sz="quarter" idx="5"/>
          </p:nvPr>
        </p:nvSpPr>
        <p:spPr/>
        <p:txBody>
          <a:bodyPr/>
          <a:lstStyle/>
          <a:p>
            <a:fld id="{F86194B9-1926-4292-9C94-B4B2DF23D926}" type="slidenum">
              <a:rPr lang="en-GB" smtClean="0"/>
              <a:t>12</a:t>
            </a:fld>
            <a:endParaRPr lang="en-GB"/>
          </a:p>
        </p:txBody>
      </p:sp>
    </p:spTree>
    <p:extLst>
      <p:ext uri="{BB962C8B-B14F-4D97-AF65-F5344CB8AC3E}">
        <p14:creationId xmlns:p14="http://schemas.microsoft.com/office/powerpoint/2010/main" val="3159132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8C9BE8F-5DB2-4097-858F-144D5F448749}"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1349294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C9BE8F-5DB2-4097-858F-144D5F448749}"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915833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C9BE8F-5DB2-4097-858F-144D5F448749}"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2879687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CC1388-02CD-4029-B61A-A5F2ACAEF2E6}"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245064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CC1388-02CD-4029-B61A-A5F2ACAEF2E6}"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27483780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CC1388-02CD-4029-B61A-A5F2ACAEF2E6}"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1298671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CC1388-02CD-4029-B61A-A5F2ACAEF2E6}"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34654947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CC1388-02CD-4029-B61A-A5F2ACAEF2E6}" type="datetimeFigureOut">
              <a:rPr lang="en-GB" smtClean="0"/>
              <a:t>08/10/2020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2652412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CC1388-02CD-4029-B61A-A5F2ACAEF2E6}" type="datetimeFigureOut">
              <a:rPr lang="en-GB" smtClean="0"/>
              <a:t>08/10/2020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1239576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CC1388-02CD-4029-B61A-A5F2ACAEF2E6}" type="datetimeFigureOut">
              <a:rPr lang="en-GB" smtClean="0"/>
              <a:t>08/10/2020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38873875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CC1388-02CD-4029-B61A-A5F2ACAEF2E6}"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10881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8C9BE8F-5DB2-4097-858F-144D5F448749}"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15450223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CC1388-02CD-4029-B61A-A5F2ACAEF2E6}"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507555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CC1388-02CD-4029-B61A-A5F2ACAEF2E6}"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12091818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CC1388-02CD-4029-B61A-A5F2ACAEF2E6}"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3E7AE0-7BE9-4869-A285-588BBE4587D7}" type="slidenum">
              <a:rPr lang="en-GB" smtClean="0"/>
              <a:t>‹#›</a:t>
            </a:fld>
            <a:endParaRPr lang="en-GB"/>
          </a:p>
        </p:txBody>
      </p:sp>
    </p:spTree>
    <p:extLst>
      <p:ext uri="{BB962C8B-B14F-4D97-AF65-F5344CB8AC3E}">
        <p14:creationId xmlns:p14="http://schemas.microsoft.com/office/powerpoint/2010/main" val="25443199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BDBBC3-5444-4F84-A768-229A6BFB3261}"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31944140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BDBBC3-5444-4F84-A768-229A6BFB3261}"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37338763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BDBBC3-5444-4F84-A768-229A6BFB3261}"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21549962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BDBBC3-5444-4F84-A768-229A6BFB3261}"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13796850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BDBBC3-5444-4F84-A768-229A6BFB3261}" type="datetimeFigureOut">
              <a:rPr lang="en-GB" smtClean="0"/>
              <a:t>08/10/2020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2988144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BDBBC3-5444-4F84-A768-229A6BFB3261}" type="datetimeFigureOut">
              <a:rPr lang="en-GB" smtClean="0"/>
              <a:t>08/10/2020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2161114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BDBBC3-5444-4F84-A768-229A6BFB3261}" type="datetimeFigureOut">
              <a:rPr lang="en-GB" smtClean="0"/>
              <a:t>08/10/2020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1507283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8C9BE8F-5DB2-4097-858F-144D5F448749}"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35297633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BDBBC3-5444-4F84-A768-229A6BFB3261}"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35999679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BDBBC3-5444-4F84-A768-229A6BFB3261}"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34663716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BDBBC3-5444-4F84-A768-229A6BFB3261}"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31494834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BDBBC3-5444-4F84-A768-229A6BFB3261}" type="datetimeFigureOut">
              <a:rPr lang="en-GB" smtClean="0"/>
              <a:t>08/10/2020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BA9100B-D0D8-410B-8002-9A2775208D96}" type="slidenum">
              <a:rPr lang="en-GB" smtClean="0"/>
              <a:t>‹#›</a:t>
            </a:fld>
            <a:endParaRPr lang="en-GB"/>
          </a:p>
        </p:txBody>
      </p:sp>
    </p:spTree>
    <p:extLst>
      <p:ext uri="{BB962C8B-B14F-4D97-AF65-F5344CB8AC3E}">
        <p14:creationId xmlns:p14="http://schemas.microsoft.com/office/powerpoint/2010/main" val="2749613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8C9BE8F-5DB2-4097-858F-144D5F448749}"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78844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8C9BE8F-5DB2-4097-858F-144D5F448749}" type="datetimeFigureOut">
              <a:rPr lang="en-GB" smtClean="0"/>
              <a:t>08/10/2020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246758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8C9BE8F-5DB2-4097-858F-144D5F448749}" type="datetimeFigureOut">
              <a:rPr lang="en-GB" smtClean="0"/>
              <a:t>08/10/2020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3886349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C9BE8F-5DB2-4097-858F-144D5F448749}" type="datetimeFigureOut">
              <a:rPr lang="en-GB" smtClean="0"/>
              <a:t>08/10/2020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396676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C9BE8F-5DB2-4097-858F-144D5F448749}"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3542418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C9BE8F-5DB2-4097-858F-144D5F448749}" type="datetimeFigureOut">
              <a:rPr lang="en-GB" smtClean="0"/>
              <a:t>08/10/2020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5FF0F3-E20B-4571-AC9B-1B6AFBEC2CFC}" type="slidenum">
              <a:rPr lang="en-GB" smtClean="0"/>
              <a:t>‹#›</a:t>
            </a:fld>
            <a:endParaRPr lang="en-GB"/>
          </a:p>
        </p:txBody>
      </p:sp>
    </p:spTree>
    <p:extLst>
      <p:ext uri="{BB962C8B-B14F-4D97-AF65-F5344CB8AC3E}">
        <p14:creationId xmlns:p14="http://schemas.microsoft.com/office/powerpoint/2010/main" val="2516642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9BE8F-5DB2-4097-858F-144D5F448749}" type="datetimeFigureOut">
              <a:rPr lang="en-GB" smtClean="0"/>
              <a:t>08/10/2020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5FF0F3-E20B-4571-AC9B-1B6AFBEC2CFC}" type="slidenum">
              <a:rPr lang="en-GB" smtClean="0"/>
              <a:t>‹#›</a:t>
            </a:fld>
            <a:endParaRPr lang="en-GB"/>
          </a:p>
        </p:txBody>
      </p:sp>
    </p:spTree>
    <p:extLst>
      <p:ext uri="{BB962C8B-B14F-4D97-AF65-F5344CB8AC3E}">
        <p14:creationId xmlns:p14="http://schemas.microsoft.com/office/powerpoint/2010/main" val="2846987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CC1388-02CD-4029-B61A-A5F2ACAEF2E6}" type="datetimeFigureOut">
              <a:rPr lang="en-GB" smtClean="0"/>
              <a:t>08/10/2020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3E7AE0-7BE9-4869-A285-588BBE4587D7}" type="slidenum">
              <a:rPr lang="en-GB" smtClean="0"/>
              <a:t>‹#›</a:t>
            </a:fld>
            <a:endParaRPr lang="en-GB"/>
          </a:p>
        </p:txBody>
      </p:sp>
    </p:spTree>
    <p:extLst>
      <p:ext uri="{BB962C8B-B14F-4D97-AF65-F5344CB8AC3E}">
        <p14:creationId xmlns:p14="http://schemas.microsoft.com/office/powerpoint/2010/main" val="2188978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BDBBC3-5444-4F84-A768-229A6BFB3261}" type="datetimeFigureOut">
              <a:rPr lang="en-GB" smtClean="0"/>
              <a:t>08/10/2020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A9100B-D0D8-410B-8002-9A2775208D96}" type="slidenum">
              <a:rPr lang="en-GB" smtClean="0"/>
              <a:t>‹#›</a:t>
            </a:fld>
            <a:endParaRPr lang="en-GB"/>
          </a:p>
        </p:txBody>
      </p:sp>
    </p:spTree>
    <p:extLst>
      <p:ext uri="{BB962C8B-B14F-4D97-AF65-F5344CB8AC3E}">
        <p14:creationId xmlns:p14="http://schemas.microsoft.com/office/powerpoint/2010/main" val="22242639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07D39CA-E661-4785-AA05-EFF93794E137}"/>
              </a:ext>
            </a:extLst>
          </p:cNvPr>
          <p:cNvSpPr/>
          <p:nvPr/>
        </p:nvSpPr>
        <p:spPr>
          <a:xfrm>
            <a:off x="2286000" y="1997839"/>
            <a:ext cx="4572000" cy="2862322"/>
          </a:xfrm>
          <a:prstGeom prst="rect">
            <a:avLst/>
          </a:prstGeom>
          <a:solidFill>
            <a:schemeClr val="accent6">
              <a:lumMod val="20000"/>
              <a:lumOff val="80000"/>
            </a:schemeClr>
          </a:solidFill>
          <a:ln w="38100">
            <a:solidFill>
              <a:srgbClr val="002060"/>
            </a:solidFill>
          </a:ln>
          <a:effectLst>
            <a:outerShdw blurRad="50800" dist="38100" dir="2700000" algn="tl" rotWithShape="0">
              <a:prstClr val="black">
                <a:alpha val="40000"/>
              </a:prstClr>
            </a:outerShdw>
          </a:effectLst>
        </p:spPr>
        <p:txBody>
          <a:bodyPr>
            <a:spAutoFit/>
          </a:bodyPr>
          <a:lstStyle/>
          <a:p>
            <a:r>
              <a:rPr lang="en-GB" b="1" dirty="0"/>
              <a:t>"Students have too many distractions in daily life. Mobile phones and music players should be banned."</a:t>
            </a:r>
            <a:endParaRPr lang="en-GB" dirty="0"/>
          </a:p>
          <a:p>
            <a:r>
              <a:rPr lang="en-GB" dirty="0"/>
              <a:t> </a:t>
            </a:r>
          </a:p>
          <a:p>
            <a:r>
              <a:rPr lang="en-GB" dirty="0"/>
              <a:t>Write a broadsheet newspaper article in which you explain your point of view on this statement</a:t>
            </a:r>
          </a:p>
          <a:p>
            <a:r>
              <a:rPr lang="en-GB" dirty="0"/>
              <a:t>(24 marks for content and organisation </a:t>
            </a:r>
          </a:p>
          <a:p>
            <a:r>
              <a:rPr lang="en-GB" dirty="0"/>
              <a:t>16 marks for technical accuracy) </a:t>
            </a:r>
          </a:p>
          <a:p>
            <a:r>
              <a:rPr lang="en-GB" b="1" dirty="0"/>
              <a:t>[40 marks]</a:t>
            </a:r>
            <a:endParaRPr lang="en-GB" dirty="0"/>
          </a:p>
        </p:txBody>
      </p:sp>
      <p:sp>
        <p:nvSpPr>
          <p:cNvPr id="5" name="Title 1">
            <a:extLst>
              <a:ext uri="{FF2B5EF4-FFF2-40B4-BE49-F238E27FC236}">
                <a16:creationId xmlns:a16="http://schemas.microsoft.com/office/drawing/2014/main" id="{FEFE6516-CC42-4EFE-8FF9-95747DC212DF}"/>
              </a:ext>
            </a:extLst>
          </p:cNvPr>
          <p:cNvSpPr>
            <a:spLocks noGrp="1"/>
          </p:cNvSpPr>
          <p:nvPr>
            <p:ph type="ctrTitle"/>
          </p:nvPr>
        </p:nvSpPr>
        <p:spPr>
          <a:xfrm>
            <a:off x="683568" y="278161"/>
            <a:ext cx="7772400" cy="630560"/>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2800" b="1" u="sng" dirty="0"/>
              <a:t>Paper 2 Question 5 Exam Preparation</a:t>
            </a:r>
          </a:p>
        </p:txBody>
      </p:sp>
      <p:sp>
        <p:nvSpPr>
          <p:cNvPr id="6" name="TextBox 5">
            <a:extLst>
              <a:ext uri="{FF2B5EF4-FFF2-40B4-BE49-F238E27FC236}">
                <a16:creationId xmlns:a16="http://schemas.microsoft.com/office/drawing/2014/main" id="{F6E53A7B-6DE9-4FBE-BDA1-107645471923}"/>
              </a:ext>
            </a:extLst>
          </p:cNvPr>
          <p:cNvSpPr txBox="1"/>
          <p:nvPr/>
        </p:nvSpPr>
        <p:spPr>
          <a:xfrm>
            <a:off x="683568" y="1052736"/>
            <a:ext cx="7772400" cy="64633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You are in the exam hall, you have all your stationery, your water, your brain, everything you need. You turn to Question 5 on Paper 2 and see this:</a:t>
            </a:r>
          </a:p>
        </p:txBody>
      </p:sp>
      <p:sp>
        <p:nvSpPr>
          <p:cNvPr id="7" name="TextBox 6">
            <a:extLst>
              <a:ext uri="{FF2B5EF4-FFF2-40B4-BE49-F238E27FC236}">
                <a16:creationId xmlns:a16="http://schemas.microsoft.com/office/drawing/2014/main" id="{DE8A41AF-8F26-42BC-8EE1-0247B4BF27D8}"/>
              </a:ext>
            </a:extLst>
          </p:cNvPr>
          <p:cNvSpPr txBox="1"/>
          <p:nvPr/>
        </p:nvSpPr>
        <p:spPr>
          <a:xfrm>
            <a:off x="611560" y="5229200"/>
            <a:ext cx="7992888" cy="1200329"/>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r>
              <a:rPr lang="en-GB" dirty="0">
                <a:solidFill>
                  <a:srgbClr val="7030A0"/>
                </a:solidFill>
              </a:rPr>
              <a:t>What’s the </a:t>
            </a:r>
            <a:r>
              <a:rPr lang="en-GB" b="1" dirty="0">
                <a:solidFill>
                  <a:srgbClr val="7030A0"/>
                </a:solidFill>
              </a:rPr>
              <a:t>purpose</a:t>
            </a:r>
            <a:r>
              <a:rPr lang="en-GB" dirty="0">
                <a:solidFill>
                  <a:srgbClr val="7030A0"/>
                </a:solidFill>
              </a:rPr>
              <a:t> of the piece you will create?</a:t>
            </a:r>
          </a:p>
          <a:p>
            <a:r>
              <a:rPr lang="en-GB" i="1" dirty="0">
                <a:solidFill>
                  <a:srgbClr val="7030A0"/>
                </a:solidFill>
              </a:rPr>
              <a:t>How will this affect your tone and style of writing?</a:t>
            </a:r>
            <a:br>
              <a:rPr lang="en-GB" i="1" dirty="0">
                <a:solidFill>
                  <a:srgbClr val="7030A0"/>
                </a:solidFill>
              </a:rPr>
            </a:br>
            <a:r>
              <a:rPr lang="en-GB" dirty="0">
                <a:solidFill>
                  <a:srgbClr val="7030A0"/>
                </a:solidFill>
              </a:rPr>
              <a:t>Which </a:t>
            </a:r>
            <a:r>
              <a:rPr lang="en-GB" b="1" dirty="0">
                <a:solidFill>
                  <a:srgbClr val="7030A0"/>
                </a:solidFill>
              </a:rPr>
              <a:t>audience</a:t>
            </a:r>
            <a:r>
              <a:rPr lang="en-GB" dirty="0">
                <a:solidFill>
                  <a:srgbClr val="7030A0"/>
                </a:solidFill>
              </a:rPr>
              <a:t> are you being asked to write to?</a:t>
            </a:r>
            <a:br>
              <a:rPr lang="en-GB" dirty="0">
                <a:solidFill>
                  <a:srgbClr val="7030A0"/>
                </a:solidFill>
              </a:rPr>
            </a:br>
            <a:r>
              <a:rPr lang="en-GB" i="1" dirty="0">
                <a:solidFill>
                  <a:srgbClr val="7030A0"/>
                </a:solidFill>
              </a:rPr>
              <a:t>How will this affect your tone and style of writing?</a:t>
            </a:r>
          </a:p>
        </p:txBody>
      </p:sp>
      <p:pic>
        <p:nvPicPr>
          <p:cNvPr id="9" name="Picture 8">
            <a:extLst>
              <a:ext uri="{FF2B5EF4-FFF2-40B4-BE49-F238E27FC236}">
                <a16:creationId xmlns:a16="http://schemas.microsoft.com/office/drawing/2014/main" id="{F6250EE6-644C-4610-8292-6C812D88CD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354" y="1997839"/>
            <a:ext cx="2098475" cy="3212976"/>
          </a:xfrm>
          <a:prstGeom prst="rect">
            <a:avLst/>
          </a:prstGeom>
          <a:effectLst>
            <a:outerShdw blurRad="50800" dist="38100" dir="2700000" algn="tl" rotWithShape="0">
              <a:prstClr val="black">
                <a:alpha val="40000"/>
              </a:prstClr>
            </a:outerShdw>
          </a:effectLst>
        </p:spPr>
      </p:pic>
      <p:pic>
        <p:nvPicPr>
          <p:cNvPr id="13" name="Picture 12">
            <a:extLst>
              <a:ext uri="{FF2B5EF4-FFF2-40B4-BE49-F238E27FC236}">
                <a16:creationId xmlns:a16="http://schemas.microsoft.com/office/drawing/2014/main" id="{F8C97DBD-8A98-408D-ACD7-BA630429C6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288" y="1687689"/>
            <a:ext cx="1791270" cy="335699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383227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21A518-59D1-49A9-9F71-BC3D38C39AF9}"/>
              </a:ext>
            </a:extLst>
          </p:cNvPr>
          <p:cNvGraphicFramePr>
            <a:graphicFrameLocks noGrp="1"/>
          </p:cNvGraphicFramePr>
          <p:nvPr>
            <p:extLst>
              <p:ext uri="{D42A27DB-BD31-4B8C-83A1-F6EECF244321}">
                <p14:modId xmlns:p14="http://schemas.microsoft.com/office/powerpoint/2010/main" val="2935761524"/>
              </p:ext>
            </p:extLst>
          </p:nvPr>
        </p:nvGraphicFramePr>
        <p:xfrm>
          <a:off x="251520" y="654217"/>
          <a:ext cx="6096000" cy="3114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8000">
                  <a:extLst>
                    <a:ext uri="{9D8B030D-6E8A-4147-A177-3AD203B41FA5}">
                      <a16:colId xmlns:a16="http://schemas.microsoft.com/office/drawing/2014/main" val="338148199"/>
                    </a:ext>
                  </a:extLst>
                </a:gridCol>
                <a:gridCol w="3048000">
                  <a:extLst>
                    <a:ext uri="{9D8B030D-6E8A-4147-A177-3AD203B41FA5}">
                      <a16:colId xmlns:a16="http://schemas.microsoft.com/office/drawing/2014/main" val="2766702289"/>
                    </a:ext>
                  </a:extLst>
                </a:gridCol>
              </a:tblGrid>
              <a:tr h="370840">
                <a:tc>
                  <a:txBody>
                    <a:bodyPr/>
                    <a:lstStyle/>
                    <a:p>
                      <a:r>
                        <a:rPr lang="en-GB" sz="1400" dirty="0"/>
                        <a:t>AO5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760305946"/>
                  </a:ext>
                </a:extLst>
              </a:tr>
              <a:tr h="370840">
                <a:tc>
                  <a:txBody>
                    <a:bodyPr/>
                    <a:lstStyle/>
                    <a:p>
                      <a:r>
                        <a:rPr lang="en-GB" sz="1400" dirty="0"/>
                        <a:t>Matching the purpose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9784008"/>
                  </a:ext>
                </a:extLst>
              </a:tr>
              <a:tr h="370840">
                <a:tc>
                  <a:txBody>
                    <a:bodyPr/>
                    <a:lstStyle/>
                    <a:p>
                      <a:r>
                        <a:rPr lang="en-GB" sz="1400" dirty="0"/>
                        <a:t>Matching the audience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57030823"/>
                  </a:ext>
                </a:extLst>
              </a:tr>
              <a:tr h="370840">
                <a:tc>
                  <a:txBody>
                    <a:bodyPr/>
                    <a:lstStyle/>
                    <a:p>
                      <a:r>
                        <a:rPr lang="en-GB" sz="1400" dirty="0"/>
                        <a:t>Paragraphing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93255855"/>
                  </a:ext>
                </a:extLst>
              </a:tr>
              <a:tr h="370840">
                <a:tc>
                  <a:txBody>
                    <a:bodyPr/>
                    <a:lstStyle/>
                    <a:p>
                      <a:r>
                        <a:rPr lang="en-GB" sz="1400" dirty="0"/>
                        <a:t>Using connectives/discourse markers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43582599"/>
                  </a:ext>
                </a:extLst>
              </a:tr>
              <a:tr h="370840">
                <a:tc>
                  <a:txBody>
                    <a:bodyPr/>
                    <a:lstStyle/>
                    <a:p>
                      <a:r>
                        <a:rPr lang="en-GB" sz="1400" dirty="0"/>
                        <a:t>Matching vocabulary to purpose and audience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62467469"/>
                  </a:ext>
                </a:extLst>
              </a:tr>
              <a:tr h="370840">
                <a:tc>
                  <a:txBody>
                    <a:bodyPr/>
                    <a:lstStyle/>
                    <a:p>
                      <a:r>
                        <a:rPr lang="en-GB" sz="1400" dirty="0"/>
                        <a:t>Strength of ideas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82142715"/>
                  </a:ext>
                </a:extLst>
              </a:tr>
              <a:tr h="370840">
                <a:tc>
                  <a:txBody>
                    <a:bodyPr/>
                    <a:lstStyle/>
                    <a:p>
                      <a:r>
                        <a:rPr lang="en-GB" sz="1400"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GB" sz="1400" dirty="0"/>
                        <a:t>__/24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1819035"/>
                  </a:ext>
                </a:extLst>
              </a:tr>
            </a:tbl>
          </a:graphicData>
        </a:graphic>
      </p:graphicFrame>
      <p:graphicFrame>
        <p:nvGraphicFramePr>
          <p:cNvPr id="8" name="Table 7">
            <a:extLst>
              <a:ext uri="{FF2B5EF4-FFF2-40B4-BE49-F238E27FC236}">
                <a16:creationId xmlns:a16="http://schemas.microsoft.com/office/drawing/2014/main" id="{56A657B2-680D-4533-AFAB-C6E97CE706F4}"/>
              </a:ext>
            </a:extLst>
          </p:cNvPr>
          <p:cNvGraphicFramePr>
            <a:graphicFrameLocks noGrp="1"/>
          </p:cNvGraphicFramePr>
          <p:nvPr>
            <p:extLst>
              <p:ext uri="{D42A27DB-BD31-4B8C-83A1-F6EECF244321}">
                <p14:modId xmlns:p14="http://schemas.microsoft.com/office/powerpoint/2010/main" val="3199884325"/>
              </p:ext>
            </p:extLst>
          </p:nvPr>
        </p:nvGraphicFramePr>
        <p:xfrm>
          <a:off x="251520" y="3894577"/>
          <a:ext cx="6096000" cy="222504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048000">
                  <a:extLst>
                    <a:ext uri="{9D8B030D-6E8A-4147-A177-3AD203B41FA5}">
                      <a16:colId xmlns:a16="http://schemas.microsoft.com/office/drawing/2014/main" val="338148199"/>
                    </a:ext>
                  </a:extLst>
                </a:gridCol>
                <a:gridCol w="3048000">
                  <a:extLst>
                    <a:ext uri="{9D8B030D-6E8A-4147-A177-3AD203B41FA5}">
                      <a16:colId xmlns:a16="http://schemas.microsoft.com/office/drawing/2014/main" val="2766702289"/>
                    </a:ext>
                  </a:extLst>
                </a:gridCol>
              </a:tblGrid>
              <a:tr h="370840">
                <a:tc>
                  <a:txBody>
                    <a:bodyPr/>
                    <a:lstStyle/>
                    <a:p>
                      <a:r>
                        <a:rPr lang="en-GB" sz="1400" dirty="0"/>
                        <a:t>AO6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1760305946"/>
                  </a:ext>
                </a:extLst>
              </a:tr>
              <a:tr h="370840">
                <a:tc>
                  <a:txBody>
                    <a:bodyPr/>
                    <a:lstStyle/>
                    <a:p>
                      <a:r>
                        <a:rPr lang="en-GB" sz="1400" dirty="0"/>
                        <a:t>Use of punctuation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69784008"/>
                  </a:ext>
                </a:extLst>
              </a:tr>
              <a:tr h="370840">
                <a:tc>
                  <a:txBody>
                    <a:bodyPr/>
                    <a:lstStyle/>
                    <a:p>
                      <a:r>
                        <a:rPr lang="en-GB" sz="1400" dirty="0"/>
                        <a:t>Using vocabulary accurately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57030823"/>
                  </a:ext>
                </a:extLst>
              </a:tr>
              <a:tr h="370840">
                <a:tc>
                  <a:txBody>
                    <a:bodyPr/>
                    <a:lstStyle/>
                    <a:p>
                      <a:r>
                        <a:rPr lang="en-GB" sz="1400" dirty="0"/>
                        <a:t>Using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93255855"/>
                  </a:ext>
                </a:extLst>
              </a:tr>
              <a:tr h="370840">
                <a:tc>
                  <a:txBody>
                    <a:bodyPr/>
                    <a:lstStyle/>
                    <a:p>
                      <a:r>
                        <a:rPr lang="en-GB" sz="1400" dirty="0"/>
                        <a:t>Accurate spelling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__/4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43582599"/>
                  </a:ext>
                </a:extLst>
              </a:tr>
              <a:tr h="370840">
                <a:tc>
                  <a:txBody>
                    <a:bodyPr/>
                    <a:lstStyle/>
                    <a:p>
                      <a:r>
                        <a:rPr lang="en-GB" sz="1400"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lang="en-GB" sz="1400" dirty="0"/>
                        <a:t>__/16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1819035"/>
                  </a:ext>
                </a:extLst>
              </a:tr>
            </a:tbl>
          </a:graphicData>
        </a:graphic>
      </p:graphicFrame>
      <p:sp>
        <p:nvSpPr>
          <p:cNvPr id="10" name="TextBox 3">
            <a:extLst>
              <a:ext uri="{FF2B5EF4-FFF2-40B4-BE49-F238E27FC236}">
                <a16:creationId xmlns:a16="http://schemas.microsoft.com/office/drawing/2014/main" id="{A7EF1FD9-B296-4D88-99E8-B34CE8CC5A9B}"/>
              </a:ext>
            </a:extLst>
          </p:cNvPr>
          <p:cNvSpPr txBox="1"/>
          <p:nvPr/>
        </p:nvSpPr>
        <p:spPr>
          <a:xfrm>
            <a:off x="6516216" y="654217"/>
            <a:ext cx="2376264" cy="830997"/>
          </a:xfrm>
          <a:prstGeom prst="rect">
            <a:avLst/>
          </a:prstGeom>
          <a:solidFill>
            <a:schemeClr val="accent3">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b="1" dirty="0"/>
              <a:t>1 = Occasional</a:t>
            </a:r>
          </a:p>
          <a:p>
            <a:r>
              <a:rPr lang="en-GB" sz="1200" b="1" dirty="0"/>
              <a:t>2 = Some</a:t>
            </a:r>
          </a:p>
          <a:p>
            <a:r>
              <a:rPr lang="en-GB" sz="1200" b="1" dirty="0"/>
              <a:t>3 = Mostly</a:t>
            </a:r>
          </a:p>
          <a:p>
            <a:r>
              <a:rPr lang="en-GB" sz="1200" b="1" dirty="0"/>
              <a:t>4 = Effective</a:t>
            </a:r>
          </a:p>
        </p:txBody>
      </p:sp>
      <p:sp>
        <p:nvSpPr>
          <p:cNvPr id="11" name="TextBox 4">
            <a:extLst>
              <a:ext uri="{FF2B5EF4-FFF2-40B4-BE49-F238E27FC236}">
                <a16:creationId xmlns:a16="http://schemas.microsoft.com/office/drawing/2014/main" id="{509EC130-B7A1-4765-8016-9B9E00D2579F}"/>
              </a:ext>
            </a:extLst>
          </p:cNvPr>
          <p:cNvSpPr txBox="1"/>
          <p:nvPr/>
        </p:nvSpPr>
        <p:spPr>
          <a:xfrm>
            <a:off x="6516216" y="1628800"/>
            <a:ext cx="2376264" cy="4893647"/>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b="1" dirty="0"/>
              <a:t>When you’ve given them marks, provide them with PIN feedback:</a:t>
            </a:r>
          </a:p>
          <a:p>
            <a:endParaRPr lang="en-GB" sz="1200" b="1" dirty="0"/>
          </a:p>
          <a:p>
            <a:endParaRPr lang="en-GB" sz="1200" b="1" dirty="0"/>
          </a:p>
          <a:p>
            <a:r>
              <a:rPr lang="en-GB" sz="1200" b="1" dirty="0"/>
              <a:t>P</a:t>
            </a:r>
            <a:r>
              <a:rPr lang="en-GB" sz="1200" dirty="0"/>
              <a:t> = Praise (What is good about the work)</a:t>
            </a:r>
          </a:p>
          <a:p>
            <a:pPr marL="342900" indent="-342900">
              <a:buAutoNum type="arabicParenR"/>
            </a:pPr>
            <a:r>
              <a:rPr lang="en-GB" sz="1200" dirty="0"/>
              <a:t>________________________________________________</a:t>
            </a:r>
          </a:p>
          <a:p>
            <a:pPr marL="342900" indent="-342900">
              <a:buAutoNum type="arabicParenR"/>
            </a:pPr>
            <a:r>
              <a:rPr lang="en-GB" sz="1200" dirty="0"/>
              <a:t>________________________________________________</a:t>
            </a:r>
          </a:p>
          <a:p>
            <a:endParaRPr lang="en-GB" sz="1200" dirty="0"/>
          </a:p>
          <a:p>
            <a:r>
              <a:rPr lang="en-GB" sz="1200" b="1" dirty="0"/>
              <a:t>I</a:t>
            </a:r>
            <a:r>
              <a:rPr lang="en-GB" sz="1200" dirty="0"/>
              <a:t> = Improvement (What could get better)</a:t>
            </a:r>
          </a:p>
          <a:p>
            <a:pPr marL="342900" indent="-342900">
              <a:buAutoNum type="arabicParenR"/>
            </a:pPr>
            <a:r>
              <a:rPr lang="en-GB" sz="1200" dirty="0"/>
              <a:t>________________________________________________</a:t>
            </a:r>
          </a:p>
          <a:p>
            <a:pPr marL="342900" indent="-342900">
              <a:buAutoNum type="arabicParenR"/>
            </a:pPr>
            <a:r>
              <a:rPr lang="en-GB" sz="1200" dirty="0"/>
              <a:t>________________________________________________</a:t>
            </a:r>
          </a:p>
          <a:p>
            <a:endParaRPr lang="en-GB" sz="1200" dirty="0"/>
          </a:p>
          <a:p>
            <a:endParaRPr lang="en-GB" sz="1200" dirty="0"/>
          </a:p>
          <a:p>
            <a:r>
              <a:rPr lang="en-GB" sz="1200" b="1" dirty="0"/>
              <a:t>N</a:t>
            </a:r>
            <a:r>
              <a:rPr lang="en-GB" sz="1200" dirty="0"/>
              <a:t> = Now (What they should do now to show improvement)</a:t>
            </a:r>
          </a:p>
          <a:p>
            <a:r>
              <a:rPr lang="en-GB" sz="1200" dirty="0"/>
              <a:t>________________________________________________________________________________________________________________</a:t>
            </a:r>
          </a:p>
        </p:txBody>
      </p:sp>
      <p:sp>
        <p:nvSpPr>
          <p:cNvPr id="12" name="TextBox 11">
            <a:extLst>
              <a:ext uri="{FF2B5EF4-FFF2-40B4-BE49-F238E27FC236}">
                <a16:creationId xmlns:a16="http://schemas.microsoft.com/office/drawing/2014/main" id="{094B07D0-4157-4F15-BE0A-E93AA5391625}"/>
              </a:ext>
            </a:extLst>
          </p:cNvPr>
          <p:cNvSpPr txBox="1"/>
          <p:nvPr/>
        </p:nvSpPr>
        <p:spPr>
          <a:xfrm>
            <a:off x="251520" y="116632"/>
            <a:ext cx="4464496" cy="36933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Student by marked: _____________________</a:t>
            </a:r>
          </a:p>
        </p:txBody>
      </p:sp>
      <p:sp>
        <p:nvSpPr>
          <p:cNvPr id="13" name="TextBox 12">
            <a:extLst>
              <a:ext uri="{FF2B5EF4-FFF2-40B4-BE49-F238E27FC236}">
                <a16:creationId xmlns:a16="http://schemas.microsoft.com/office/drawing/2014/main" id="{A3AD7E53-63A6-4A67-B950-380CC1F227A3}"/>
              </a:ext>
            </a:extLst>
          </p:cNvPr>
          <p:cNvSpPr txBox="1"/>
          <p:nvPr/>
        </p:nvSpPr>
        <p:spPr>
          <a:xfrm>
            <a:off x="4836594" y="116632"/>
            <a:ext cx="4055886" cy="338554"/>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sz="1600" dirty="0"/>
              <a:t>Student examiner:_______________________</a:t>
            </a:r>
          </a:p>
        </p:txBody>
      </p:sp>
      <p:pic>
        <p:nvPicPr>
          <p:cNvPr id="17" name="Picture 16" descr="A close up of a clock&#10;&#10;Description automatically generated">
            <a:extLst>
              <a:ext uri="{FF2B5EF4-FFF2-40B4-BE49-F238E27FC236}">
                <a16:creationId xmlns:a16="http://schemas.microsoft.com/office/drawing/2014/main" id="{C1DAC802-2DA9-46B3-980E-F54A41EA3E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916273"/>
            <a:ext cx="755576" cy="429734"/>
          </a:xfrm>
          <a:prstGeom prst="rect">
            <a:avLst/>
          </a:prstGeom>
        </p:spPr>
      </p:pic>
    </p:spTree>
    <p:extLst>
      <p:ext uri="{BB962C8B-B14F-4D97-AF65-F5344CB8AC3E}">
        <p14:creationId xmlns:p14="http://schemas.microsoft.com/office/powerpoint/2010/main" val="335259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8" name="Picture 7" descr="A close up of a road&#10;&#10;Description automatically generated">
            <a:extLst>
              <a:ext uri="{FF2B5EF4-FFF2-40B4-BE49-F238E27FC236}">
                <a16:creationId xmlns:a16="http://schemas.microsoft.com/office/drawing/2014/main" id="{3A315797-CAF7-40FF-91B6-073AF87E8B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844824"/>
            <a:ext cx="4772943" cy="4838069"/>
          </a:xfrm>
          <a:prstGeom prst="rect">
            <a:avLst/>
          </a:prstGeom>
        </p:spPr>
      </p:pic>
      <p:sp>
        <p:nvSpPr>
          <p:cNvPr id="2" name="Title 1"/>
          <p:cNvSpPr>
            <a:spLocks noGrp="1"/>
          </p:cNvSpPr>
          <p:nvPr>
            <p:ph type="title"/>
          </p:nvPr>
        </p:nvSpPr>
        <p:spPr>
          <a:xfrm>
            <a:off x="457200" y="274638"/>
            <a:ext cx="8138638" cy="1143000"/>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Plenary: Roadmap to Success</a:t>
            </a:r>
          </a:p>
        </p:txBody>
      </p:sp>
      <p:sp>
        <p:nvSpPr>
          <p:cNvPr id="4" name="TextBox 3"/>
          <p:cNvSpPr txBox="1"/>
          <p:nvPr/>
        </p:nvSpPr>
        <p:spPr>
          <a:xfrm>
            <a:off x="467544" y="5805264"/>
            <a:ext cx="879177" cy="369332"/>
          </a:xfrm>
          <a:prstGeom prst="rect">
            <a:avLst/>
          </a:prstGeom>
          <a:noFill/>
        </p:spPr>
        <p:txBody>
          <a:bodyPr wrap="square" rtlCol="0">
            <a:spAutoFit/>
          </a:bodyPr>
          <a:lstStyle/>
          <a:p>
            <a:r>
              <a:rPr lang="en-GB" dirty="0"/>
              <a:t>Start</a:t>
            </a:r>
          </a:p>
        </p:txBody>
      </p:sp>
      <p:sp>
        <p:nvSpPr>
          <p:cNvPr id="6" name="TextBox 5"/>
          <p:cNvSpPr txBox="1"/>
          <p:nvPr/>
        </p:nvSpPr>
        <p:spPr>
          <a:xfrm>
            <a:off x="2691763" y="2372400"/>
            <a:ext cx="879177" cy="261610"/>
          </a:xfrm>
          <a:prstGeom prst="rect">
            <a:avLst/>
          </a:prstGeom>
          <a:noFill/>
        </p:spPr>
        <p:txBody>
          <a:bodyPr wrap="square" rtlCol="0">
            <a:spAutoFit/>
          </a:bodyPr>
          <a:lstStyle/>
          <a:p>
            <a:r>
              <a:rPr lang="en-GB" sz="1100" dirty="0"/>
              <a:t>Finish</a:t>
            </a:r>
          </a:p>
        </p:txBody>
      </p:sp>
      <p:sp>
        <p:nvSpPr>
          <p:cNvPr id="5" name="TextBox 4"/>
          <p:cNvSpPr txBox="1"/>
          <p:nvPr/>
        </p:nvSpPr>
        <p:spPr>
          <a:xfrm>
            <a:off x="5211462" y="1556792"/>
            <a:ext cx="3384376" cy="1077218"/>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sz="1600" dirty="0">
                <a:solidFill>
                  <a:srgbClr val="7030A0"/>
                </a:solidFill>
              </a:rPr>
              <a:t>On your roadmap, write down all the steps you will need to take in order to be successful from the start to the end of the exam.</a:t>
            </a:r>
          </a:p>
        </p:txBody>
      </p:sp>
      <p:sp>
        <p:nvSpPr>
          <p:cNvPr id="7" name="Content Placeholder 2">
            <a:extLst>
              <a:ext uri="{FF2B5EF4-FFF2-40B4-BE49-F238E27FC236}">
                <a16:creationId xmlns:a16="http://schemas.microsoft.com/office/drawing/2014/main" id="{24E8BB77-77DE-419E-AA78-743A524E958A}"/>
              </a:ext>
            </a:extLst>
          </p:cNvPr>
          <p:cNvSpPr>
            <a:spLocks noGrp="1"/>
          </p:cNvSpPr>
          <p:nvPr>
            <p:ph idx="1"/>
          </p:nvPr>
        </p:nvSpPr>
        <p:spPr>
          <a:xfrm>
            <a:off x="5211462" y="2913197"/>
            <a:ext cx="3384376" cy="2748052"/>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1800" dirty="0">
                <a:solidFill>
                  <a:srgbClr val="FF0000"/>
                </a:solidFill>
              </a:rPr>
              <a:t>To apply our understanding of Question 5 to our own answers in exam conditions</a:t>
            </a:r>
          </a:p>
          <a:p>
            <a:r>
              <a:rPr lang="en-GB" sz="1800" dirty="0">
                <a:solidFill>
                  <a:schemeClr val="accent6">
                    <a:lumMod val="75000"/>
                  </a:schemeClr>
                </a:solidFill>
              </a:rPr>
              <a:t>To manage our time effectively to produce quality exam answers</a:t>
            </a:r>
          </a:p>
          <a:p>
            <a:r>
              <a:rPr lang="en-GB" sz="1800" dirty="0">
                <a:solidFill>
                  <a:srgbClr val="00B050"/>
                </a:solidFill>
              </a:rPr>
              <a:t>To evaluate the effectiveness of our answers based on the mark scheme</a:t>
            </a:r>
          </a:p>
        </p:txBody>
      </p:sp>
    </p:spTree>
    <p:extLst>
      <p:ext uri="{BB962C8B-B14F-4D97-AF65-F5344CB8AC3E}">
        <p14:creationId xmlns:p14="http://schemas.microsoft.com/office/powerpoint/2010/main" val="17403054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road&#10;&#10;Description automatically generated">
            <a:extLst>
              <a:ext uri="{FF2B5EF4-FFF2-40B4-BE49-F238E27FC236}">
                <a16:creationId xmlns:a16="http://schemas.microsoft.com/office/drawing/2014/main" id="{1AD08311-A7FE-4ECB-921A-BBBAA80197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243408"/>
            <a:ext cx="4772943" cy="3724027"/>
          </a:xfrm>
          <a:prstGeom prst="rect">
            <a:avLst/>
          </a:prstGeom>
        </p:spPr>
      </p:pic>
      <p:sp>
        <p:nvSpPr>
          <p:cNvPr id="5" name="TextBox 4">
            <a:extLst>
              <a:ext uri="{FF2B5EF4-FFF2-40B4-BE49-F238E27FC236}">
                <a16:creationId xmlns:a16="http://schemas.microsoft.com/office/drawing/2014/main" id="{9329F3BA-1088-4F2F-B579-653B38E14A77}"/>
              </a:ext>
            </a:extLst>
          </p:cNvPr>
          <p:cNvSpPr txBox="1"/>
          <p:nvPr/>
        </p:nvSpPr>
        <p:spPr>
          <a:xfrm>
            <a:off x="1475656" y="2708920"/>
            <a:ext cx="879177" cy="369332"/>
          </a:xfrm>
          <a:prstGeom prst="rect">
            <a:avLst/>
          </a:prstGeom>
          <a:noFill/>
        </p:spPr>
        <p:txBody>
          <a:bodyPr wrap="square" rtlCol="0">
            <a:spAutoFit/>
          </a:bodyPr>
          <a:lstStyle/>
          <a:p>
            <a:r>
              <a:rPr lang="en-GB" dirty="0"/>
              <a:t>Start</a:t>
            </a:r>
          </a:p>
        </p:txBody>
      </p:sp>
      <p:sp>
        <p:nvSpPr>
          <p:cNvPr id="6" name="TextBox 5">
            <a:extLst>
              <a:ext uri="{FF2B5EF4-FFF2-40B4-BE49-F238E27FC236}">
                <a16:creationId xmlns:a16="http://schemas.microsoft.com/office/drawing/2014/main" id="{8A9E34F8-C161-487E-A3A5-14A63A4B6CEE}"/>
              </a:ext>
            </a:extLst>
          </p:cNvPr>
          <p:cNvSpPr txBox="1"/>
          <p:nvPr/>
        </p:nvSpPr>
        <p:spPr>
          <a:xfrm>
            <a:off x="2475739" y="284168"/>
            <a:ext cx="879177" cy="261610"/>
          </a:xfrm>
          <a:prstGeom prst="rect">
            <a:avLst/>
          </a:prstGeom>
          <a:noFill/>
        </p:spPr>
        <p:txBody>
          <a:bodyPr wrap="square" rtlCol="0">
            <a:spAutoFit/>
          </a:bodyPr>
          <a:lstStyle/>
          <a:p>
            <a:r>
              <a:rPr lang="en-GB" sz="1100" dirty="0"/>
              <a:t>Finish</a:t>
            </a:r>
          </a:p>
        </p:txBody>
      </p:sp>
      <p:pic>
        <p:nvPicPr>
          <p:cNvPr id="7" name="Picture 6" descr="A close up of a road&#10;&#10;Description automatically generated">
            <a:extLst>
              <a:ext uri="{FF2B5EF4-FFF2-40B4-BE49-F238E27FC236}">
                <a16:creationId xmlns:a16="http://schemas.microsoft.com/office/drawing/2014/main" id="{E12F2DE6-CF7E-4511-BCDC-71F918B399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1057" y="-295027"/>
            <a:ext cx="4772943" cy="3724027"/>
          </a:xfrm>
          <a:prstGeom prst="rect">
            <a:avLst/>
          </a:prstGeom>
        </p:spPr>
      </p:pic>
      <p:sp>
        <p:nvSpPr>
          <p:cNvPr id="8" name="TextBox 7">
            <a:extLst>
              <a:ext uri="{FF2B5EF4-FFF2-40B4-BE49-F238E27FC236}">
                <a16:creationId xmlns:a16="http://schemas.microsoft.com/office/drawing/2014/main" id="{602F2CB0-A527-4505-8D37-3E33CFA60E88}"/>
              </a:ext>
            </a:extLst>
          </p:cNvPr>
          <p:cNvSpPr txBox="1"/>
          <p:nvPr/>
        </p:nvSpPr>
        <p:spPr>
          <a:xfrm>
            <a:off x="5770460" y="2636912"/>
            <a:ext cx="879177" cy="369332"/>
          </a:xfrm>
          <a:prstGeom prst="rect">
            <a:avLst/>
          </a:prstGeom>
          <a:noFill/>
        </p:spPr>
        <p:txBody>
          <a:bodyPr wrap="square" rtlCol="0">
            <a:spAutoFit/>
          </a:bodyPr>
          <a:lstStyle/>
          <a:p>
            <a:r>
              <a:rPr lang="en-GB" dirty="0"/>
              <a:t>Start</a:t>
            </a:r>
          </a:p>
        </p:txBody>
      </p:sp>
      <p:sp>
        <p:nvSpPr>
          <p:cNvPr id="9" name="TextBox 8">
            <a:extLst>
              <a:ext uri="{FF2B5EF4-FFF2-40B4-BE49-F238E27FC236}">
                <a16:creationId xmlns:a16="http://schemas.microsoft.com/office/drawing/2014/main" id="{0A9BBAF9-2F77-4703-9CB4-44D82476AEC1}"/>
              </a:ext>
            </a:extLst>
          </p:cNvPr>
          <p:cNvSpPr txBox="1"/>
          <p:nvPr/>
        </p:nvSpPr>
        <p:spPr>
          <a:xfrm>
            <a:off x="6739292" y="232549"/>
            <a:ext cx="879177" cy="261610"/>
          </a:xfrm>
          <a:prstGeom prst="rect">
            <a:avLst/>
          </a:prstGeom>
          <a:noFill/>
        </p:spPr>
        <p:txBody>
          <a:bodyPr wrap="square" rtlCol="0">
            <a:spAutoFit/>
          </a:bodyPr>
          <a:lstStyle/>
          <a:p>
            <a:r>
              <a:rPr lang="en-GB" sz="1100" dirty="0"/>
              <a:t>Finish</a:t>
            </a:r>
          </a:p>
        </p:txBody>
      </p:sp>
      <p:pic>
        <p:nvPicPr>
          <p:cNvPr id="10" name="Picture 9" descr="A close up of a road&#10;&#10;Description automatically generated">
            <a:extLst>
              <a:ext uri="{FF2B5EF4-FFF2-40B4-BE49-F238E27FC236}">
                <a16:creationId xmlns:a16="http://schemas.microsoft.com/office/drawing/2014/main" id="{3EF0E8B1-2F74-4292-890F-18DA28C353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267" y="2849805"/>
            <a:ext cx="4772943" cy="3724027"/>
          </a:xfrm>
          <a:prstGeom prst="rect">
            <a:avLst/>
          </a:prstGeom>
        </p:spPr>
      </p:pic>
      <p:sp>
        <p:nvSpPr>
          <p:cNvPr id="11" name="TextBox 10">
            <a:extLst>
              <a:ext uri="{FF2B5EF4-FFF2-40B4-BE49-F238E27FC236}">
                <a16:creationId xmlns:a16="http://schemas.microsoft.com/office/drawing/2014/main" id="{7F9CB9D6-B013-4D25-BC19-0AB478384B97}"/>
              </a:ext>
            </a:extLst>
          </p:cNvPr>
          <p:cNvSpPr txBox="1"/>
          <p:nvPr/>
        </p:nvSpPr>
        <p:spPr>
          <a:xfrm>
            <a:off x="1457419" y="5802133"/>
            <a:ext cx="879177" cy="369332"/>
          </a:xfrm>
          <a:prstGeom prst="rect">
            <a:avLst/>
          </a:prstGeom>
          <a:noFill/>
        </p:spPr>
        <p:txBody>
          <a:bodyPr wrap="square" rtlCol="0">
            <a:spAutoFit/>
          </a:bodyPr>
          <a:lstStyle/>
          <a:p>
            <a:r>
              <a:rPr lang="en-GB" dirty="0"/>
              <a:t>Start</a:t>
            </a:r>
          </a:p>
        </p:txBody>
      </p:sp>
      <p:sp>
        <p:nvSpPr>
          <p:cNvPr id="12" name="TextBox 11">
            <a:extLst>
              <a:ext uri="{FF2B5EF4-FFF2-40B4-BE49-F238E27FC236}">
                <a16:creationId xmlns:a16="http://schemas.microsoft.com/office/drawing/2014/main" id="{FC1B0345-C950-46A4-8D56-A0FF646587F2}"/>
              </a:ext>
            </a:extLst>
          </p:cNvPr>
          <p:cNvSpPr txBox="1"/>
          <p:nvPr/>
        </p:nvSpPr>
        <p:spPr>
          <a:xfrm>
            <a:off x="2457502" y="3377381"/>
            <a:ext cx="879177" cy="261610"/>
          </a:xfrm>
          <a:prstGeom prst="rect">
            <a:avLst/>
          </a:prstGeom>
          <a:noFill/>
        </p:spPr>
        <p:txBody>
          <a:bodyPr wrap="square" rtlCol="0">
            <a:spAutoFit/>
          </a:bodyPr>
          <a:lstStyle/>
          <a:p>
            <a:r>
              <a:rPr lang="en-GB" sz="1100" dirty="0"/>
              <a:t>Finish</a:t>
            </a:r>
          </a:p>
        </p:txBody>
      </p:sp>
      <p:pic>
        <p:nvPicPr>
          <p:cNvPr id="13" name="Picture 12" descr="A close up of a road&#10;&#10;Description automatically generated">
            <a:extLst>
              <a:ext uri="{FF2B5EF4-FFF2-40B4-BE49-F238E27FC236}">
                <a16:creationId xmlns:a16="http://schemas.microsoft.com/office/drawing/2014/main" id="{84ACC830-C821-4E36-9147-266E94CA12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2820" y="2798186"/>
            <a:ext cx="4772943" cy="3724027"/>
          </a:xfrm>
          <a:prstGeom prst="rect">
            <a:avLst/>
          </a:prstGeom>
        </p:spPr>
      </p:pic>
      <p:sp>
        <p:nvSpPr>
          <p:cNvPr id="14" name="TextBox 13">
            <a:extLst>
              <a:ext uri="{FF2B5EF4-FFF2-40B4-BE49-F238E27FC236}">
                <a16:creationId xmlns:a16="http://schemas.microsoft.com/office/drawing/2014/main" id="{E449C0CA-4374-49A5-9BED-5FB41A29F979}"/>
              </a:ext>
            </a:extLst>
          </p:cNvPr>
          <p:cNvSpPr txBox="1"/>
          <p:nvPr/>
        </p:nvSpPr>
        <p:spPr>
          <a:xfrm>
            <a:off x="5752223" y="5730125"/>
            <a:ext cx="879177" cy="369332"/>
          </a:xfrm>
          <a:prstGeom prst="rect">
            <a:avLst/>
          </a:prstGeom>
          <a:noFill/>
        </p:spPr>
        <p:txBody>
          <a:bodyPr wrap="square" rtlCol="0">
            <a:spAutoFit/>
          </a:bodyPr>
          <a:lstStyle/>
          <a:p>
            <a:r>
              <a:rPr lang="en-GB" dirty="0"/>
              <a:t>Start</a:t>
            </a:r>
          </a:p>
        </p:txBody>
      </p:sp>
      <p:sp>
        <p:nvSpPr>
          <p:cNvPr id="15" name="TextBox 14">
            <a:extLst>
              <a:ext uri="{FF2B5EF4-FFF2-40B4-BE49-F238E27FC236}">
                <a16:creationId xmlns:a16="http://schemas.microsoft.com/office/drawing/2014/main" id="{79ABC52B-CF24-4A5A-9512-1DC1F50F0F11}"/>
              </a:ext>
            </a:extLst>
          </p:cNvPr>
          <p:cNvSpPr txBox="1"/>
          <p:nvPr/>
        </p:nvSpPr>
        <p:spPr>
          <a:xfrm>
            <a:off x="6721055" y="3325762"/>
            <a:ext cx="879177" cy="261610"/>
          </a:xfrm>
          <a:prstGeom prst="rect">
            <a:avLst/>
          </a:prstGeom>
          <a:noFill/>
        </p:spPr>
        <p:txBody>
          <a:bodyPr wrap="square" rtlCol="0">
            <a:spAutoFit/>
          </a:bodyPr>
          <a:lstStyle/>
          <a:p>
            <a:r>
              <a:rPr lang="en-GB" sz="1100" dirty="0"/>
              <a:t>Finish</a:t>
            </a:r>
          </a:p>
        </p:txBody>
      </p:sp>
    </p:spTree>
    <p:extLst>
      <p:ext uri="{BB962C8B-B14F-4D97-AF65-F5344CB8AC3E}">
        <p14:creationId xmlns:p14="http://schemas.microsoft.com/office/powerpoint/2010/main" val="1083273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1143000"/>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pPr algn="l"/>
            <a:r>
              <a:rPr lang="en-GB" dirty="0"/>
              <a:t>Learning objectives</a:t>
            </a:r>
          </a:p>
        </p:txBody>
      </p:sp>
      <p:sp>
        <p:nvSpPr>
          <p:cNvPr id="3" name="Content Placeholder 2"/>
          <p:cNvSpPr>
            <a:spLocks noGrp="1"/>
          </p:cNvSpPr>
          <p:nvPr>
            <p:ph idx="1"/>
          </p:nvPr>
        </p:nvSpPr>
        <p:spPr>
          <a:xfrm>
            <a:off x="457200" y="1600200"/>
            <a:ext cx="8219256" cy="4525963"/>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3600" dirty="0">
                <a:solidFill>
                  <a:srgbClr val="FF0000"/>
                </a:solidFill>
              </a:rPr>
              <a:t>To apply our understanding of Question 5 to our own answers in exam conditions</a:t>
            </a:r>
          </a:p>
          <a:p>
            <a:r>
              <a:rPr lang="en-GB" sz="3600" dirty="0">
                <a:solidFill>
                  <a:schemeClr val="accent6">
                    <a:lumMod val="75000"/>
                  </a:schemeClr>
                </a:solidFill>
              </a:rPr>
              <a:t>To manage our time effectively to produce quality exam answers</a:t>
            </a:r>
          </a:p>
          <a:p>
            <a:r>
              <a:rPr lang="en-GB" sz="3600" dirty="0">
                <a:solidFill>
                  <a:srgbClr val="00B050"/>
                </a:solidFill>
              </a:rPr>
              <a:t>To evaluate the effectiveness of our answers based on the mark scheme</a:t>
            </a:r>
          </a:p>
        </p:txBody>
      </p:sp>
      <p:pic>
        <p:nvPicPr>
          <p:cNvPr id="5" name="Picture 4">
            <a:extLst>
              <a:ext uri="{FF2B5EF4-FFF2-40B4-BE49-F238E27FC236}">
                <a16:creationId xmlns:a16="http://schemas.microsoft.com/office/drawing/2014/main" id="{17D17785-B2DE-4E09-947B-F9F1DA3D69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75650"/>
            <a:ext cx="936104" cy="143326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1924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28CC0-E274-4405-B5AD-FB3E5493832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Purpose: Writing to </a:t>
            </a:r>
            <a:r>
              <a:rPr lang="en-GB" dirty="0">
                <a:highlight>
                  <a:srgbClr val="FFFF00"/>
                </a:highlight>
              </a:rPr>
              <a:t>Explain</a:t>
            </a:r>
          </a:p>
        </p:txBody>
      </p:sp>
      <p:graphicFrame>
        <p:nvGraphicFramePr>
          <p:cNvPr id="4" name="Content Placeholder 3">
            <a:extLst>
              <a:ext uri="{FF2B5EF4-FFF2-40B4-BE49-F238E27FC236}">
                <a16:creationId xmlns:a16="http://schemas.microsoft.com/office/drawing/2014/main" id="{0FDD23E0-FE03-4642-B452-2450662D8E59}"/>
              </a:ext>
            </a:extLst>
          </p:cNvPr>
          <p:cNvGraphicFramePr>
            <a:graphicFrameLocks noGrp="1"/>
          </p:cNvGraphicFramePr>
          <p:nvPr>
            <p:ph idx="1"/>
            <p:extLst>
              <p:ext uri="{D42A27DB-BD31-4B8C-83A1-F6EECF244321}">
                <p14:modId xmlns:p14="http://schemas.microsoft.com/office/powerpoint/2010/main" val="3096405736"/>
              </p:ext>
            </p:extLst>
          </p:nvPr>
        </p:nvGraphicFramePr>
        <p:xfrm>
          <a:off x="628650" y="2108866"/>
          <a:ext cx="3741331" cy="44196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518430">
                  <a:extLst>
                    <a:ext uri="{9D8B030D-6E8A-4147-A177-3AD203B41FA5}">
                      <a16:colId xmlns:a16="http://schemas.microsoft.com/office/drawing/2014/main" val="3979609543"/>
                    </a:ext>
                  </a:extLst>
                </a:gridCol>
                <a:gridCol w="2222901">
                  <a:extLst>
                    <a:ext uri="{9D8B030D-6E8A-4147-A177-3AD203B41FA5}">
                      <a16:colId xmlns:a16="http://schemas.microsoft.com/office/drawing/2014/main" val="3129984284"/>
                    </a:ext>
                  </a:extLst>
                </a:gridCol>
              </a:tblGrid>
              <a:tr h="238183">
                <a:tc>
                  <a:txBody>
                    <a:bodyPr/>
                    <a:lstStyle/>
                    <a:p>
                      <a:r>
                        <a:rPr lang="en-GB" sz="1800" dirty="0"/>
                        <a:t>Purpose: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sz="1800" dirty="0"/>
                        <a:t>WRITING TO EXPLAIN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921590321"/>
                  </a:ext>
                </a:extLst>
              </a:tr>
              <a:tr h="190018">
                <a:tc>
                  <a:txBody>
                    <a:bodyPr/>
                    <a:lstStyle/>
                    <a:p>
                      <a:r>
                        <a:rPr lang="en-GB" sz="1800" dirty="0"/>
                        <a:t>What is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2000" dirty="0"/>
                        <a:t>Explaining your opinion on a topic to your reader.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643775099"/>
                  </a:ext>
                </a:extLst>
              </a:tr>
              <a:tr h="190649">
                <a:tc>
                  <a:txBody>
                    <a:bodyPr/>
                    <a:lstStyle/>
                    <a:p>
                      <a:r>
                        <a:rPr lang="en-GB" sz="1800" dirty="0"/>
                        <a:t>What does it involve?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r>
                        <a:rPr lang="en-GB" sz="2000" dirty="0"/>
                        <a:t>You are not convincing people or advising, you are explaining.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60272060"/>
                  </a:ext>
                </a:extLst>
              </a:tr>
              <a:tr h="334652">
                <a:tc>
                  <a:txBody>
                    <a:bodyPr/>
                    <a:lstStyle/>
                    <a:p>
                      <a:r>
                        <a:rPr lang="en-GB" sz="1800" dirty="0"/>
                        <a:t>What key features do you often find in this type of writing?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indent="0">
                        <a:buNone/>
                      </a:pPr>
                      <a:r>
                        <a:rPr lang="en-GB" sz="1800" b="1" dirty="0"/>
                        <a:t>Facts</a:t>
                      </a:r>
                    </a:p>
                    <a:p>
                      <a:pPr marL="0" indent="0">
                        <a:buNone/>
                      </a:pPr>
                      <a:r>
                        <a:rPr lang="en-GB" sz="1800" b="1" dirty="0"/>
                        <a:t>Opinions</a:t>
                      </a:r>
                    </a:p>
                    <a:p>
                      <a:pPr marL="0" indent="0">
                        <a:buNone/>
                      </a:pPr>
                      <a:r>
                        <a:rPr lang="en-GB" sz="1800" b="1" dirty="0"/>
                        <a:t>A neutral and unbiased tone that gets across your opinions on a topic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2264888"/>
                  </a:ext>
                </a:extLst>
              </a:tr>
            </a:tbl>
          </a:graphicData>
        </a:graphic>
      </p:graphicFrame>
      <p:sp>
        <p:nvSpPr>
          <p:cNvPr id="5" name="TextBox 4">
            <a:extLst>
              <a:ext uri="{FF2B5EF4-FFF2-40B4-BE49-F238E27FC236}">
                <a16:creationId xmlns:a16="http://schemas.microsoft.com/office/drawing/2014/main" id="{74972C76-7090-4D34-AA45-946A1C54A5F2}"/>
              </a:ext>
            </a:extLst>
          </p:cNvPr>
          <p:cNvSpPr txBox="1"/>
          <p:nvPr/>
        </p:nvSpPr>
        <p:spPr>
          <a:xfrm>
            <a:off x="4774020" y="2108866"/>
            <a:ext cx="3741329" cy="2585323"/>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When you are writing to </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explain</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 you are showing you understand what this purpose of writing involves.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It means you are presenting your opinions around a topic, but you do so in a neutral and factual way, rather than trying to show bias and persuade or argue a point.</a:t>
            </a:r>
          </a:p>
        </p:txBody>
      </p:sp>
      <p:pic>
        <p:nvPicPr>
          <p:cNvPr id="7" name="Picture 6" descr="A close up of a sign&#10;&#10;Description automatically generated">
            <a:extLst>
              <a:ext uri="{FF2B5EF4-FFF2-40B4-BE49-F238E27FC236}">
                <a16:creationId xmlns:a16="http://schemas.microsoft.com/office/drawing/2014/main" id="{E608759B-6031-4739-AE59-9C623943B8F2}"/>
              </a:ext>
            </a:extLst>
          </p:cNvPr>
          <p:cNvPicPr>
            <a:picLocks noChangeAspect="1"/>
          </p:cNvPicPr>
          <p:nvPr/>
        </p:nvPicPr>
        <p:blipFill>
          <a:blip r:embed="rId2"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7863141" y="4462460"/>
            <a:ext cx="1022256" cy="726760"/>
          </a:xfrm>
          <a:prstGeom prst="rect">
            <a:avLst/>
          </a:prstGeom>
        </p:spPr>
      </p:pic>
    </p:spTree>
    <p:extLst>
      <p:ext uri="{BB962C8B-B14F-4D97-AF65-F5344CB8AC3E}">
        <p14:creationId xmlns:p14="http://schemas.microsoft.com/office/powerpoint/2010/main" val="20422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28CC0-E274-4405-B5AD-FB3E5493832C}"/>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Audience: The readers of a weekend magazine</a:t>
            </a:r>
          </a:p>
        </p:txBody>
      </p:sp>
      <p:sp>
        <p:nvSpPr>
          <p:cNvPr id="5" name="TextBox 4">
            <a:extLst>
              <a:ext uri="{FF2B5EF4-FFF2-40B4-BE49-F238E27FC236}">
                <a16:creationId xmlns:a16="http://schemas.microsoft.com/office/drawing/2014/main" id="{74972C76-7090-4D34-AA45-946A1C54A5F2}"/>
              </a:ext>
            </a:extLst>
          </p:cNvPr>
          <p:cNvSpPr txBox="1"/>
          <p:nvPr/>
        </p:nvSpPr>
        <p:spPr>
          <a:xfrm>
            <a:off x="628650" y="1896215"/>
            <a:ext cx="7886700" cy="470898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In this exam question you are writing to the readers of a </a:t>
            </a:r>
            <a:r>
              <a:rPr lang="en-GB" sz="2000" b="1" dirty="0">
                <a:solidFill>
                  <a:prstClr val="black"/>
                </a:solidFill>
                <a:latin typeface="Calibri" panose="020F0502020204030204"/>
              </a:rPr>
              <a:t>broadsheet newspaper</a:t>
            </a:r>
            <a:r>
              <a:rPr lang="en-GB" sz="2000" dirty="0">
                <a:solidFill>
                  <a:prstClr val="black"/>
                </a:solidFill>
                <a:latin typeface="Calibri" panose="020F0502020204030204"/>
              </a:rPr>
              <a:t>.</a:t>
            </a: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They are looking to be informed, interested and engaged, which means your article needs to explain your ideas clearly and carefully, but also be interesting to anyone reading it! You can expect your readers to have a good knowledge of the subject area you are writing about.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That means: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Extensive vocabulary</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 carefully planned out structure that supports your ideas and how you get them across to your readers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Appealing to the readers of the </a:t>
            </a:r>
            <a:r>
              <a:rPr lang="en-GB" sz="2000" b="1" dirty="0">
                <a:solidFill>
                  <a:prstClr val="black"/>
                </a:solidFill>
                <a:latin typeface="Calibri" panose="020F0502020204030204"/>
              </a:rPr>
              <a:t>broadsheet </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newspaper through your choice of writing to explain and article language techniques</a:t>
            </a:r>
          </a:p>
        </p:txBody>
      </p:sp>
      <p:pic>
        <p:nvPicPr>
          <p:cNvPr id="4" name="Graphic 3">
            <a:extLst>
              <a:ext uri="{FF2B5EF4-FFF2-40B4-BE49-F238E27FC236}">
                <a16:creationId xmlns:a16="http://schemas.microsoft.com/office/drawing/2014/main" id="{0276A44B-4B65-4FAD-8BB8-8AB904B3DB3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49656" y="242705"/>
            <a:ext cx="2806995" cy="1570404"/>
          </a:xfrm>
          <a:prstGeom prst="rect">
            <a:avLst/>
          </a:prstGeom>
        </p:spPr>
      </p:pic>
    </p:spTree>
    <p:extLst>
      <p:ext uri="{BB962C8B-B14F-4D97-AF65-F5344CB8AC3E}">
        <p14:creationId xmlns:p14="http://schemas.microsoft.com/office/powerpoint/2010/main" val="126209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302B2-7BC1-4588-914A-26251637F21B}"/>
              </a:ext>
            </a:extLst>
          </p:cNvPr>
          <p:cNvSpPr>
            <a:spLocks noGrp="1"/>
          </p:cNvSpPr>
          <p:nvPr>
            <p:ph type="title"/>
          </p:nvPr>
        </p:nvSpPr>
        <p:spPr>
          <a:xfrm>
            <a:off x="628650" y="365126"/>
            <a:ext cx="7941192" cy="1325563"/>
          </a:xfrm>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Form: Article</a:t>
            </a:r>
          </a:p>
        </p:txBody>
      </p:sp>
      <p:sp>
        <p:nvSpPr>
          <p:cNvPr id="3" name="Content Placeholder 2">
            <a:extLst>
              <a:ext uri="{FF2B5EF4-FFF2-40B4-BE49-F238E27FC236}">
                <a16:creationId xmlns:a16="http://schemas.microsoft.com/office/drawing/2014/main" id="{FA322881-C75C-43AD-AD8C-8B3BC28B0C39}"/>
              </a:ext>
            </a:extLst>
          </p:cNvPr>
          <p:cNvSpPr>
            <a:spLocks noGrp="1"/>
          </p:cNvSpPr>
          <p:nvPr>
            <p:ph idx="1"/>
          </p:nvPr>
        </p:nvSpPr>
        <p:spPr>
          <a:xfrm>
            <a:off x="628650" y="1825625"/>
            <a:ext cx="4538773" cy="435133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GB" dirty="0"/>
              <a:t>Here are the basic features the exam board are looking for:</a:t>
            </a:r>
          </a:p>
          <a:p>
            <a:pPr marL="0" indent="0">
              <a:buNone/>
            </a:pPr>
            <a:endParaRPr lang="en-GB" dirty="0"/>
          </a:p>
          <a:p>
            <a:r>
              <a:rPr lang="en-GB" dirty="0"/>
              <a:t>a clear/apt/original title</a:t>
            </a:r>
          </a:p>
          <a:p>
            <a:r>
              <a:rPr lang="en-GB" dirty="0"/>
              <a:t>a strapline (heading beneath the main headline)</a:t>
            </a:r>
          </a:p>
          <a:p>
            <a:r>
              <a:rPr lang="en-GB" dirty="0"/>
              <a:t>subheadings</a:t>
            </a:r>
          </a:p>
          <a:p>
            <a:r>
              <a:rPr lang="en-GB" dirty="0"/>
              <a:t>an introductory (overview) paragraph</a:t>
            </a:r>
          </a:p>
          <a:p>
            <a:r>
              <a:rPr lang="en-GB" dirty="0"/>
              <a:t>effectively/fluently sequenced paragraphs.</a:t>
            </a:r>
          </a:p>
          <a:p>
            <a:pPr marL="0" indent="0">
              <a:buNone/>
            </a:pPr>
            <a:endParaRPr lang="en-GB" dirty="0"/>
          </a:p>
        </p:txBody>
      </p:sp>
      <p:sp>
        <p:nvSpPr>
          <p:cNvPr id="4" name="TextBox 3">
            <a:extLst>
              <a:ext uri="{FF2B5EF4-FFF2-40B4-BE49-F238E27FC236}">
                <a16:creationId xmlns:a16="http://schemas.microsoft.com/office/drawing/2014/main" id="{C0346D5C-E925-493D-8956-1CEC866A19BA}"/>
              </a:ext>
            </a:extLst>
          </p:cNvPr>
          <p:cNvSpPr txBox="1"/>
          <p:nvPr/>
        </p:nvSpPr>
        <p:spPr>
          <a:xfrm>
            <a:off x="5326912" y="1825625"/>
            <a:ext cx="3242930" cy="203132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Putting these elements into your article means you are showing the examiner you can write a specific form of writing and also that you think about the register, style and tone of your writing carefully, too! </a:t>
            </a:r>
          </a:p>
        </p:txBody>
      </p:sp>
      <p:sp>
        <p:nvSpPr>
          <p:cNvPr id="5" name="Rectangle: Rounded Corners 4">
            <a:extLst>
              <a:ext uri="{FF2B5EF4-FFF2-40B4-BE49-F238E27FC236}">
                <a16:creationId xmlns:a16="http://schemas.microsoft.com/office/drawing/2014/main" id="{76B1CE43-D484-494B-8FA6-A41FA48D487C}"/>
              </a:ext>
            </a:extLst>
          </p:cNvPr>
          <p:cNvSpPr/>
          <p:nvPr/>
        </p:nvSpPr>
        <p:spPr>
          <a:xfrm>
            <a:off x="5326912" y="4014372"/>
            <a:ext cx="3242930" cy="1705944"/>
          </a:xfrm>
          <a:prstGeom prst="roundRect">
            <a:avLst/>
          </a:prstGeom>
          <a:solidFill>
            <a:srgbClr val="81E052"/>
          </a:solidFill>
          <a:ln w="12700">
            <a:solidFill>
              <a:srgbClr val="7030A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1" u="none" strike="noStrike" kern="1200" cap="none" spc="0" normalizeH="0" baseline="0" noProof="0" dirty="0">
                <a:ln>
                  <a:noFill/>
                </a:ln>
                <a:solidFill>
                  <a:prstClr val="black"/>
                </a:solidFill>
                <a:effectLst/>
                <a:uLnTx/>
                <a:uFillTx/>
                <a:latin typeface="Calibri" panose="020F0502020204030204"/>
                <a:ea typeface="+mn-ea"/>
                <a:cs typeface="+mn-cs"/>
              </a:rPr>
              <a:t>The tone (sound of writing) is confident and changes dependent on the point being made.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1" u="none" strike="noStrike" kern="1200" cap="none" spc="0" normalizeH="0" baseline="0" noProof="0" dirty="0">
                <a:ln>
                  <a:noFill/>
                </a:ln>
                <a:solidFill>
                  <a:prstClr val="black"/>
                </a:solidFill>
                <a:effectLst/>
                <a:uLnTx/>
                <a:uFillTx/>
                <a:latin typeface="Calibri" panose="020F0502020204030204"/>
                <a:ea typeface="+mn-ea"/>
                <a:cs typeface="+mn-cs"/>
              </a:rPr>
              <a:t>The writing is appropriately formal or informal (register).</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1" u="none" strike="noStrike" kern="1200" cap="none" spc="0" normalizeH="0" baseline="0" noProof="0" dirty="0">
                <a:ln>
                  <a:noFill/>
                </a:ln>
                <a:solidFill>
                  <a:prstClr val="black"/>
                </a:solidFill>
                <a:effectLst/>
                <a:uLnTx/>
                <a:uFillTx/>
                <a:latin typeface="Calibri" panose="020F0502020204030204"/>
                <a:ea typeface="+mn-ea"/>
                <a:cs typeface="+mn-cs"/>
              </a:rPr>
              <a:t>The pace (speed) of the writing changes depending on the point being made.</a:t>
            </a:r>
          </a:p>
        </p:txBody>
      </p:sp>
      <p:sp>
        <p:nvSpPr>
          <p:cNvPr id="6" name="TextBox 5">
            <a:extLst>
              <a:ext uri="{FF2B5EF4-FFF2-40B4-BE49-F238E27FC236}">
                <a16:creationId xmlns:a16="http://schemas.microsoft.com/office/drawing/2014/main" id="{2655F1D7-EFDF-4F45-AA75-EDE3E49622E0}"/>
              </a:ext>
            </a:extLst>
          </p:cNvPr>
          <p:cNvSpPr txBox="1"/>
          <p:nvPr/>
        </p:nvSpPr>
        <p:spPr>
          <a:xfrm>
            <a:off x="7049387" y="3964242"/>
            <a:ext cx="1251134" cy="246221"/>
          </a:xfrm>
          <a:prstGeom prst="rect">
            <a:avLst/>
          </a:prstGeom>
          <a:solidFill>
            <a:schemeClr val="accent6">
              <a:lumMod val="20000"/>
              <a:lumOff val="80000"/>
            </a:schemeClr>
          </a:solidFill>
          <a:ln w="12700">
            <a:solidFill>
              <a:srgbClr val="002060"/>
            </a:solidFill>
          </a:ln>
          <a:effectLst>
            <a:outerShdw blurRad="50800" dist="38100" dir="2700000" algn="tl" rotWithShape="0">
              <a:prstClr val="black">
                <a:alpha val="40000"/>
              </a:prstClr>
            </a:outerShdw>
          </a:effectLst>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rPr>
              <a:t>Tone, style, register</a:t>
            </a:r>
          </a:p>
        </p:txBody>
      </p:sp>
      <p:pic>
        <p:nvPicPr>
          <p:cNvPr id="7" name="Picture 6">
            <a:extLst>
              <a:ext uri="{FF2B5EF4-FFF2-40B4-BE49-F238E27FC236}">
                <a16:creationId xmlns:a16="http://schemas.microsoft.com/office/drawing/2014/main" id="{43BBB17D-E0C0-4402-97F9-C223CFF515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8759" y="5026717"/>
            <a:ext cx="372860" cy="450246"/>
          </a:xfrm>
          <a:prstGeom prst="rect">
            <a:avLst/>
          </a:prstGeom>
        </p:spPr>
      </p:pic>
      <p:pic>
        <p:nvPicPr>
          <p:cNvPr id="9" name="Picture 8" descr="A picture containing text&#10;&#10;Description automatically generated">
            <a:extLst>
              <a:ext uri="{FF2B5EF4-FFF2-40B4-BE49-F238E27FC236}">
                <a16:creationId xmlns:a16="http://schemas.microsoft.com/office/drawing/2014/main" id="{6F59A4C9-9CE1-4770-959E-5EE7422EFB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2015" y="315772"/>
            <a:ext cx="1987827" cy="1316938"/>
          </a:xfrm>
          <a:prstGeom prst="rect">
            <a:avLst/>
          </a:prstGeom>
        </p:spPr>
      </p:pic>
    </p:spTree>
    <p:extLst>
      <p:ext uri="{BB962C8B-B14F-4D97-AF65-F5344CB8AC3E}">
        <p14:creationId xmlns:p14="http://schemas.microsoft.com/office/powerpoint/2010/main" val="219805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78161"/>
            <a:ext cx="7772400" cy="630560"/>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2800" b="1" u="sng" dirty="0"/>
              <a:t>Paper 2 Question 5 Exam Practice</a:t>
            </a:r>
            <a:r>
              <a:rPr lang="en-GB" sz="2800" b="1" dirty="0"/>
              <a:t>	</a:t>
            </a:r>
            <a:endParaRPr lang="en-GB" sz="2800" b="1" u="sng" dirty="0"/>
          </a:p>
        </p:txBody>
      </p:sp>
      <p:sp>
        <p:nvSpPr>
          <p:cNvPr id="3" name="Subtitle 2"/>
          <p:cNvSpPr>
            <a:spLocks noGrp="1"/>
          </p:cNvSpPr>
          <p:nvPr>
            <p:ph type="subTitle" idx="1"/>
          </p:nvPr>
        </p:nvSpPr>
        <p:spPr>
          <a:xfrm>
            <a:off x="683568" y="1124744"/>
            <a:ext cx="3672408" cy="5455096"/>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70000" lnSpcReduction="20000"/>
          </a:bodyPr>
          <a:lstStyle/>
          <a:p>
            <a:pPr algn="l"/>
            <a:r>
              <a:rPr lang="en-GB" dirty="0">
                <a:solidFill>
                  <a:schemeClr val="tx1"/>
                </a:solidFill>
              </a:rPr>
              <a:t>You have </a:t>
            </a:r>
            <a:r>
              <a:rPr lang="en-GB" b="1" dirty="0">
                <a:solidFill>
                  <a:schemeClr val="tx1"/>
                </a:solidFill>
              </a:rPr>
              <a:t>45 minutes</a:t>
            </a:r>
            <a:r>
              <a:rPr lang="en-GB" dirty="0">
                <a:solidFill>
                  <a:schemeClr val="tx1"/>
                </a:solidFill>
              </a:rPr>
              <a:t> to plan and write your answer to this task:</a:t>
            </a:r>
          </a:p>
          <a:p>
            <a:pPr algn="l"/>
            <a:endParaRPr lang="en-GB" dirty="0">
              <a:solidFill>
                <a:schemeClr val="tx1"/>
              </a:solidFill>
            </a:endParaRPr>
          </a:p>
          <a:p>
            <a:pPr algn="l"/>
            <a:r>
              <a:rPr lang="en-GB" b="1" dirty="0">
                <a:solidFill>
                  <a:schemeClr val="tx1"/>
                </a:solidFill>
              </a:rPr>
              <a:t>"Students have too many distractions in daily life. Mobile phones and music players should be banned."</a:t>
            </a:r>
            <a:endParaRPr lang="en-GB" dirty="0">
              <a:solidFill>
                <a:schemeClr val="tx1"/>
              </a:solidFill>
            </a:endParaRPr>
          </a:p>
          <a:p>
            <a:pPr algn="l"/>
            <a:r>
              <a:rPr lang="en-GB" dirty="0">
                <a:solidFill>
                  <a:schemeClr val="tx1"/>
                </a:solidFill>
              </a:rPr>
              <a:t> </a:t>
            </a:r>
          </a:p>
          <a:p>
            <a:pPr algn="l"/>
            <a:r>
              <a:rPr lang="en-GB" dirty="0">
                <a:solidFill>
                  <a:schemeClr val="tx1"/>
                </a:solidFill>
              </a:rPr>
              <a:t>Write a </a:t>
            </a:r>
            <a:r>
              <a:rPr lang="en-GB" dirty="0">
                <a:solidFill>
                  <a:schemeClr val="tx1"/>
                </a:solidFill>
                <a:highlight>
                  <a:srgbClr val="00FFFF"/>
                </a:highlight>
              </a:rPr>
              <a:t>broadsheet newspaper article </a:t>
            </a:r>
            <a:r>
              <a:rPr lang="en-GB" dirty="0">
                <a:solidFill>
                  <a:schemeClr val="tx1"/>
                </a:solidFill>
              </a:rPr>
              <a:t>in which you </a:t>
            </a:r>
            <a:r>
              <a:rPr lang="en-GB" dirty="0">
                <a:solidFill>
                  <a:schemeClr val="tx1"/>
                </a:solidFill>
                <a:highlight>
                  <a:srgbClr val="FFFF00"/>
                </a:highlight>
              </a:rPr>
              <a:t>explain your point of view </a:t>
            </a:r>
            <a:r>
              <a:rPr lang="en-GB" dirty="0">
                <a:solidFill>
                  <a:schemeClr val="tx1"/>
                </a:solidFill>
              </a:rPr>
              <a:t>on this statement</a:t>
            </a:r>
          </a:p>
          <a:p>
            <a:pPr algn="l"/>
            <a:r>
              <a:rPr lang="en-GB" dirty="0">
                <a:solidFill>
                  <a:schemeClr val="tx1"/>
                </a:solidFill>
              </a:rPr>
              <a:t>(24 marks for content and organisation </a:t>
            </a:r>
          </a:p>
          <a:p>
            <a:pPr algn="l"/>
            <a:r>
              <a:rPr lang="en-GB" dirty="0">
                <a:solidFill>
                  <a:schemeClr val="tx1"/>
                </a:solidFill>
              </a:rPr>
              <a:t>16 marks for technical accuracy) </a:t>
            </a:r>
          </a:p>
          <a:p>
            <a:pPr algn="l"/>
            <a:r>
              <a:rPr lang="en-GB" b="1" dirty="0">
                <a:solidFill>
                  <a:schemeClr val="tx1"/>
                </a:solidFill>
              </a:rPr>
              <a:t>[40 marks]</a:t>
            </a:r>
            <a:endParaRPr lang="en-GB" dirty="0">
              <a:solidFill>
                <a:schemeClr val="tx1"/>
              </a:solidFill>
            </a:endParaRPr>
          </a:p>
          <a:p>
            <a:pPr algn="l"/>
            <a:endParaRPr lang="en-GB" dirty="0"/>
          </a:p>
        </p:txBody>
      </p:sp>
      <p:sp>
        <p:nvSpPr>
          <p:cNvPr id="4" name="TextBox 3"/>
          <p:cNvSpPr txBox="1"/>
          <p:nvPr/>
        </p:nvSpPr>
        <p:spPr>
          <a:xfrm>
            <a:off x="4577314" y="1124743"/>
            <a:ext cx="3878653" cy="3785652"/>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sz="2000" dirty="0"/>
              <a:t>Remember you are being marked on:</a:t>
            </a:r>
          </a:p>
          <a:p>
            <a:endParaRPr lang="en-GB" sz="2000" dirty="0"/>
          </a:p>
          <a:p>
            <a:pPr marL="342900" indent="-342900">
              <a:buAutoNum type="arabicParenR"/>
            </a:pPr>
            <a:r>
              <a:rPr lang="en-GB" sz="2000" dirty="0"/>
              <a:t>Your </a:t>
            </a:r>
            <a:r>
              <a:rPr lang="en-GB" sz="2000" b="1" dirty="0"/>
              <a:t>register/tone/style</a:t>
            </a:r>
          </a:p>
          <a:p>
            <a:pPr marL="342900" indent="-342900">
              <a:buAutoNum type="arabicParenR"/>
            </a:pPr>
            <a:r>
              <a:rPr lang="en-GB" sz="2000" dirty="0"/>
              <a:t>How well your writing matches the </a:t>
            </a:r>
            <a:r>
              <a:rPr lang="en-GB" sz="2000" b="1" dirty="0">
                <a:highlight>
                  <a:srgbClr val="FFFF00"/>
                </a:highlight>
              </a:rPr>
              <a:t>purpose</a:t>
            </a:r>
            <a:r>
              <a:rPr lang="en-GB" sz="2000" b="1" dirty="0"/>
              <a:t> and </a:t>
            </a:r>
            <a:r>
              <a:rPr lang="en-GB" sz="2000" b="1" dirty="0">
                <a:highlight>
                  <a:srgbClr val="00FFFF"/>
                </a:highlight>
              </a:rPr>
              <a:t>audience</a:t>
            </a:r>
            <a:r>
              <a:rPr lang="en-GB" sz="2000" dirty="0"/>
              <a:t>.</a:t>
            </a:r>
          </a:p>
          <a:p>
            <a:pPr marL="342900" indent="-342900">
              <a:buAutoNum type="arabicParenR"/>
            </a:pPr>
            <a:r>
              <a:rPr lang="en-GB" sz="2000" dirty="0"/>
              <a:t>Your </a:t>
            </a:r>
            <a:r>
              <a:rPr lang="en-GB" sz="2000" b="1" dirty="0"/>
              <a:t>paragraphing</a:t>
            </a:r>
          </a:p>
          <a:p>
            <a:pPr marL="342900" indent="-342900">
              <a:buAutoNum type="arabicParenR"/>
            </a:pPr>
            <a:r>
              <a:rPr lang="en-GB" sz="2000" dirty="0"/>
              <a:t>Your use of </a:t>
            </a:r>
            <a:r>
              <a:rPr lang="en-GB" sz="2000" b="1" dirty="0"/>
              <a:t>connectives/discourse markers</a:t>
            </a:r>
          </a:p>
          <a:p>
            <a:pPr marL="342900" indent="-342900">
              <a:buAutoNum type="arabicParenR"/>
            </a:pPr>
            <a:r>
              <a:rPr lang="en-GB" sz="2000" dirty="0"/>
              <a:t>Your </a:t>
            </a:r>
            <a:r>
              <a:rPr lang="en-GB" sz="2000" b="1" dirty="0"/>
              <a:t>sentence structures</a:t>
            </a:r>
          </a:p>
          <a:p>
            <a:pPr marL="342900" indent="-342900">
              <a:buAutoNum type="arabicParenR"/>
            </a:pPr>
            <a:r>
              <a:rPr lang="en-GB" sz="2000" dirty="0"/>
              <a:t>Your </a:t>
            </a:r>
            <a:r>
              <a:rPr lang="en-GB" sz="2000" b="1" dirty="0"/>
              <a:t>vocabulary</a:t>
            </a:r>
          </a:p>
          <a:p>
            <a:pPr marL="342900" indent="-342900">
              <a:buAutoNum type="arabicParenR"/>
            </a:pPr>
            <a:r>
              <a:rPr lang="en-GB" sz="2000" dirty="0"/>
              <a:t>Your </a:t>
            </a:r>
            <a:r>
              <a:rPr lang="en-GB" sz="2000" b="1" dirty="0"/>
              <a:t>use of punctuation</a:t>
            </a:r>
          </a:p>
        </p:txBody>
      </p:sp>
      <p:pic>
        <p:nvPicPr>
          <p:cNvPr id="7" name="Picture 6" descr="A picture containing electronics, monitor&#10;&#10;Description automatically generated">
            <a:extLst>
              <a:ext uri="{FF2B5EF4-FFF2-40B4-BE49-F238E27FC236}">
                <a16:creationId xmlns:a16="http://schemas.microsoft.com/office/drawing/2014/main" id="{6AA7F075-4E37-4D30-8FE2-5D0375C9D66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5200"/>
          <a:stretch/>
        </p:blipFill>
        <p:spPr>
          <a:xfrm rot="852319">
            <a:off x="7487453" y="4464530"/>
            <a:ext cx="1082184" cy="2181791"/>
          </a:xfrm>
          <a:prstGeom prst="rect">
            <a:avLst/>
          </a:prstGeom>
        </p:spPr>
      </p:pic>
    </p:spTree>
    <p:extLst>
      <p:ext uri="{BB962C8B-B14F-4D97-AF65-F5344CB8AC3E}">
        <p14:creationId xmlns:p14="http://schemas.microsoft.com/office/powerpoint/2010/main" val="223562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9E5A7-A4AF-4448-B51E-1BA1495BC07A}"/>
              </a:ext>
            </a:extLst>
          </p:cNvPr>
          <p:cNvSpPr>
            <a:spLocks noGrp="1"/>
          </p:cNvSpPr>
          <p:nvPr>
            <p:ph type="title"/>
          </p:nvPr>
        </p:nvSpPr>
        <p:spPr>
          <a:solidFill>
            <a:schemeClr val="bg1"/>
          </a:solidFill>
          <a:ln w="38100">
            <a:solidFill>
              <a:srgbClr val="7030A0"/>
            </a:solidFill>
          </a:ln>
        </p:spPr>
        <p:txBody>
          <a:bodyPr>
            <a:normAutofit fontScale="90000"/>
          </a:bodyPr>
          <a:lstStyle/>
          <a:p>
            <a:pPr algn="l"/>
            <a:r>
              <a:rPr lang="en-GB" dirty="0"/>
              <a:t>Congratulations on creating and completing your writing piece!</a:t>
            </a:r>
          </a:p>
        </p:txBody>
      </p:sp>
      <p:sp>
        <p:nvSpPr>
          <p:cNvPr id="3" name="Content Placeholder 2">
            <a:extLst>
              <a:ext uri="{FF2B5EF4-FFF2-40B4-BE49-F238E27FC236}">
                <a16:creationId xmlns:a16="http://schemas.microsoft.com/office/drawing/2014/main" id="{6895892E-EA55-40C7-A0CF-938EC3862544}"/>
              </a:ext>
            </a:extLst>
          </p:cNvPr>
          <p:cNvSpPr>
            <a:spLocks noGrp="1"/>
          </p:cNvSpPr>
          <p:nvPr>
            <p:ph idx="1"/>
          </p:nvPr>
        </p:nvSpPr>
        <p:spPr>
          <a:xfrm>
            <a:off x="457200" y="1536174"/>
            <a:ext cx="4258816" cy="4525963"/>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fontScale="92500" lnSpcReduction="10000"/>
          </a:bodyPr>
          <a:lstStyle/>
          <a:p>
            <a:pPr marL="0" indent="0">
              <a:buNone/>
            </a:pPr>
            <a:r>
              <a:rPr lang="en-GB" dirty="0"/>
              <a:t>Now you have been given an example of a really effective piece of writing that responds to the same task as you did.</a:t>
            </a:r>
          </a:p>
          <a:p>
            <a:pPr marL="0" indent="0">
              <a:buNone/>
            </a:pPr>
            <a:endParaRPr lang="en-GB" dirty="0"/>
          </a:p>
          <a:p>
            <a:pPr marL="0" indent="0">
              <a:buNone/>
            </a:pPr>
            <a:r>
              <a:rPr lang="en-GB" b="1" dirty="0">
                <a:solidFill>
                  <a:srgbClr val="7030A0"/>
                </a:solidFill>
              </a:rPr>
              <a:t>Read through it carefully and make notes on what you think works well in the article.</a:t>
            </a:r>
          </a:p>
        </p:txBody>
      </p:sp>
      <p:sp>
        <p:nvSpPr>
          <p:cNvPr id="4" name="TextBox 3">
            <a:extLst>
              <a:ext uri="{FF2B5EF4-FFF2-40B4-BE49-F238E27FC236}">
                <a16:creationId xmlns:a16="http://schemas.microsoft.com/office/drawing/2014/main" id="{326CAD66-C921-4374-BD80-60B02D376667}"/>
              </a:ext>
            </a:extLst>
          </p:cNvPr>
          <p:cNvSpPr txBox="1"/>
          <p:nvPr/>
        </p:nvSpPr>
        <p:spPr>
          <a:xfrm>
            <a:off x="4822669" y="1536174"/>
            <a:ext cx="3878653" cy="3785652"/>
          </a:xfrm>
          <a:prstGeom prst="rect">
            <a:avLst/>
          </a:prstGeo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sz="2000" dirty="0"/>
              <a:t>Remember you are being marked on:</a:t>
            </a:r>
          </a:p>
          <a:p>
            <a:endParaRPr lang="en-GB" sz="2000" dirty="0"/>
          </a:p>
          <a:p>
            <a:pPr marL="342900" indent="-342900">
              <a:buAutoNum type="arabicParenR"/>
            </a:pPr>
            <a:r>
              <a:rPr lang="en-GB" sz="2000" dirty="0"/>
              <a:t>Your </a:t>
            </a:r>
            <a:r>
              <a:rPr lang="en-GB" sz="2000" b="1" dirty="0"/>
              <a:t>register/tone/style</a:t>
            </a:r>
          </a:p>
          <a:p>
            <a:pPr marL="342900" indent="-342900">
              <a:buAutoNum type="arabicParenR"/>
            </a:pPr>
            <a:r>
              <a:rPr lang="en-GB" sz="2000" dirty="0"/>
              <a:t>How well your writing matches the </a:t>
            </a:r>
            <a:r>
              <a:rPr lang="en-GB" sz="2000" b="1" dirty="0">
                <a:highlight>
                  <a:srgbClr val="FFFF00"/>
                </a:highlight>
              </a:rPr>
              <a:t>purpose</a:t>
            </a:r>
            <a:r>
              <a:rPr lang="en-GB" sz="2000" b="1" dirty="0"/>
              <a:t> and </a:t>
            </a:r>
            <a:r>
              <a:rPr lang="en-GB" sz="2000" b="1" dirty="0">
                <a:highlight>
                  <a:srgbClr val="00FFFF"/>
                </a:highlight>
              </a:rPr>
              <a:t>audience</a:t>
            </a:r>
            <a:r>
              <a:rPr lang="en-GB" sz="2000" dirty="0"/>
              <a:t>.</a:t>
            </a:r>
          </a:p>
          <a:p>
            <a:pPr marL="342900" indent="-342900">
              <a:buAutoNum type="arabicParenR"/>
            </a:pPr>
            <a:r>
              <a:rPr lang="en-GB" sz="2000" dirty="0"/>
              <a:t>Your </a:t>
            </a:r>
            <a:r>
              <a:rPr lang="en-GB" sz="2000" b="1" dirty="0"/>
              <a:t>paragraphing</a:t>
            </a:r>
          </a:p>
          <a:p>
            <a:pPr marL="342900" indent="-342900">
              <a:buAutoNum type="arabicParenR"/>
            </a:pPr>
            <a:r>
              <a:rPr lang="en-GB" sz="2000" dirty="0"/>
              <a:t>Your use of </a:t>
            </a:r>
            <a:r>
              <a:rPr lang="en-GB" sz="2000" b="1" dirty="0"/>
              <a:t>connectives/discourse markers</a:t>
            </a:r>
          </a:p>
          <a:p>
            <a:pPr marL="342900" indent="-342900">
              <a:buAutoNum type="arabicParenR"/>
            </a:pPr>
            <a:r>
              <a:rPr lang="en-GB" sz="2000" dirty="0"/>
              <a:t>Your </a:t>
            </a:r>
            <a:r>
              <a:rPr lang="en-GB" sz="2000" b="1" dirty="0"/>
              <a:t>sentence structures</a:t>
            </a:r>
          </a:p>
          <a:p>
            <a:pPr marL="342900" indent="-342900">
              <a:buAutoNum type="arabicParenR"/>
            </a:pPr>
            <a:r>
              <a:rPr lang="en-GB" sz="2000" dirty="0"/>
              <a:t>Your </a:t>
            </a:r>
            <a:r>
              <a:rPr lang="en-GB" sz="2000" b="1" dirty="0"/>
              <a:t>vocabulary</a:t>
            </a:r>
          </a:p>
          <a:p>
            <a:pPr marL="342900" indent="-342900">
              <a:buAutoNum type="arabicParenR"/>
            </a:pPr>
            <a:r>
              <a:rPr lang="en-GB" sz="2000" dirty="0"/>
              <a:t>Your </a:t>
            </a:r>
            <a:r>
              <a:rPr lang="en-GB" sz="2000" b="1" dirty="0"/>
              <a:t>use of punctuation</a:t>
            </a:r>
          </a:p>
        </p:txBody>
      </p:sp>
      <p:pic>
        <p:nvPicPr>
          <p:cNvPr id="6" name="Picture 5" descr="A screen shot of a computer&#10;&#10;Description automatically generated">
            <a:extLst>
              <a:ext uri="{FF2B5EF4-FFF2-40B4-BE49-F238E27FC236}">
                <a16:creationId xmlns:a16="http://schemas.microsoft.com/office/drawing/2014/main" id="{65A2C2CC-1118-41D1-9B9E-1D74AE0632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747389">
            <a:off x="7954099" y="93533"/>
            <a:ext cx="772219" cy="1493112"/>
          </a:xfrm>
          <a:prstGeom prst="rect">
            <a:avLst/>
          </a:prstGeom>
        </p:spPr>
      </p:pic>
    </p:spTree>
    <p:extLst>
      <p:ext uri="{BB962C8B-B14F-4D97-AF65-F5344CB8AC3E}">
        <p14:creationId xmlns:p14="http://schemas.microsoft.com/office/powerpoint/2010/main" val="3871174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43CFCE-C523-409F-A761-7BEFA8C16EDA}"/>
              </a:ext>
            </a:extLst>
          </p:cNvPr>
          <p:cNvSpPr>
            <a:spLocks noGrp="1"/>
          </p:cNvSpPr>
          <p:nvPr>
            <p:ph idx="1"/>
          </p:nvPr>
        </p:nvSpPr>
        <p:spPr>
          <a:xfrm rot="16200000">
            <a:off x="2047615" y="-639455"/>
            <a:ext cx="5264798" cy="8136905"/>
          </a:xfrm>
        </p:spPr>
        <p:txBody>
          <a:bodyPr>
            <a:normAutofit/>
          </a:bodyPr>
          <a:lstStyle/>
          <a:p>
            <a:pPr marL="0" indent="0">
              <a:buNone/>
            </a:pPr>
            <a:r>
              <a:rPr lang="en-GB" sz="1050" b="1" dirty="0"/>
              <a:t>"Students have too many distractions in their daily lives. Mobile phones and music players should be banned."</a:t>
            </a:r>
            <a:endParaRPr lang="en-GB" sz="1050" dirty="0"/>
          </a:p>
          <a:p>
            <a:pPr marL="0" indent="0">
              <a:buNone/>
            </a:pPr>
            <a:r>
              <a:rPr lang="en-GB" sz="1050" dirty="0"/>
              <a:t> </a:t>
            </a:r>
          </a:p>
          <a:p>
            <a:pPr marL="0" indent="0">
              <a:buNone/>
            </a:pPr>
            <a:r>
              <a:rPr lang="en-GB" sz="1050" dirty="0"/>
              <a:t>Write a broadsheet newspaper article in which you explain your point of view on this statement</a:t>
            </a:r>
          </a:p>
          <a:p>
            <a:pPr marL="0" indent="0">
              <a:buNone/>
            </a:pPr>
            <a:r>
              <a:rPr lang="en-GB" sz="1050" dirty="0"/>
              <a:t>(24 marks for content and organisation </a:t>
            </a:r>
          </a:p>
          <a:p>
            <a:pPr marL="0" indent="0">
              <a:buNone/>
            </a:pPr>
            <a:r>
              <a:rPr lang="en-GB" sz="1050" dirty="0"/>
              <a:t>16 marks for technical accuracy) </a:t>
            </a:r>
          </a:p>
          <a:p>
            <a:pPr marL="0" indent="0">
              <a:buNone/>
            </a:pPr>
            <a:r>
              <a:rPr lang="en-GB" sz="1050" b="1" dirty="0"/>
              <a:t>[40 marks]</a:t>
            </a:r>
            <a:endParaRPr lang="en-GB" sz="1050" dirty="0"/>
          </a:p>
          <a:p>
            <a:pPr marL="0" indent="0">
              <a:buNone/>
            </a:pPr>
            <a:r>
              <a:rPr lang="en-GB" sz="1050" dirty="0"/>
              <a:t> </a:t>
            </a:r>
          </a:p>
          <a:p>
            <a:pPr marL="0" indent="0">
              <a:buNone/>
            </a:pPr>
            <a:r>
              <a:rPr lang="en-GB" sz="1050" dirty="0"/>
              <a:t>Smart phones have become an everyday essential for students across the country and it is easy to see why. They are a gateway into the world wide web; they are powerful and effective communication devices that have become integral to all social aspects of young people’s lives and they allow us to share and explore all kinds of information. So much of youngsters’ lives are now dominated and controlled by these magical devices, but they do cause problems.</a:t>
            </a:r>
          </a:p>
          <a:p>
            <a:pPr marL="0" indent="0">
              <a:buNone/>
            </a:pPr>
            <a:endParaRPr lang="en-GB" sz="1050" dirty="0"/>
          </a:p>
          <a:p>
            <a:pPr marL="0" indent="0">
              <a:buNone/>
            </a:pPr>
            <a:r>
              <a:rPr lang="en-GB" sz="1050" dirty="0"/>
              <a:t>To begin with, sitting down in a classroom and listening to someone else for an hour or writing down great chunks of text onto paper have become almost alien to youths. Outside of the school walls students tap away on their tablets or computers, speaking to others via the myriad of social media apps that now exist. To go into a space where children sit in rows or around tables and actually speak to each other is becoming stranger and stranger to them.</a:t>
            </a:r>
          </a:p>
          <a:p>
            <a:pPr marL="0" indent="0">
              <a:buNone/>
            </a:pPr>
            <a:endParaRPr lang="en-GB" sz="1050" dirty="0"/>
          </a:p>
          <a:p>
            <a:pPr marL="0" indent="0">
              <a:buNone/>
            </a:pPr>
            <a:r>
              <a:rPr lang="en-GB" sz="1050" dirty="0"/>
              <a:t>However, responsibility for this issue should not come down to just students. Adults themselves see their own lives increasingly through the glow of a screen rather than in actual social interaction with each other and their own children. When a student goes home, are they greeted with smiles and prolonged discussion or are they confronted with brothers and sisters and assorted family members eerily focussed on small black boxes? </a:t>
            </a:r>
          </a:p>
          <a:p>
            <a:pPr marL="0" indent="0">
              <a:buNone/>
            </a:pPr>
            <a:endParaRPr lang="en-GB" sz="1050" dirty="0"/>
          </a:p>
          <a:p>
            <a:pPr marL="0" indent="0">
              <a:buNone/>
            </a:pPr>
            <a:r>
              <a:rPr lang="en-GB" sz="1050" dirty="0"/>
              <a:t>Music players are now no longer such a problem for young people as they have become totally integrated into smartphones. Music is shared between devices and with students sharing earphones plugged into their tech so they can immerse themselves in audio euphoria as well. </a:t>
            </a:r>
          </a:p>
          <a:p>
            <a:pPr marL="0" indent="0">
              <a:buNone/>
            </a:pPr>
            <a:endParaRPr lang="en-GB" sz="1050" dirty="0"/>
          </a:p>
          <a:p>
            <a:pPr marL="0" indent="0">
              <a:buNone/>
            </a:pPr>
            <a:r>
              <a:rPr lang="en-GB" sz="1050" dirty="0"/>
              <a:t>Yet to suggest phones should be banned is a concept that evokes tremendous controversy and frustration from many sections of society. Smartphones do cause issues in the school environment, but at the same time it is possible to further integrate technology into education rather than banning their use completely. In the fast-paced modern world students have to know the ins-and-outs of the latest technology in order to be able to compete with others in the jobs market. Schools have a responsibility to get young people ready for the world of work and beyond, yet by seeing smartphones as evil they are failing to provide this support.</a:t>
            </a:r>
          </a:p>
          <a:p>
            <a:pPr marL="0" indent="0">
              <a:buNone/>
            </a:pPr>
            <a:endParaRPr lang="en-GB" sz="1050" dirty="0"/>
          </a:p>
          <a:p>
            <a:pPr marL="0" indent="0">
              <a:buNone/>
            </a:pPr>
            <a:r>
              <a:rPr lang="en-GB" sz="1050" dirty="0"/>
              <a:t>Overall then phones do cause issues in certain environments, and students have a responsibility to use  their devices in the right way at the right time, but at the same time parents and guardians and teachers all have their own roles in making sure they embrace this technology rather than simply shunning it. </a:t>
            </a:r>
          </a:p>
          <a:p>
            <a:endParaRPr lang="en-GB" sz="1050" dirty="0"/>
          </a:p>
        </p:txBody>
      </p:sp>
    </p:spTree>
    <p:extLst>
      <p:ext uri="{BB962C8B-B14F-4D97-AF65-F5344CB8AC3E}">
        <p14:creationId xmlns:p14="http://schemas.microsoft.com/office/powerpoint/2010/main" val="4274945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8" y="234820"/>
            <a:ext cx="8229600" cy="1143000"/>
          </a:xfrm>
          <a:solidFill>
            <a:schemeClr val="bg1"/>
          </a:solidFill>
          <a:ln w="38100">
            <a:solidFill>
              <a:srgbClr val="7030A0"/>
            </a:solidFill>
          </a:ln>
          <a:effectLst>
            <a:outerShdw blurRad="50800" dist="38100" dir="2700000" algn="tl" rotWithShape="0">
              <a:prstClr val="black">
                <a:alpha val="40000"/>
              </a:prstClr>
            </a:outerShdw>
          </a:effectLst>
        </p:spPr>
        <p:txBody>
          <a:bodyPr>
            <a:noAutofit/>
          </a:bodyPr>
          <a:lstStyle/>
          <a:p>
            <a:pPr algn="l"/>
            <a:r>
              <a:rPr lang="en-GB" sz="3600" dirty="0"/>
              <a:t>Using the following scales, peer assess your partner’s writing piece</a:t>
            </a:r>
          </a:p>
        </p:txBody>
      </p:sp>
      <p:sp>
        <p:nvSpPr>
          <p:cNvPr id="3" name="Content Placeholder 2"/>
          <p:cNvSpPr>
            <a:spLocks noGrp="1"/>
          </p:cNvSpPr>
          <p:nvPr>
            <p:ph idx="1"/>
          </p:nvPr>
        </p:nvSpPr>
        <p:spPr>
          <a:xfrm>
            <a:off x="457198" y="1484784"/>
            <a:ext cx="2818657" cy="5298774"/>
          </a:xfrm>
          <a:solidFill>
            <a:schemeClr val="accent6">
              <a:lumMod val="20000"/>
              <a:lumOff val="80000"/>
            </a:schemeClr>
          </a:solidFill>
          <a:ln w="38100">
            <a:solidFill>
              <a:srgbClr val="7030A0"/>
            </a:solidFill>
          </a:ln>
          <a:effectLst>
            <a:outerShdw blurRad="50800" dist="38100" dir="2700000" algn="tl" rotWithShape="0">
              <a:prstClr val="black">
                <a:alpha val="40000"/>
              </a:prstClr>
            </a:outerShdw>
          </a:effectLst>
        </p:spPr>
        <p:txBody>
          <a:bodyPr>
            <a:noAutofit/>
          </a:bodyPr>
          <a:lstStyle/>
          <a:p>
            <a:pPr marL="0" indent="0">
              <a:buNone/>
            </a:pPr>
            <a:r>
              <a:rPr lang="en-GB" sz="1400" b="1" dirty="0"/>
              <a:t>AO5</a:t>
            </a:r>
          </a:p>
          <a:p>
            <a:pPr marL="0" indent="0">
              <a:buNone/>
            </a:pPr>
            <a:endParaRPr lang="en-GB" sz="1400" dirty="0"/>
          </a:p>
          <a:p>
            <a:pPr marL="514350" indent="-514350">
              <a:buFont typeface="+mj-lt"/>
              <a:buAutoNum type="arabicPeriod"/>
            </a:pPr>
            <a:r>
              <a:rPr lang="en-GB" sz="1400" dirty="0"/>
              <a:t>Give the student a mark out of 4 for </a:t>
            </a:r>
            <a:r>
              <a:rPr lang="en-GB" sz="1400" b="1" dirty="0"/>
              <a:t>matching the purpose.</a:t>
            </a:r>
          </a:p>
          <a:p>
            <a:pPr marL="514350" indent="-514350">
              <a:buFont typeface="+mj-lt"/>
              <a:buAutoNum type="arabicPeriod"/>
            </a:pPr>
            <a:r>
              <a:rPr lang="en-GB" sz="1400" dirty="0"/>
              <a:t>Give the student a mark out of 4 for </a:t>
            </a:r>
            <a:r>
              <a:rPr lang="en-GB" sz="1400" b="1" dirty="0"/>
              <a:t>matching the audience.</a:t>
            </a:r>
          </a:p>
          <a:p>
            <a:pPr marL="514350" indent="-514350">
              <a:buFont typeface="+mj-lt"/>
              <a:buAutoNum type="arabicPeriod"/>
            </a:pPr>
            <a:r>
              <a:rPr lang="en-GB" sz="1400" dirty="0"/>
              <a:t>Give the student a mark out of 4 for </a:t>
            </a:r>
            <a:r>
              <a:rPr lang="en-GB" sz="1400" b="1" dirty="0"/>
              <a:t>paragraphing.</a:t>
            </a:r>
          </a:p>
          <a:p>
            <a:pPr marL="514350" indent="-514350">
              <a:buFont typeface="+mj-lt"/>
              <a:buAutoNum type="arabicPeriod"/>
            </a:pPr>
            <a:r>
              <a:rPr lang="en-GB" sz="1400" dirty="0"/>
              <a:t>Give them a mark out of 4 for </a:t>
            </a:r>
            <a:r>
              <a:rPr lang="en-GB" sz="1400" b="1" dirty="0"/>
              <a:t>using connectives/discourse markers.</a:t>
            </a:r>
          </a:p>
          <a:p>
            <a:pPr marL="514350" indent="-514350">
              <a:buFont typeface="+mj-lt"/>
              <a:buAutoNum type="arabicPeriod"/>
            </a:pPr>
            <a:r>
              <a:rPr lang="en-GB" sz="1400" dirty="0"/>
              <a:t>Give them a mark out of 4 for </a:t>
            </a:r>
            <a:r>
              <a:rPr lang="en-GB" sz="1400" b="1" dirty="0"/>
              <a:t>vocabulary.</a:t>
            </a:r>
          </a:p>
          <a:p>
            <a:pPr marL="514350" indent="-514350">
              <a:buFont typeface="+mj-lt"/>
              <a:buAutoNum type="arabicPeriod"/>
            </a:pPr>
            <a:r>
              <a:rPr lang="en-GB" sz="1400" dirty="0"/>
              <a:t>Give them a mark out of 4 for </a:t>
            </a:r>
            <a:r>
              <a:rPr lang="en-GB" sz="1400" b="1" dirty="0"/>
              <a:t>ideas.</a:t>
            </a:r>
          </a:p>
          <a:p>
            <a:pPr marL="0" indent="0">
              <a:buNone/>
            </a:pPr>
            <a:endParaRPr lang="en-GB" sz="1400" dirty="0"/>
          </a:p>
          <a:p>
            <a:pPr marL="0" indent="0">
              <a:buNone/>
            </a:pPr>
            <a:r>
              <a:rPr lang="en-GB" sz="1400" b="1" dirty="0"/>
              <a:t>Total = /24</a:t>
            </a:r>
          </a:p>
        </p:txBody>
      </p:sp>
      <p:sp>
        <p:nvSpPr>
          <p:cNvPr id="4" name="Content Placeholder 2"/>
          <p:cNvSpPr>
            <a:spLocks noGrp="1"/>
          </p:cNvSpPr>
          <p:nvPr/>
        </p:nvSpPr>
        <p:spPr>
          <a:xfrm>
            <a:off x="3347864" y="1484784"/>
            <a:ext cx="1917036" cy="5328592"/>
          </a:xfrm>
          <a:prstGeom prst="rect">
            <a:avLst/>
          </a:prstGeom>
          <a:solidFill>
            <a:schemeClr val="accent5">
              <a:lumMod val="20000"/>
              <a:lumOff val="80000"/>
            </a:schemeClr>
          </a:solidFill>
          <a:ln w="38100">
            <a:solidFill>
              <a:srgbClr val="7030A0"/>
            </a:solidFill>
          </a:ln>
          <a:effectLst>
            <a:outerShdw blurRad="50800" dist="38100" dir="2700000" algn="tl" rotWithShape="0">
              <a:prstClr val="black">
                <a:alpha val="40000"/>
              </a:prstClr>
            </a:outerShdw>
          </a:effectLst>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b="1" dirty="0"/>
              <a:t>AO6</a:t>
            </a:r>
          </a:p>
          <a:p>
            <a:endParaRPr lang="en-GB" dirty="0"/>
          </a:p>
          <a:p>
            <a:pPr marL="514350" indent="-514350">
              <a:buFont typeface="+mj-lt"/>
              <a:buAutoNum type="arabicPeriod"/>
            </a:pPr>
            <a:r>
              <a:rPr lang="en-GB" dirty="0"/>
              <a:t>Give them a mark out of 4 for </a:t>
            </a:r>
            <a:r>
              <a:rPr lang="en-GB" b="1" dirty="0"/>
              <a:t>punctuation</a:t>
            </a:r>
          </a:p>
          <a:p>
            <a:pPr marL="514350" indent="-514350">
              <a:buFont typeface="+mj-lt"/>
              <a:buAutoNum type="arabicPeriod"/>
            </a:pPr>
            <a:r>
              <a:rPr lang="en-GB" dirty="0"/>
              <a:t>Give them a mark out of 4 for </a:t>
            </a:r>
            <a:r>
              <a:rPr lang="en-GB" b="1" dirty="0"/>
              <a:t>vocabulary</a:t>
            </a:r>
          </a:p>
          <a:p>
            <a:pPr marL="514350" indent="-514350">
              <a:buFont typeface="+mj-lt"/>
              <a:buAutoNum type="arabicPeriod"/>
            </a:pPr>
            <a:r>
              <a:rPr lang="en-GB" dirty="0"/>
              <a:t>Give them a mark out of 4 for </a:t>
            </a:r>
            <a:r>
              <a:rPr lang="en-GB" b="1" dirty="0"/>
              <a:t>sentences</a:t>
            </a:r>
          </a:p>
          <a:p>
            <a:pPr marL="514350" indent="-514350">
              <a:buFont typeface="+mj-lt"/>
              <a:buAutoNum type="arabicPeriod"/>
            </a:pPr>
            <a:r>
              <a:rPr lang="en-GB" dirty="0"/>
              <a:t>Give them a mark out of 4 for </a:t>
            </a:r>
            <a:r>
              <a:rPr lang="en-GB" b="1" dirty="0"/>
              <a:t>spelling</a:t>
            </a:r>
          </a:p>
          <a:p>
            <a:endParaRPr lang="en-GB" dirty="0"/>
          </a:p>
          <a:p>
            <a:pPr marL="0" indent="0">
              <a:buNone/>
            </a:pPr>
            <a:r>
              <a:rPr lang="en-GB" b="1" dirty="0"/>
              <a:t>Total = /16</a:t>
            </a:r>
          </a:p>
        </p:txBody>
      </p:sp>
      <p:sp>
        <p:nvSpPr>
          <p:cNvPr id="5" name="TextBox 3"/>
          <p:cNvSpPr txBox="1"/>
          <p:nvPr/>
        </p:nvSpPr>
        <p:spPr>
          <a:xfrm>
            <a:off x="5415609" y="1470788"/>
            <a:ext cx="3271192" cy="1200329"/>
          </a:xfrm>
          <a:prstGeom prst="rect">
            <a:avLst/>
          </a:prstGeom>
          <a:solidFill>
            <a:schemeClr val="accent3">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t>1 = Occasional</a:t>
            </a:r>
          </a:p>
          <a:p>
            <a:r>
              <a:rPr lang="en-GB" dirty="0"/>
              <a:t>2 = Some</a:t>
            </a:r>
          </a:p>
          <a:p>
            <a:r>
              <a:rPr lang="en-GB" dirty="0"/>
              <a:t>3 = Mostly</a:t>
            </a:r>
          </a:p>
          <a:p>
            <a:r>
              <a:rPr lang="en-GB" dirty="0"/>
              <a:t>4 = Effective</a:t>
            </a:r>
          </a:p>
        </p:txBody>
      </p:sp>
      <p:sp>
        <p:nvSpPr>
          <p:cNvPr id="6" name="TextBox 4"/>
          <p:cNvSpPr txBox="1"/>
          <p:nvPr/>
        </p:nvSpPr>
        <p:spPr>
          <a:xfrm>
            <a:off x="5415609" y="2764085"/>
            <a:ext cx="3271191" cy="3693319"/>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b="1" dirty="0"/>
              <a:t>When you’ve given them marks, provide them with PIN feedback:</a:t>
            </a:r>
          </a:p>
          <a:p>
            <a:endParaRPr lang="en-GB" b="1" dirty="0"/>
          </a:p>
          <a:p>
            <a:endParaRPr lang="en-GB" b="1" dirty="0"/>
          </a:p>
          <a:p>
            <a:r>
              <a:rPr lang="en-GB" b="1" dirty="0"/>
              <a:t>P</a:t>
            </a:r>
            <a:r>
              <a:rPr lang="en-GB" dirty="0"/>
              <a:t> = Praise (What is good about the work)</a:t>
            </a:r>
          </a:p>
          <a:p>
            <a:endParaRPr lang="en-GB" dirty="0"/>
          </a:p>
          <a:p>
            <a:r>
              <a:rPr lang="en-GB" b="1" dirty="0"/>
              <a:t>I</a:t>
            </a:r>
            <a:r>
              <a:rPr lang="en-GB" dirty="0"/>
              <a:t> = Improvement (What could get better)</a:t>
            </a:r>
          </a:p>
          <a:p>
            <a:endParaRPr lang="en-GB" dirty="0"/>
          </a:p>
          <a:p>
            <a:r>
              <a:rPr lang="en-GB" b="1" dirty="0"/>
              <a:t>N</a:t>
            </a:r>
            <a:r>
              <a:rPr lang="en-GB" dirty="0"/>
              <a:t> = Now (What they should do now to show improvement)</a:t>
            </a:r>
          </a:p>
        </p:txBody>
      </p:sp>
      <p:pic>
        <p:nvPicPr>
          <p:cNvPr id="7" name="Picture 6" descr="A close up of a clock&#10;&#10;Description automatically generated">
            <a:extLst>
              <a:ext uri="{FF2B5EF4-FFF2-40B4-BE49-F238E27FC236}">
                <a16:creationId xmlns:a16="http://schemas.microsoft.com/office/drawing/2014/main" id="{534E4EDC-78EB-4FBB-A061-8E8A4BDF954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6583" y="2241383"/>
            <a:ext cx="755576" cy="429734"/>
          </a:xfrm>
          <a:prstGeom prst="rect">
            <a:avLst/>
          </a:prstGeom>
        </p:spPr>
      </p:pic>
    </p:spTree>
    <p:extLst>
      <p:ext uri="{BB962C8B-B14F-4D97-AF65-F5344CB8AC3E}">
        <p14:creationId xmlns:p14="http://schemas.microsoft.com/office/powerpoint/2010/main" val="10222413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F0E80F59BB104798E222572B3D5FDE" ma:contentTypeVersion="12" ma:contentTypeDescription="Create a new document." ma:contentTypeScope="" ma:versionID="6d3ace640bf360eaecbf916c3d376203">
  <xsd:schema xmlns:xsd="http://www.w3.org/2001/XMLSchema" xmlns:xs="http://www.w3.org/2001/XMLSchema" xmlns:p="http://schemas.microsoft.com/office/2006/metadata/properties" xmlns:ns2="3cde8ce8-497b-4d58-ad3b-77e996642cc8" xmlns:ns3="1c2ace7b-0193-49d6-b28f-a6c5f1daf0a8" targetNamespace="http://schemas.microsoft.com/office/2006/metadata/properties" ma:root="true" ma:fieldsID="68de4921ee568875b070f02223174350" ns2:_="" ns3:_="">
    <xsd:import namespace="3cde8ce8-497b-4d58-ad3b-77e996642cc8"/>
    <xsd:import namespace="1c2ace7b-0193-49d6-b28f-a6c5f1daf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de8ce8-497b-4d58-ad3b-77e996642cc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c2ace7b-0193-49d6-b28f-a6c5f1daf0a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8B7DDCA-110A-4CA6-8B30-C8695BF528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de8ce8-497b-4d58-ad3b-77e996642cc8"/>
    <ds:schemaRef ds:uri="1c2ace7b-0193-49d6-b28f-a6c5f1daf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A37229-CEC1-4EDB-8368-9224D27E6B1E}">
  <ds:schemaRefs>
    <ds:schemaRef ds:uri="http://schemas.microsoft.com/sharepoint/v3/contenttype/forms"/>
  </ds:schemaRefs>
</ds:datastoreItem>
</file>

<file path=customXml/itemProps3.xml><?xml version="1.0" encoding="utf-8"?>
<ds:datastoreItem xmlns:ds="http://schemas.openxmlformats.org/officeDocument/2006/customXml" ds:itemID="{C4215294-45AB-421A-88F4-BCE07B230F7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cde8ce8-497b-4d58-ad3b-77e996642cc8"/>
    <ds:schemaRef ds:uri="1c2ace7b-0193-49d6-b28f-a6c5f1daf0a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1680</Words>
  <Application>Microsoft Office PowerPoint</Application>
  <PresentationFormat>On-screen Show (4:3)</PresentationFormat>
  <Paragraphs>197</Paragraphs>
  <Slides>12</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12</vt:i4>
      </vt:variant>
    </vt:vector>
  </HeadingPairs>
  <TitlesOfParts>
    <vt:vector size="18" baseType="lpstr">
      <vt:lpstr>Arial</vt:lpstr>
      <vt:lpstr>Calibri</vt:lpstr>
      <vt:lpstr>Calibri Light</vt:lpstr>
      <vt:lpstr>Office Theme</vt:lpstr>
      <vt:lpstr>1_Office Theme</vt:lpstr>
      <vt:lpstr>2_Office Theme</vt:lpstr>
      <vt:lpstr>Paper 2 Question 5 Exam Preparation</vt:lpstr>
      <vt:lpstr>Learning objectives</vt:lpstr>
      <vt:lpstr>Purpose: Writing to Explain</vt:lpstr>
      <vt:lpstr>Audience: The readers of a weekend magazine</vt:lpstr>
      <vt:lpstr>Form: Article</vt:lpstr>
      <vt:lpstr>Paper 2 Question 5 Exam Practice </vt:lpstr>
      <vt:lpstr>Congratulations on creating and completing your writing piece!</vt:lpstr>
      <vt:lpstr>PowerPoint Presentation</vt:lpstr>
      <vt:lpstr>Using the following scales, peer assess your partner’s writing piece</vt:lpstr>
      <vt:lpstr>PowerPoint Presentation</vt:lpstr>
      <vt:lpstr>Plenary: Roadmap to Success</vt:lpstr>
      <vt:lpstr>PowerPoint Presentation</vt:lpstr>
    </vt:vector>
  </TitlesOfParts>
  <Company>Birmingham BSF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B Exam Practice  Tuesday, 28 February 2017</dc:title>
  <dc:creator>P Wassell</dc:creator>
  <cp:lastModifiedBy>Lawson, Sally</cp:lastModifiedBy>
  <cp:revision>14</cp:revision>
  <dcterms:created xsi:type="dcterms:W3CDTF">2017-02-28T07:54:36Z</dcterms:created>
  <dcterms:modified xsi:type="dcterms:W3CDTF">2020-10-08T09:02:49Z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0x0101005BF0E80F59BB104798E222572B3D5FDE</vt:lpwstr>
  </property>
</Properties>
</file>