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60" r:id="rId6"/>
    <p:sldId id="261" r:id="rId7"/>
    <p:sldId id="262" r:id="rId8"/>
    <p:sldId id="278" r:id="rId9"/>
    <p:sldId id="263" r:id="rId10"/>
    <p:sldId id="277" r:id="rId11"/>
    <p:sldId id="283" r:id="rId12"/>
    <p:sldId id="284" r:id="rId13"/>
    <p:sldId id="265" r:id="rId14"/>
    <p:sldId id="266" r:id="rId15"/>
    <p:sldId id="267" r:id="rId16"/>
    <p:sldId id="271" r:id="rId17"/>
    <p:sldId id="281" r:id="rId18"/>
    <p:sldId id="270" r:id="rId19"/>
    <p:sldId id="272" r:id="rId20"/>
    <p:sldId id="273"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046C2-76E6-4A81-8099-48698BE36556}" type="datetimeFigureOut">
              <a:rPr lang="en-GB" smtClean="0"/>
              <a:t>08/10/2020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B4383-6890-49F9-B7B7-3CE1FBAEF488}" type="slidenum">
              <a:rPr lang="en-GB" smtClean="0"/>
              <a:t>‹#›</a:t>
            </a:fld>
            <a:endParaRPr lang="en-GB"/>
          </a:p>
        </p:txBody>
      </p:sp>
    </p:spTree>
    <p:extLst>
      <p:ext uri="{BB962C8B-B14F-4D97-AF65-F5344CB8AC3E}">
        <p14:creationId xmlns:p14="http://schemas.microsoft.com/office/powerpoint/2010/main" val="60932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7697C-8933-4CD0-9ED2-74E3922026A6}" type="slidenum">
              <a:rPr lang="en-GB" smtClean="0"/>
              <a:t>18</a:t>
            </a:fld>
            <a:endParaRPr lang="en-GB"/>
          </a:p>
        </p:txBody>
      </p:sp>
    </p:spTree>
    <p:extLst>
      <p:ext uri="{BB962C8B-B14F-4D97-AF65-F5344CB8AC3E}">
        <p14:creationId xmlns:p14="http://schemas.microsoft.com/office/powerpoint/2010/main" val="57022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7697C-8933-4CD0-9ED2-74E3922026A6}" type="slidenum">
              <a:rPr lang="en-GB" smtClean="0"/>
              <a:t>19</a:t>
            </a:fld>
            <a:endParaRPr lang="en-GB"/>
          </a:p>
        </p:txBody>
      </p:sp>
    </p:spTree>
    <p:extLst>
      <p:ext uri="{BB962C8B-B14F-4D97-AF65-F5344CB8AC3E}">
        <p14:creationId xmlns:p14="http://schemas.microsoft.com/office/powerpoint/2010/main" val="7189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5895-FA80-4156-8304-BDCD59A03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5090FD-7AF6-4E5E-8ED8-C74FCC865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B7E161-0976-4FC1-AC2D-08DF0050324F}"/>
              </a:ext>
            </a:extLst>
          </p:cNvPr>
          <p:cNvSpPr>
            <a:spLocks noGrp="1"/>
          </p:cNvSpPr>
          <p:nvPr>
            <p:ph type="dt" sz="half" idx="10"/>
          </p:nvPr>
        </p:nvSpPr>
        <p:spPr/>
        <p:txBody>
          <a:bodyPr/>
          <a:lstStyle/>
          <a:p>
            <a:fld id="{DA1C9369-F4E4-4F3D-BB54-6AFC91C47EDD}" type="datetimeFigureOut">
              <a:rPr lang="en-GB" smtClean="0"/>
              <a:t>08/10/2020</a:t>
            </a:fld>
            <a:endParaRPr lang="en-GB"/>
          </a:p>
        </p:txBody>
      </p:sp>
      <p:sp>
        <p:nvSpPr>
          <p:cNvPr id="5" name="Footer Placeholder 4">
            <a:extLst>
              <a:ext uri="{FF2B5EF4-FFF2-40B4-BE49-F238E27FC236}">
                <a16:creationId xmlns:a16="http://schemas.microsoft.com/office/drawing/2014/main" id="{7F1C17E1-2004-4286-AF4E-7E4C99A6A2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32A5C8-D7ED-41BE-ACD0-C69A6C3402BA}"/>
              </a:ext>
            </a:extLst>
          </p:cNvPr>
          <p:cNvSpPr>
            <a:spLocks noGrp="1"/>
          </p:cNvSpPr>
          <p:nvPr>
            <p:ph type="sldNum" sz="quarter" idx="12"/>
          </p:nvPr>
        </p:nvSpPr>
        <p:spPr/>
        <p:txBody>
          <a:bodyPr/>
          <a:lstStyle/>
          <a:p>
            <a:fld id="{A6A6EEA0-6349-4146-965F-A029B78769BA}" type="slidenum">
              <a:rPr lang="en-GB" smtClean="0"/>
              <a:t>‹#›</a:t>
            </a:fld>
            <a:endParaRPr lang="en-GB"/>
          </a:p>
        </p:txBody>
      </p:sp>
    </p:spTree>
    <p:extLst>
      <p:ext uri="{BB962C8B-B14F-4D97-AF65-F5344CB8AC3E}">
        <p14:creationId xmlns:p14="http://schemas.microsoft.com/office/powerpoint/2010/main" val="174282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BA8-A0FD-4C5A-AC8E-D6AF1FA89E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37EF5-6CFF-4C63-B7C4-10CB106CE2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5A3FB5-3FE6-45FC-8FE9-D6F63E5472E7}"/>
              </a:ext>
            </a:extLst>
          </p:cNvPr>
          <p:cNvSpPr>
            <a:spLocks noGrp="1"/>
          </p:cNvSpPr>
          <p:nvPr>
            <p:ph type="dt" sz="half" idx="10"/>
          </p:nvPr>
        </p:nvSpPr>
        <p:spPr/>
        <p:txBody>
          <a:bodyPr/>
          <a:lstStyle/>
          <a:p>
            <a:fld id="{DA1C9369-F4E4-4F3D-BB54-6AFC91C47EDD}" type="datetimeFigureOut">
              <a:rPr lang="en-GB" smtClean="0"/>
              <a:t>08/10/2020</a:t>
            </a:fld>
            <a:endParaRPr lang="en-GB"/>
          </a:p>
        </p:txBody>
      </p:sp>
      <p:sp>
        <p:nvSpPr>
          <p:cNvPr id="5" name="Footer Placeholder 4">
            <a:extLst>
              <a:ext uri="{FF2B5EF4-FFF2-40B4-BE49-F238E27FC236}">
                <a16:creationId xmlns:a16="http://schemas.microsoft.com/office/drawing/2014/main" id="{F0B1CCEA-2D89-454F-B7CD-512191CAAF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4723E8-EE15-440F-9BAE-60A21548D5E9}"/>
              </a:ext>
            </a:extLst>
          </p:cNvPr>
          <p:cNvSpPr>
            <a:spLocks noGrp="1"/>
          </p:cNvSpPr>
          <p:nvPr>
            <p:ph type="sldNum" sz="quarter" idx="12"/>
          </p:nvPr>
        </p:nvSpPr>
        <p:spPr/>
        <p:txBody>
          <a:bodyPr/>
          <a:lstStyle/>
          <a:p>
            <a:fld id="{A6A6EEA0-6349-4146-965F-A029B78769BA}" type="slidenum">
              <a:rPr lang="en-GB" smtClean="0"/>
              <a:t>‹#›</a:t>
            </a:fld>
            <a:endParaRPr lang="en-GB"/>
          </a:p>
        </p:txBody>
      </p:sp>
    </p:spTree>
    <p:extLst>
      <p:ext uri="{BB962C8B-B14F-4D97-AF65-F5344CB8AC3E}">
        <p14:creationId xmlns:p14="http://schemas.microsoft.com/office/powerpoint/2010/main" val="194397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E9595-2E3C-4DFE-8084-97A5270D84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F33BBD-C47D-4429-9539-621C5B45DB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297C69-DCDB-47C6-A6B0-CB844E1F2D35}"/>
              </a:ext>
            </a:extLst>
          </p:cNvPr>
          <p:cNvSpPr>
            <a:spLocks noGrp="1"/>
          </p:cNvSpPr>
          <p:nvPr>
            <p:ph type="dt" sz="half" idx="10"/>
          </p:nvPr>
        </p:nvSpPr>
        <p:spPr/>
        <p:txBody>
          <a:bodyPr/>
          <a:lstStyle/>
          <a:p>
            <a:fld id="{DA1C9369-F4E4-4F3D-BB54-6AFC91C47EDD}" type="datetimeFigureOut">
              <a:rPr lang="en-GB" smtClean="0"/>
              <a:t>08/10/2020</a:t>
            </a:fld>
            <a:endParaRPr lang="en-GB"/>
          </a:p>
        </p:txBody>
      </p:sp>
      <p:sp>
        <p:nvSpPr>
          <p:cNvPr id="5" name="Footer Placeholder 4">
            <a:extLst>
              <a:ext uri="{FF2B5EF4-FFF2-40B4-BE49-F238E27FC236}">
                <a16:creationId xmlns:a16="http://schemas.microsoft.com/office/drawing/2014/main" id="{54901778-BB9C-4520-97FB-682DBD21FB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505ABE-8414-4434-A369-E8B72305A41B}"/>
              </a:ext>
            </a:extLst>
          </p:cNvPr>
          <p:cNvSpPr>
            <a:spLocks noGrp="1"/>
          </p:cNvSpPr>
          <p:nvPr>
            <p:ph type="sldNum" sz="quarter" idx="12"/>
          </p:nvPr>
        </p:nvSpPr>
        <p:spPr/>
        <p:txBody>
          <a:bodyPr/>
          <a:lstStyle/>
          <a:p>
            <a:fld id="{A6A6EEA0-6349-4146-965F-A029B78769BA}" type="slidenum">
              <a:rPr lang="en-GB" smtClean="0"/>
              <a:t>‹#›</a:t>
            </a:fld>
            <a:endParaRPr lang="en-GB"/>
          </a:p>
        </p:txBody>
      </p:sp>
    </p:spTree>
    <p:extLst>
      <p:ext uri="{BB962C8B-B14F-4D97-AF65-F5344CB8AC3E}">
        <p14:creationId xmlns:p14="http://schemas.microsoft.com/office/powerpoint/2010/main" val="220160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DAE6-7EF9-4249-AC60-B6BD35933D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7E0B27-094E-4BDC-B07D-6E6A4B6112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C4C864-AA2D-41B7-8570-7C4E7218C5C2}"/>
              </a:ext>
            </a:extLst>
          </p:cNvPr>
          <p:cNvSpPr>
            <a:spLocks noGrp="1"/>
          </p:cNvSpPr>
          <p:nvPr>
            <p:ph type="dt" sz="half" idx="10"/>
          </p:nvPr>
        </p:nvSpPr>
        <p:spPr/>
        <p:txBody>
          <a:bodyPr/>
          <a:lstStyle/>
          <a:p>
            <a:fld id="{DA1C9369-F4E4-4F3D-BB54-6AFC91C47EDD}" type="datetimeFigureOut">
              <a:rPr lang="en-GB" smtClean="0"/>
              <a:t>08/10/2020</a:t>
            </a:fld>
            <a:endParaRPr lang="en-GB"/>
          </a:p>
        </p:txBody>
      </p:sp>
      <p:sp>
        <p:nvSpPr>
          <p:cNvPr id="5" name="Footer Placeholder 4">
            <a:extLst>
              <a:ext uri="{FF2B5EF4-FFF2-40B4-BE49-F238E27FC236}">
                <a16:creationId xmlns:a16="http://schemas.microsoft.com/office/drawing/2014/main" id="{5E847F08-5618-4060-AAFF-F61E101E9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A88A32-0835-4A06-9C22-9EB5E926A839}"/>
              </a:ext>
            </a:extLst>
          </p:cNvPr>
          <p:cNvSpPr>
            <a:spLocks noGrp="1"/>
          </p:cNvSpPr>
          <p:nvPr>
            <p:ph type="sldNum" sz="quarter" idx="12"/>
          </p:nvPr>
        </p:nvSpPr>
        <p:spPr/>
        <p:txBody>
          <a:bodyPr/>
          <a:lstStyle/>
          <a:p>
            <a:fld id="{A6A6EEA0-6349-4146-965F-A029B78769BA}" type="slidenum">
              <a:rPr lang="en-GB" smtClean="0"/>
              <a:t>‹#›</a:t>
            </a:fld>
            <a:endParaRPr lang="en-GB"/>
          </a:p>
        </p:txBody>
      </p:sp>
    </p:spTree>
    <p:extLst>
      <p:ext uri="{BB962C8B-B14F-4D97-AF65-F5344CB8AC3E}">
        <p14:creationId xmlns:p14="http://schemas.microsoft.com/office/powerpoint/2010/main" val="376039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2544-6EBD-4DF8-AF0B-19FBC09E5B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4988A9-CB8B-4983-B2BA-8B907B9B2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6FD00F-7F42-4364-8AAB-38C837DF5F54}"/>
              </a:ext>
            </a:extLst>
          </p:cNvPr>
          <p:cNvSpPr>
            <a:spLocks noGrp="1"/>
          </p:cNvSpPr>
          <p:nvPr>
            <p:ph type="dt" sz="half" idx="10"/>
          </p:nvPr>
        </p:nvSpPr>
        <p:spPr/>
        <p:txBody>
          <a:bodyPr/>
          <a:lstStyle/>
          <a:p>
            <a:fld id="{DA1C9369-F4E4-4F3D-BB54-6AFC91C47EDD}" type="datetimeFigureOut">
              <a:rPr lang="en-GB" smtClean="0"/>
              <a:t>08/10/2020</a:t>
            </a:fld>
            <a:endParaRPr lang="en-GB"/>
          </a:p>
        </p:txBody>
      </p:sp>
      <p:sp>
        <p:nvSpPr>
          <p:cNvPr id="5" name="Footer Placeholder 4">
            <a:extLst>
              <a:ext uri="{FF2B5EF4-FFF2-40B4-BE49-F238E27FC236}">
                <a16:creationId xmlns:a16="http://schemas.microsoft.com/office/drawing/2014/main" id="{CC4E67DC-18C0-4AF7-85B1-5B71F2A108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ACCF0-D007-4F2A-9D68-096BB9F06A40}"/>
              </a:ext>
            </a:extLst>
          </p:cNvPr>
          <p:cNvSpPr>
            <a:spLocks noGrp="1"/>
          </p:cNvSpPr>
          <p:nvPr>
            <p:ph type="sldNum" sz="quarter" idx="12"/>
          </p:nvPr>
        </p:nvSpPr>
        <p:spPr/>
        <p:txBody>
          <a:bodyPr/>
          <a:lstStyle/>
          <a:p>
            <a:fld id="{A6A6EEA0-6349-4146-965F-A029B78769BA}" type="slidenum">
              <a:rPr lang="en-GB" smtClean="0"/>
              <a:t>‹#›</a:t>
            </a:fld>
            <a:endParaRPr lang="en-GB"/>
          </a:p>
        </p:txBody>
      </p:sp>
    </p:spTree>
    <p:extLst>
      <p:ext uri="{BB962C8B-B14F-4D97-AF65-F5344CB8AC3E}">
        <p14:creationId xmlns:p14="http://schemas.microsoft.com/office/powerpoint/2010/main" val="49808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3664-4E1E-4A61-BEAF-9010897CC5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2C2B85-9721-4D34-BA7E-012C7CFE14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58C476-5CBB-47DF-B150-C4EBB60A91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DE7BBE-C4EE-4894-96CF-B92FA7C7BDD1}"/>
              </a:ext>
            </a:extLst>
          </p:cNvPr>
          <p:cNvSpPr>
            <a:spLocks noGrp="1"/>
          </p:cNvSpPr>
          <p:nvPr>
            <p:ph type="dt" sz="half" idx="10"/>
          </p:nvPr>
        </p:nvSpPr>
        <p:spPr/>
        <p:txBody>
          <a:bodyPr/>
          <a:lstStyle/>
          <a:p>
            <a:fld id="{DA1C9369-F4E4-4F3D-BB54-6AFC91C47EDD}" type="datetimeFigureOut">
              <a:rPr lang="en-GB" smtClean="0"/>
              <a:t>08/10/2020</a:t>
            </a:fld>
            <a:endParaRPr lang="en-GB"/>
          </a:p>
        </p:txBody>
      </p:sp>
      <p:sp>
        <p:nvSpPr>
          <p:cNvPr id="6" name="Footer Placeholder 5">
            <a:extLst>
              <a:ext uri="{FF2B5EF4-FFF2-40B4-BE49-F238E27FC236}">
                <a16:creationId xmlns:a16="http://schemas.microsoft.com/office/drawing/2014/main" id="{85123214-78B1-48B0-AE9C-79E0705DA0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613917-752E-4FD6-8E0B-D73D09D6BF86}"/>
              </a:ext>
            </a:extLst>
          </p:cNvPr>
          <p:cNvSpPr>
            <a:spLocks noGrp="1"/>
          </p:cNvSpPr>
          <p:nvPr>
            <p:ph type="sldNum" sz="quarter" idx="12"/>
          </p:nvPr>
        </p:nvSpPr>
        <p:spPr/>
        <p:txBody>
          <a:bodyPr/>
          <a:lstStyle/>
          <a:p>
            <a:fld id="{A6A6EEA0-6349-4146-965F-A029B78769BA}" type="slidenum">
              <a:rPr lang="en-GB" smtClean="0"/>
              <a:t>‹#›</a:t>
            </a:fld>
            <a:endParaRPr lang="en-GB"/>
          </a:p>
        </p:txBody>
      </p:sp>
    </p:spTree>
    <p:extLst>
      <p:ext uri="{BB962C8B-B14F-4D97-AF65-F5344CB8AC3E}">
        <p14:creationId xmlns:p14="http://schemas.microsoft.com/office/powerpoint/2010/main" val="188757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EF8E-DD7B-4EC1-8671-4A5ABFCE32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546731-C5B0-451B-98B1-17A21B6D5C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BDA386-B41D-4DE1-8069-52AC4D1B5A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755DCA-C158-460D-8DE1-87BF5FDFE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CAD268-4806-4B12-B0E6-F0010BF0B8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1AE6-B35A-4895-948E-EC9805DF617E}"/>
              </a:ext>
            </a:extLst>
          </p:cNvPr>
          <p:cNvSpPr>
            <a:spLocks noGrp="1"/>
          </p:cNvSpPr>
          <p:nvPr>
            <p:ph type="dt" sz="half" idx="10"/>
          </p:nvPr>
        </p:nvSpPr>
        <p:spPr/>
        <p:txBody>
          <a:bodyPr/>
          <a:lstStyle/>
          <a:p>
            <a:fld id="{DA1C9369-F4E4-4F3D-BB54-6AFC91C47EDD}" type="datetimeFigureOut">
              <a:rPr lang="en-GB" smtClean="0"/>
              <a:t>08/10/2020</a:t>
            </a:fld>
            <a:endParaRPr lang="en-GB"/>
          </a:p>
        </p:txBody>
      </p:sp>
      <p:sp>
        <p:nvSpPr>
          <p:cNvPr id="8" name="Footer Placeholder 7">
            <a:extLst>
              <a:ext uri="{FF2B5EF4-FFF2-40B4-BE49-F238E27FC236}">
                <a16:creationId xmlns:a16="http://schemas.microsoft.com/office/drawing/2014/main" id="{4BEEB11E-63E1-4479-A5B3-9AD3FB1158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CC4B8F-41C5-4B57-B199-5DDC48450BEB}"/>
              </a:ext>
            </a:extLst>
          </p:cNvPr>
          <p:cNvSpPr>
            <a:spLocks noGrp="1"/>
          </p:cNvSpPr>
          <p:nvPr>
            <p:ph type="sldNum" sz="quarter" idx="12"/>
          </p:nvPr>
        </p:nvSpPr>
        <p:spPr/>
        <p:txBody>
          <a:bodyPr/>
          <a:lstStyle/>
          <a:p>
            <a:fld id="{A6A6EEA0-6349-4146-965F-A029B78769BA}" type="slidenum">
              <a:rPr lang="en-GB" smtClean="0"/>
              <a:t>‹#›</a:t>
            </a:fld>
            <a:endParaRPr lang="en-GB"/>
          </a:p>
        </p:txBody>
      </p:sp>
    </p:spTree>
    <p:extLst>
      <p:ext uri="{BB962C8B-B14F-4D97-AF65-F5344CB8AC3E}">
        <p14:creationId xmlns:p14="http://schemas.microsoft.com/office/powerpoint/2010/main" val="248990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21DE-8BDD-4369-8D5D-033E4E6AC1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18DF6D-D6D8-43D7-BDC1-12EE2A0BBCA5}"/>
              </a:ext>
            </a:extLst>
          </p:cNvPr>
          <p:cNvSpPr>
            <a:spLocks noGrp="1"/>
          </p:cNvSpPr>
          <p:nvPr>
            <p:ph type="dt" sz="half" idx="10"/>
          </p:nvPr>
        </p:nvSpPr>
        <p:spPr/>
        <p:txBody>
          <a:bodyPr/>
          <a:lstStyle/>
          <a:p>
            <a:fld id="{DA1C9369-F4E4-4F3D-BB54-6AFC91C47EDD}" type="datetimeFigureOut">
              <a:rPr lang="en-GB" smtClean="0"/>
              <a:t>08/10/2020</a:t>
            </a:fld>
            <a:endParaRPr lang="en-GB"/>
          </a:p>
        </p:txBody>
      </p:sp>
      <p:sp>
        <p:nvSpPr>
          <p:cNvPr id="4" name="Footer Placeholder 3">
            <a:extLst>
              <a:ext uri="{FF2B5EF4-FFF2-40B4-BE49-F238E27FC236}">
                <a16:creationId xmlns:a16="http://schemas.microsoft.com/office/drawing/2014/main" id="{CCBD4C3C-66EF-409C-A3C0-970542F96C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2FBBE4-895E-49DE-8305-C9F948BA8CBB}"/>
              </a:ext>
            </a:extLst>
          </p:cNvPr>
          <p:cNvSpPr>
            <a:spLocks noGrp="1"/>
          </p:cNvSpPr>
          <p:nvPr>
            <p:ph type="sldNum" sz="quarter" idx="12"/>
          </p:nvPr>
        </p:nvSpPr>
        <p:spPr/>
        <p:txBody>
          <a:bodyPr/>
          <a:lstStyle/>
          <a:p>
            <a:fld id="{A6A6EEA0-6349-4146-965F-A029B78769BA}" type="slidenum">
              <a:rPr lang="en-GB" smtClean="0"/>
              <a:t>‹#›</a:t>
            </a:fld>
            <a:endParaRPr lang="en-GB"/>
          </a:p>
        </p:txBody>
      </p:sp>
    </p:spTree>
    <p:extLst>
      <p:ext uri="{BB962C8B-B14F-4D97-AF65-F5344CB8AC3E}">
        <p14:creationId xmlns:p14="http://schemas.microsoft.com/office/powerpoint/2010/main" val="266412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9210B-7185-459E-AC06-2DD73D9F9B87}"/>
              </a:ext>
            </a:extLst>
          </p:cNvPr>
          <p:cNvSpPr>
            <a:spLocks noGrp="1"/>
          </p:cNvSpPr>
          <p:nvPr>
            <p:ph type="dt" sz="half" idx="10"/>
          </p:nvPr>
        </p:nvSpPr>
        <p:spPr/>
        <p:txBody>
          <a:bodyPr/>
          <a:lstStyle/>
          <a:p>
            <a:fld id="{DA1C9369-F4E4-4F3D-BB54-6AFC91C47EDD}" type="datetimeFigureOut">
              <a:rPr lang="en-GB" smtClean="0"/>
              <a:t>08/10/2020</a:t>
            </a:fld>
            <a:endParaRPr lang="en-GB"/>
          </a:p>
        </p:txBody>
      </p:sp>
      <p:sp>
        <p:nvSpPr>
          <p:cNvPr id="3" name="Footer Placeholder 2">
            <a:extLst>
              <a:ext uri="{FF2B5EF4-FFF2-40B4-BE49-F238E27FC236}">
                <a16:creationId xmlns:a16="http://schemas.microsoft.com/office/drawing/2014/main" id="{0BDA08AF-ADA3-4A02-89E1-BDF6C923A7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D8EE3D-7D79-43BA-B093-36A515426E03}"/>
              </a:ext>
            </a:extLst>
          </p:cNvPr>
          <p:cNvSpPr>
            <a:spLocks noGrp="1"/>
          </p:cNvSpPr>
          <p:nvPr>
            <p:ph type="sldNum" sz="quarter" idx="12"/>
          </p:nvPr>
        </p:nvSpPr>
        <p:spPr/>
        <p:txBody>
          <a:bodyPr/>
          <a:lstStyle/>
          <a:p>
            <a:fld id="{A6A6EEA0-6349-4146-965F-A029B78769BA}" type="slidenum">
              <a:rPr lang="en-GB" smtClean="0"/>
              <a:t>‹#›</a:t>
            </a:fld>
            <a:endParaRPr lang="en-GB"/>
          </a:p>
        </p:txBody>
      </p:sp>
    </p:spTree>
    <p:extLst>
      <p:ext uri="{BB962C8B-B14F-4D97-AF65-F5344CB8AC3E}">
        <p14:creationId xmlns:p14="http://schemas.microsoft.com/office/powerpoint/2010/main" val="69546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234F-A21A-4858-911C-F0D24970D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39ABC5-4488-4B56-8054-7F6DEAA1EE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344578-F468-4FBB-B9BD-7C4D83FAC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B0E770-F49F-42B2-AC50-D927BE02F8DF}"/>
              </a:ext>
            </a:extLst>
          </p:cNvPr>
          <p:cNvSpPr>
            <a:spLocks noGrp="1"/>
          </p:cNvSpPr>
          <p:nvPr>
            <p:ph type="dt" sz="half" idx="10"/>
          </p:nvPr>
        </p:nvSpPr>
        <p:spPr/>
        <p:txBody>
          <a:bodyPr/>
          <a:lstStyle/>
          <a:p>
            <a:fld id="{DA1C9369-F4E4-4F3D-BB54-6AFC91C47EDD}" type="datetimeFigureOut">
              <a:rPr lang="en-GB" smtClean="0"/>
              <a:t>08/10/2020</a:t>
            </a:fld>
            <a:endParaRPr lang="en-GB"/>
          </a:p>
        </p:txBody>
      </p:sp>
      <p:sp>
        <p:nvSpPr>
          <p:cNvPr id="6" name="Footer Placeholder 5">
            <a:extLst>
              <a:ext uri="{FF2B5EF4-FFF2-40B4-BE49-F238E27FC236}">
                <a16:creationId xmlns:a16="http://schemas.microsoft.com/office/drawing/2014/main" id="{BC2E7E49-A3E6-412B-B1CB-411800BE81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76CB3F-F404-4677-B80C-EEB250F90710}"/>
              </a:ext>
            </a:extLst>
          </p:cNvPr>
          <p:cNvSpPr>
            <a:spLocks noGrp="1"/>
          </p:cNvSpPr>
          <p:nvPr>
            <p:ph type="sldNum" sz="quarter" idx="12"/>
          </p:nvPr>
        </p:nvSpPr>
        <p:spPr/>
        <p:txBody>
          <a:bodyPr/>
          <a:lstStyle/>
          <a:p>
            <a:fld id="{A6A6EEA0-6349-4146-965F-A029B78769BA}" type="slidenum">
              <a:rPr lang="en-GB" smtClean="0"/>
              <a:t>‹#›</a:t>
            </a:fld>
            <a:endParaRPr lang="en-GB"/>
          </a:p>
        </p:txBody>
      </p:sp>
    </p:spTree>
    <p:extLst>
      <p:ext uri="{BB962C8B-B14F-4D97-AF65-F5344CB8AC3E}">
        <p14:creationId xmlns:p14="http://schemas.microsoft.com/office/powerpoint/2010/main" val="192602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444B-95A6-48D4-BB38-622399750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DC4972-9A2E-4A63-BC21-DE0B9D48D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F18B41-6BF6-4EC3-80AB-AB80B7A6D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91A42A-7915-4A06-9DC4-9334AC42B5FD}"/>
              </a:ext>
            </a:extLst>
          </p:cNvPr>
          <p:cNvSpPr>
            <a:spLocks noGrp="1"/>
          </p:cNvSpPr>
          <p:nvPr>
            <p:ph type="dt" sz="half" idx="10"/>
          </p:nvPr>
        </p:nvSpPr>
        <p:spPr/>
        <p:txBody>
          <a:bodyPr/>
          <a:lstStyle/>
          <a:p>
            <a:fld id="{DA1C9369-F4E4-4F3D-BB54-6AFC91C47EDD}" type="datetimeFigureOut">
              <a:rPr lang="en-GB" smtClean="0"/>
              <a:t>08/10/2020</a:t>
            </a:fld>
            <a:endParaRPr lang="en-GB"/>
          </a:p>
        </p:txBody>
      </p:sp>
      <p:sp>
        <p:nvSpPr>
          <p:cNvPr id="6" name="Footer Placeholder 5">
            <a:extLst>
              <a:ext uri="{FF2B5EF4-FFF2-40B4-BE49-F238E27FC236}">
                <a16:creationId xmlns:a16="http://schemas.microsoft.com/office/drawing/2014/main" id="{C0BBC94F-10D7-41EF-A0C9-C449846580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15D6FD-8D3A-4A5F-B1D4-13AAB3DBAC63}"/>
              </a:ext>
            </a:extLst>
          </p:cNvPr>
          <p:cNvSpPr>
            <a:spLocks noGrp="1"/>
          </p:cNvSpPr>
          <p:nvPr>
            <p:ph type="sldNum" sz="quarter" idx="12"/>
          </p:nvPr>
        </p:nvSpPr>
        <p:spPr/>
        <p:txBody>
          <a:bodyPr/>
          <a:lstStyle/>
          <a:p>
            <a:fld id="{A6A6EEA0-6349-4146-965F-A029B78769BA}" type="slidenum">
              <a:rPr lang="en-GB" smtClean="0"/>
              <a:t>‹#›</a:t>
            </a:fld>
            <a:endParaRPr lang="en-GB"/>
          </a:p>
        </p:txBody>
      </p:sp>
    </p:spTree>
    <p:extLst>
      <p:ext uri="{BB962C8B-B14F-4D97-AF65-F5344CB8AC3E}">
        <p14:creationId xmlns:p14="http://schemas.microsoft.com/office/powerpoint/2010/main" val="70881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3A281D-16D3-413E-941E-2A5565C69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AB2EA9-70A1-4AEE-A590-CB416F0176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53B5A9-E27B-4CDE-A4CB-1FC69F59D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C9369-F4E4-4F3D-BB54-6AFC91C47EDD}" type="datetimeFigureOut">
              <a:rPr lang="en-GB" smtClean="0"/>
              <a:t>08/10/2020</a:t>
            </a:fld>
            <a:endParaRPr lang="en-GB"/>
          </a:p>
        </p:txBody>
      </p:sp>
      <p:sp>
        <p:nvSpPr>
          <p:cNvPr id="5" name="Footer Placeholder 4">
            <a:extLst>
              <a:ext uri="{FF2B5EF4-FFF2-40B4-BE49-F238E27FC236}">
                <a16:creationId xmlns:a16="http://schemas.microsoft.com/office/drawing/2014/main" id="{69B9308F-445E-4590-A800-8195AE5644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DBBBBA-3DA5-4A22-9680-0CEC88FAD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6EEA0-6349-4146-965F-A029B78769BA}" type="slidenum">
              <a:rPr lang="en-GB" smtClean="0"/>
              <a:t>‹#›</a:t>
            </a:fld>
            <a:endParaRPr lang="en-GB"/>
          </a:p>
        </p:txBody>
      </p:sp>
    </p:spTree>
    <p:extLst>
      <p:ext uri="{BB962C8B-B14F-4D97-AF65-F5344CB8AC3E}">
        <p14:creationId xmlns:p14="http://schemas.microsoft.com/office/powerpoint/2010/main" val="3627167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1304" y="188640"/>
            <a:ext cx="4684576" cy="1944216"/>
          </a:xfrm>
          <a:prstGeom prst="roundRect">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Year 11</a:t>
            </a:r>
          </a:p>
          <a:p>
            <a:pPr algn="ctr"/>
            <a:r>
              <a:rPr lang="en-GB" sz="4400" b="1" dirty="0">
                <a:solidFill>
                  <a:srgbClr val="002060"/>
                </a:solidFill>
              </a:rPr>
              <a:t>REVISION GUIDE </a:t>
            </a:r>
          </a:p>
        </p:txBody>
      </p:sp>
      <p:sp>
        <p:nvSpPr>
          <p:cNvPr id="5" name="Rounded Rectangle 4"/>
          <p:cNvSpPr/>
          <p:nvPr/>
        </p:nvSpPr>
        <p:spPr>
          <a:xfrm>
            <a:off x="3575720" y="2771978"/>
            <a:ext cx="4896544" cy="1665134"/>
          </a:xfrm>
          <a:prstGeom prst="roundRect">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002060"/>
                </a:solidFill>
              </a:rPr>
              <a:t>Unseen </a:t>
            </a:r>
          </a:p>
          <a:p>
            <a:pPr algn="ctr"/>
            <a:r>
              <a:rPr lang="en-GB" sz="5400" b="1" dirty="0">
                <a:solidFill>
                  <a:srgbClr val="002060"/>
                </a:solidFill>
              </a:rPr>
              <a:t>poetry </a:t>
            </a:r>
          </a:p>
        </p:txBody>
      </p:sp>
      <p:sp>
        <p:nvSpPr>
          <p:cNvPr id="6" name="Rounded Rectangle 5"/>
          <p:cNvSpPr/>
          <p:nvPr/>
        </p:nvSpPr>
        <p:spPr>
          <a:xfrm>
            <a:off x="5375920" y="4437112"/>
            <a:ext cx="4896544" cy="1665134"/>
          </a:xfrm>
          <a:prstGeom prst="roundRect">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rPr>
              <a:t>English Literature</a:t>
            </a:r>
          </a:p>
          <a:p>
            <a:pPr algn="ctr"/>
            <a:r>
              <a:rPr lang="en-GB" sz="4000" b="1" dirty="0">
                <a:solidFill>
                  <a:srgbClr val="002060"/>
                </a:solidFill>
              </a:rPr>
              <a:t>Paper 2</a:t>
            </a:r>
          </a:p>
          <a:p>
            <a:pPr algn="ctr"/>
            <a:r>
              <a:rPr lang="en-GB" sz="4000" b="1" dirty="0">
                <a:solidFill>
                  <a:srgbClr val="002060"/>
                </a:solidFill>
              </a:rPr>
              <a:t>Section B</a:t>
            </a:r>
          </a:p>
        </p:txBody>
      </p:sp>
      <p:pic>
        <p:nvPicPr>
          <p:cNvPr id="1026" name="Picture 2" descr="\\phs-staffwork\Gemma.Brunt$\My Pictures\poetry-clip-art-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048" y="3169453"/>
            <a:ext cx="1020216" cy="870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60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160512" y="104712"/>
            <a:ext cx="3960440" cy="4339650"/>
          </a:xfrm>
          <a:prstGeom prst="rect">
            <a:avLst/>
          </a:prstGeom>
          <a:solidFill>
            <a:schemeClr val="bg1"/>
          </a:solidFill>
          <a:ln>
            <a:solidFill>
              <a:srgbClr val="FF9933"/>
            </a:solid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200" b="1" u="sng" dirty="0">
                <a:latin typeface="Calibri" pitchFamily="34" charset="0"/>
              </a:rPr>
              <a:t>Invasion</a:t>
            </a:r>
          </a:p>
          <a:p>
            <a:pPr eaLnBrk="1" hangingPunct="1">
              <a:spcBef>
                <a:spcPct val="0"/>
              </a:spcBef>
              <a:buFontTx/>
              <a:buNone/>
            </a:pPr>
            <a:r>
              <a:rPr lang="en-GB" altLang="en-US" sz="1200" dirty="0">
                <a:latin typeface="Calibri" pitchFamily="34" charset="0"/>
              </a:rPr>
              <a:t>	Soon they will come. First we will hear</a:t>
            </a:r>
          </a:p>
          <a:p>
            <a:pPr eaLnBrk="1" hangingPunct="1">
              <a:spcBef>
                <a:spcPct val="0"/>
              </a:spcBef>
              <a:buFontTx/>
              <a:buNone/>
            </a:pPr>
            <a:r>
              <a:rPr lang="en-GB" altLang="en-US" sz="1200" dirty="0">
                <a:latin typeface="Calibri" pitchFamily="34" charset="0"/>
              </a:rPr>
              <a:t>	the sound of their boots approaching at dawn</a:t>
            </a:r>
          </a:p>
          <a:p>
            <a:pPr eaLnBrk="1" hangingPunct="1">
              <a:spcBef>
                <a:spcPct val="0"/>
              </a:spcBef>
              <a:buFontTx/>
              <a:buNone/>
            </a:pPr>
            <a:r>
              <a:rPr lang="en-GB" altLang="en-US" sz="1200" dirty="0">
                <a:latin typeface="Calibri" pitchFamily="34" charset="0"/>
              </a:rPr>
              <a:t>	then they’ll appear through the mist.</a:t>
            </a:r>
          </a:p>
          <a:p>
            <a:pPr eaLnBrk="1" hangingPunct="1">
              <a:spcBef>
                <a:spcPct val="0"/>
              </a:spcBef>
              <a:buFontTx/>
              <a:buNone/>
            </a:pPr>
            <a:r>
              <a:rPr lang="en-GB" altLang="en-US" sz="1200" dirty="0">
                <a:latin typeface="Calibri" pitchFamily="34" charset="0"/>
              </a:rPr>
              <a:t>	</a:t>
            </a:r>
          </a:p>
          <a:p>
            <a:pPr eaLnBrk="1" hangingPunct="1">
              <a:spcBef>
                <a:spcPct val="0"/>
              </a:spcBef>
              <a:buFontTx/>
              <a:buNone/>
            </a:pPr>
            <a:r>
              <a:rPr lang="en-GB" altLang="en-US" sz="1200" dirty="0">
                <a:latin typeface="Calibri" pitchFamily="34" charset="0"/>
              </a:rPr>
              <a:t>	In their death-bringing uniforms</a:t>
            </a:r>
          </a:p>
          <a:p>
            <a:pPr eaLnBrk="1" hangingPunct="1">
              <a:spcBef>
                <a:spcPct val="0"/>
              </a:spcBef>
              <a:buFontTx/>
              <a:buNone/>
            </a:pPr>
            <a:r>
              <a:rPr lang="en-GB" altLang="en-US" sz="1200" dirty="0">
                <a:latin typeface="Calibri" pitchFamily="34" charset="0"/>
              </a:rPr>
              <a:t>5 	they will march towards our homes</a:t>
            </a:r>
          </a:p>
          <a:p>
            <a:pPr eaLnBrk="1" hangingPunct="1">
              <a:spcBef>
                <a:spcPct val="0"/>
              </a:spcBef>
              <a:buFontTx/>
              <a:buNone/>
            </a:pPr>
            <a:r>
              <a:rPr lang="en-GB" altLang="en-US" sz="1200" dirty="0">
                <a:latin typeface="Calibri" pitchFamily="34" charset="0"/>
              </a:rPr>
              <a:t>	their guns and tanks pointing forward.</a:t>
            </a:r>
          </a:p>
          <a:p>
            <a:pPr eaLnBrk="1" hangingPunct="1">
              <a:spcBef>
                <a:spcPct val="0"/>
              </a:spcBef>
              <a:buFontTx/>
              <a:buNone/>
            </a:pPr>
            <a:r>
              <a:rPr lang="en-GB" altLang="en-US" sz="1200" dirty="0">
                <a:latin typeface="Calibri" pitchFamily="34" charset="0"/>
              </a:rPr>
              <a:t>	</a:t>
            </a:r>
          </a:p>
          <a:p>
            <a:pPr eaLnBrk="1" hangingPunct="1">
              <a:spcBef>
                <a:spcPct val="0"/>
              </a:spcBef>
              <a:buFontTx/>
              <a:buNone/>
            </a:pPr>
            <a:r>
              <a:rPr lang="en-GB" altLang="en-US" sz="1200" dirty="0">
                <a:latin typeface="Calibri" pitchFamily="34" charset="0"/>
              </a:rPr>
              <a:t>	They will be confronted by young men</a:t>
            </a:r>
          </a:p>
          <a:p>
            <a:pPr eaLnBrk="1" hangingPunct="1">
              <a:spcBef>
                <a:spcPct val="0"/>
              </a:spcBef>
              <a:buFontTx/>
              <a:buNone/>
            </a:pPr>
            <a:r>
              <a:rPr lang="en-GB" altLang="en-US" sz="1200" dirty="0">
                <a:latin typeface="Calibri" pitchFamily="34" charset="0"/>
              </a:rPr>
              <a:t>	with rusty guns and boiling blood.</a:t>
            </a:r>
          </a:p>
          <a:p>
            <a:pPr eaLnBrk="1" hangingPunct="1">
              <a:spcBef>
                <a:spcPct val="0"/>
              </a:spcBef>
              <a:buFontTx/>
              <a:buNone/>
            </a:pPr>
            <a:r>
              <a:rPr lang="en-GB" altLang="en-US" sz="1200" dirty="0">
                <a:latin typeface="Calibri" pitchFamily="34" charset="0"/>
              </a:rPr>
              <a:t>	These are our young men</a:t>
            </a:r>
          </a:p>
          <a:p>
            <a:pPr eaLnBrk="1" hangingPunct="1">
              <a:spcBef>
                <a:spcPct val="0"/>
              </a:spcBef>
              <a:buFontTx/>
              <a:buNone/>
            </a:pPr>
            <a:r>
              <a:rPr lang="en-GB" altLang="en-US" sz="1200" dirty="0">
                <a:latin typeface="Calibri" pitchFamily="34" charset="0"/>
              </a:rPr>
              <a:t>10	 who took their short-lived freedom for 	granted.</a:t>
            </a:r>
          </a:p>
          <a:p>
            <a:pPr eaLnBrk="1" hangingPunct="1">
              <a:spcBef>
                <a:spcPct val="0"/>
              </a:spcBef>
              <a:buFontTx/>
              <a:buNone/>
            </a:pPr>
            <a:r>
              <a:rPr lang="en-GB" altLang="en-US" sz="1200" dirty="0">
                <a:latin typeface="Calibri" pitchFamily="34" charset="0"/>
              </a:rPr>
              <a:t>	</a:t>
            </a:r>
          </a:p>
          <a:p>
            <a:pPr eaLnBrk="1" hangingPunct="1">
              <a:spcBef>
                <a:spcPct val="0"/>
              </a:spcBef>
              <a:buFontTx/>
              <a:buNone/>
            </a:pPr>
            <a:r>
              <a:rPr lang="en-GB" altLang="en-US" sz="1200" dirty="0">
                <a:latin typeface="Calibri" pitchFamily="34" charset="0"/>
              </a:rPr>
              <a:t>	We will lose this war, and blood</a:t>
            </a:r>
          </a:p>
          <a:p>
            <a:pPr eaLnBrk="1" hangingPunct="1">
              <a:spcBef>
                <a:spcPct val="0"/>
              </a:spcBef>
              <a:buFontTx/>
              <a:buNone/>
            </a:pPr>
            <a:r>
              <a:rPr lang="en-GB" altLang="en-US" sz="1200" dirty="0">
                <a:latin typeface="Calibri" pitchFamily="34" charset="0"/>
              </a:rPr>
              <a:t>	will cover our roads, mix with our</a:t>
            </a:r>
          </a:p>
          <a:p>
            <a:pPr eaLnBrk="1" hangingPunct="1">
              <a:spcBef>
                <a:spcPct val="0"/>
              </a:spcBef>
              <a:buFontTx/>
              <a:buNone/>
            </a:pPr>
            <a:r>
              <a:rPr lang="en-GB" altLang="en-US" sz="1200" dirty="0">
                <a:latin typeface="Calibri" pitchFamily="34" charset="0"/>
              </a:rPr>
              <a:t>	drinking water, it will creep into our dreams.</a:t>
            </a:r>
          </a:p>
          <a:p>
            <a:pPr eaLnBrk="1" hangingPunct="1">
              <a:spcBef>
                <a:spcPct val="0"/>
              </a:spcBef>
              <a:buFontTx/>
              <a:buNone/>
            </a:pPr>
            <a:r>
              <a:rPr lang="en-GB" altLang="en-US" sz="1200" dirty="0">
                <a:latin typeface="Calibri" pitchFamily="34" charset="0"/>
              </a:rPr>
              <a:t>	</a:t>
            </a:r>
          </a:p>
          <a:p>
            <a:pPr eaLnBrk="1" hangingPunct="1">
              <a:spcBef>
                <a:spcPct val="0"/>
              </a:spcBef>
              <a:buFontTx/>
              <a:buNone/>
            </a:pPr>
            <a:r>
              <a:rPr lang="en-GB" altLang="en-US" sz="1200" dirty="0">
                <a:latin typeface="Calibri" pitchFamily="34" charset="0"/>
              </a:rPr>
              <a:t>	Keep your head down and stay in doors –</a:t>
            </a:r>
          </a:p>
          <a:p>
            <a:pPr eaLnBrk="1" hangingPunct="1">
              <a:spcBef>
                <a:spcPct val="0"/>
              </a:spcBef>
              <a:buFontTx/>
              <a:buNone/>
            </a:pPr>
            <a:r>
              <a:rPr lang="en-GB" altLang="en-US" sz="1200" dirty="0">
                <a:latin typeface="Calibri" pitchFamily="34" charset="0"/>
              </a:rPr>
              <a:t>15 	we’ve lost this war before it has begun.</a:t>
            </a:r>
          </a:p>
          <a:p>
            <a:pPr eaLnBrk="1" hangingPunct="1">
              <a:spcBef>
                <a:spcPct val="0"/>
              </a:spcBef>
              <a:buFontTx/>
              <a:buNone/>
            </a:pPr>
            <a:endParaRPr lang="en-GB" altLang="en-US" sz="1200" dirty="0">
              <a:latin typeface="Calibri" pitchFamily="34" charset="0"/>
            </a:endParaRPr>
          </a:p>
          <a:p>
            <a:pPr eaLnBrk="1" hangingPunct="1">
              <a:spcBef>
                <a:spcPct val="0"/>
              </a:spcBef>
              <a:buFontTx/>
              <a:buNone/>
            </a:pPr>
            <a:r>
              <a:rPr lang="en-GB" altLang="en-US" sz="1200" i="1" dirty="0" err="1">
                <a:latin typeface="Calibri" pitchFamily="34" charset="0"/>
              </a:rPr>
              <a:t>Choman</a:t>
            </a:r>
            <a:r>
              <a:rPr lang="en-GB" altLang="en-US" sz="1200" i="1" dirty="0">
                <a:latin typeface="Calibri" pitchFamily="34" charset="0"/>
              </a:rPr>
              <a:t> </a:t>
            </a:r>
            <a:r>
              <a:rPr lang="en-GB" altLang="en-US" sz="1200" i="1" dirty="0" err="1">
                <a:latin typeface="Calibri" pitchFamily="34" charset="0"/>
              </a:rPr>
              <a:t>Hardi</a:t>
            </a:r>
            <a:endParaRPr lang="en-GB" altLang="en-US" sz="1200" dirty="0">
              <a:latin typeface="Calibri" pitchFamily="34" charset="0"/>
            </a:endParaRPr>
          </a:p>
        </p:txBody>
      </p:sp>
      <p:sp>
        <p:nvSpPr>
          <p:cNvPr id="17411" name="TextBox 4"/>
          <p:cNvSpPr txBox="1">
            <a:spLocks noChangeArrowheads="1"/>
          </p:cNvSpPr>
          <p:nvPr/>
        </p:nvSpPr>
        <p:spPr bwMode="auto">
          <a:xfrm>
            <a:off x="1571613" y="5661248"/>
            <a:ext cx="2741456" cy="261610"/>
          </a:xfrm>
          <a:prstGeom prst="rect">
            <a:avLst/>
          </a:prstGeom>
          <a:solidFill>
            <a:schemeClr val="bg1"/>
          </a:solidFill>
          <a:ln>
            <a:noFill/>
          </a:ln>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100" dirty="0">
                <a:latin typeface="Calibri" pitchFamily="34" charset="0"/>
              </a:rPr>
              <a:t>Iraq attacked Iran – </a:t>
            </a:r>
            <a:r>
              <a:rPr lang="en-GB" altLang="en-US" sz="1100" dirty="0" err="1">
                <a:latin typeface="Calibri" pitchFamily="34" charset="0"/>
              </a:rPr>
              <a:t>Hardi’s</a:t>
            </a:r>
            <a:r>
              <a:rPr lang="en-GB" altLang="en-US" sz="1100" dirty="0">
                <a:latin typeface="Calibri" pitchFamily="34" charset="0"/>
              </a:rPr>
              <a:t> family fled there </a:t>
            </a:r>
          </a:p>
        </p:txBody>
      </p:sp>
      <p:sp>
        <p:nvSpPr>
          <p:cNvPr id="2" name="Rectangle 1"/>
          <p:cNvSpPr/>
          <p:nvPr/>
        </p:nvSpPr>
        <p:spPr>
          <a:xfrm>
            <a:off x="7392144" y="1"/>
            <a:ext cx="3260080" cy="54868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050" dirty="0"/>
              <a:t>Annotate the poem first.</a:t>
            </a:r>
          </a:p>
          <a:p>
            <a:pPr algn="ctr">
              <a:defRPr/>
            </a:pPr>
            <a:r>
              <a:rPr lang="en-GB" sz="1050" dirty="0"/>
              <a:t>What is worth analysing?</a:t>
            </a:r>
          </a:p>
          <a:p>
            <a:pPr algn="ctr">
              <a:defRPr/>
            </a:pPr>
            <a:r>
              <a:rPr lang="en-GB" sz="1050" dirty="0"/>
              <a:t>Which 3 or 4 quotations would you explore and why?</a:t>
            </a:r>
          </a:p>
        </p:txBody>
      </p:sp>
      <p:sp>
        <p:nvSpPr>
          <p:cNvPr id="3" name="Right Arrow 2"/>
          <p:cNvSpPr/>
          <p:nvPr/>
        </p:nvSpPr>
        <p:spPr>
          <a:xfrm>
            <a:off x="10307638" y="6426200"/>
            <a:ext cx="360363" cy="431800"/>
          </a:xfrm>
          <a:prstGeom prst="rightArrow">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p:nvPr/>
        </p:nvSpPr>
        <p:spPr>
          <a:xfrm>
            <a:off x="1664405" y="4581129"/>
            <a:ext cx="2555875" cy="9350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nSpc>
                <a:spcPct val="80000"/>
              </a:lnSpc>
              <a:buFont typeface="Arial" pitchFamily="34" charset="0"/>
              <a:buNone/>
              <a:defRPr/>
            </a:pPr>
            <a:r>
              <a:rPr lang="en-GB" altLang="en-US" sz="1200" dirty="0">
                <a:solidFill>
                  <a:schemeClr val="tx1"/>
                </a:solidFill>
              </a:rPr>
              <a:t>QUESTION:</a:t>
            </a:r>
          </a:p>
          <a:p>
            <a:pPr>
              <a:lnSpc>
                <a:spcPct val="80000"/>
              </a:lnSpc>
              <a:buFont typeface="Arial" pitchFamily="34" charset="0"/>
              <a:buNone/>
              <a:defRPr/>
            </a:pPr>
            <a:r>
              <a:rPr lang="en-GB" altLang="en-US" sz="1200" b="1" dirty="0">
                <a:solidFill>
                  <a:schemeClr val="tx1"/>
                </a:solidFill>
              </a:rPr>
              <a:t>How does </a:t>
            </a:r>
            <a:r>
              <a:rPr lang="en-GB" altLang="en-US" sz="1200" b="1" dirty="0" err="1">
                <a:solidFill>
                  <a:schemeClr val="tx1"/>
                </a:solidFill>
              </a:rPr>
              <a:t>Hardi</a:t>
            </a:r>
            <a:r>
              <a:rPr lang="en-GB" altLang="en-US" sz="1200" b="1" dirty="0">
                <a:solidFill>
                  <a:schemeClr val="tx1"/>
                </a:solidFill>
              </a:rPr>
              <a:t> feel about the coming war and how are these feelings portrayed?</a:t>
            </a:r>
          </a:p>
        </p:txBody>
      </p:sp>
      <p:sp>
        <p:nvSpPr>
          <p:cNvPr id="8" name="Rounded Rectangle 7"/>
          <p:cNvSpPr/>
          <p:nvPr/>
        </p:nvSpPr>
        <p:spPr>
          <a:xfrm>
            <a:off x="5591944" y="719808"/>
            <a:ext cx="6454282" cy="61381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Rectangle 4"/>
          <p:cNvSpPr/>
          <p:nvPr/>
        </p:nvSpPr>
        <p:spPr>
          <a:xfrm>
            <a:off x="7392145" y="1323710"/>
            <a:ext cx="1978427" cy="253916"/>
          </a:xfrm>
          <a:prstGeom prst="rect">
            <a:avLst/>
          </a:prstGeom>
        </p:spPr>
        <p:txBody>
          <a:bodyPr wrap="none">
            <a:spAutoFit/>
          </a:bodyPr>
          <a:lstStyle/>
          <a:p>
            <a:r>
              <a:rPr lang="en-GB" altLang="en-US" sz="1050" b="1" i="1" dirty="0">
                <a:latin typeface="Calibri" pitchFamily="34" charset="0"/>
              </a:rPr>
              <a:t>In their death-bringing uniforms</a:t>
            </a:r>
            <a:endParaRPr lang="en-GB" sz="1050" b="1" i="1" dirty="0"/>
          </a:p>
        </p:txBody>
      </p:sp>
      <p:sp>
        <p:nvSpPr>
          <p:cNvPr id="6" name="Oval 5"/>
          <p:cNvSpPr/>
          <p:nvPr/>
        </p:nvSpPr>
        <p:spPr>
          <a:xfrm>
            <a:off x="6023992" y="817179"/>
            <a:ext cx="1008112" cy="4699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Example:</a:t>
            </a:r>
          </a:p>
        </p:txBody>
      </p:sp>
      <p:cxnSp>
        <p:nvCxnSpPr>
          <p:cNvPr id="9" name="Straight Arrow Connector 8"/>
          <p:cNvCxnSpPr/>
          <p:nvPr/>
        </p:nvCxnSpPr>
        <p:spPr>
          <a:xfrm flipV="1">
            <a:off x="8904312" y="1269704"/>
            <a:ext cx="288032"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608168" y="1269704"/>
            <a:ext cx="360040"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355710" y="1123800"/>
            <a:ext cx="116555" cy="253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29027" y="917787"/>
            <a:ext cx="1843774" cy="369332"/>
          </a:xfrm>
          <a:prstGeom prst="rect">
            <a:avLst/>
          </a:prstGeom>
          <a:noFill/>
        </p:spPr>
        <p:txBody>
          <a:bodyPr wrap="none" rtlCol="0">
            <a:spAutoFit/>
          </a:bodyPr>
          <a:lstStyle/>
          <a:p>
            <a:r>
              <a:rPr lang="en-GB" sz="900" dirty="0"/>
              <a:t>Deadly/ powerful/ they carry death</a:t>
            </a:r>
          </a:p>
          <a:p>
            <a:r>
              <a:rPr lang="en-GB" sz="900" dirty="0"/>
              <a:t> with them/ dominant</a:t>
            </a:r>
          </a:p>
        </p:txBody>
      </p:sp>
      <p:sp>
        <p:nvSpPr>
          <p:cNvPr id="17" name="TextBox 16"/>
          <p:cNvSpPr txBox="1"/>
          <p:nvPr/>
        </p:nvSpPr>
        <p:spPr>
          <a:xfrm>
            <a:off x="9170237" y="869886"/>
            <a:ext cx="1375698" cy="507831"/>
          </a:xfrm>
          <a:prstGeom prst="rect">
            <a:avLst/>
          </a:prstGeom>
          <a:noFill/>
        </p:spPr>
        <p:txBody>
          <a:bodyPr wrap="none" rtlCol="0">
            <a:spAutoFit/>
          </a:bodyPr>
          <a:lstStyle/>
          <a:p>
            <a:r>
              <a:rPr lang="en-GB" sz="900" dirty="0"/>
              <a:t>A force/ lacking identity/ </a:t>
            </a:r>
          </a:p>
          <a:p>
            <a:r>
              <a:rPr lang="en-GB" sz="900" dirty="0"/>
              <a:t>work as a unit/ power </a:t>
            </a:r>
          </a:p>
          <a:p>
            <a:r>
              <a:rPr lang="en-GB" sz="900" dirty="0"/>
              <a:t>in numbers</a:t>
            </a:r>
          </a:p>
        </p:txBody>
      </p:sp>
    </p:spTree>
    <p:extLst>
      <p:ext uri="{BB962C8B-B14F-4D97-AF65-F5344CB8AC3E}">
        <p14:creationId xmlns:p14="http://schemas.microsoft.com/office/powerpoint/2010/main" val="19195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0"/>
            <a:ext cx="5699727" cy="4065247"/>
          </a:xfrm>
          <a:solidFill>
            <a:schemeClr val="bg1"/>
          </a:solidFill>
          <a:ln>
            <a:solidFill>
              <a:srgbClr val="FF9933"/>
            </a:solidFill>
          </a:ln>
        </p:spPr>
        <p:txBody>
          <a:bodyPr>
            <a:normAutofit fontScale="92500" lnSpcReduction="20000"/>
          </a:bodyPr>
          <a:lstStyle/>
          <a:p>
            <a:pPr>
              <a:lnSpc>
                <a:spcPct val="80000"/>
              </a:lnSpc>
              <a:buNone/>
            </a:pPr>
            <a:r>
              <a:rPr lang="en-GB" altLang="en-US" sz="1200" dirty="0"/>
              <a:t>Model essay – question 27.1 </a:t>
            </a:r>
          </a:p>
          <a:p>
            <a:pPr>
              <a:lnSpc>
                <a:spcPct val="80000"/>
              </a:lnSpc>
              <a:buNone/>
            </a:pPr>
            <a:endParaRPr lang="en-GB" altLang="en-US" sz="1200" dirty="0"/>
          </a:p>
          <a:p>
            <a:pPr eaLnBrk="1" hangingPunct="1">
              <a:lnSpc>
                <a:spcPct val="80000"/>
              </a:lnSpc>
              <a:buFontTx/>
              <a:buNone/>
            </a:pPr>
            <a:r>
              <a:rPr lang="en-GB" altLang="en-US" sz="1200" b="1" dirty="0"/>
              <a:t>How does </a:t>
            </a:r>
            <a:r>
              <a:rPr lang="en-GB" altLang="en-US" sz="1200" b="1" dirty="0" err="1"/>
              <a:t>Hardi</a:t>
            </a:r>
            <a:r>
              <a:rPr lang="en-GB" altLang="en-US" sz="1200" b="1" dirty="0"/>
              <a:t> feel about the coming war and how are these feelings portrayed? </a:t>
            </a:r>
          </a:p>
          <a:p>
            <a:pPr eaLnBrk="1" hangingPunct="1">
              <a:lnSpc>
                <a:spcPct val="80000"/>
              </a:lnSpc>
              <a:buFontTx/>
              <a:buNone/>
            </a:pPr>
            <a:endParaRPr lang="en-GB" altLang="en-US" sz="1200" dirty="0"/>
          </a:p>
          <a:p>
            <a:pPr eaLnBrk="1" hangingPunct="1">
              <a:lnSpc>
                <a:spcPct val="80000"/>
              </a:lnSpc>
              <a:buFontTx/>
              <a:buNone/>
            </a:pPr>
            <a:r>
              <a:rPr lang="en-GB" altLang="en-US" sz="1200" dirty="0" err="1"/>
              <a:t>Hardi</a:t>
            </a:r>
            <a:r>
              <a:rPr lang="en-GB" altLang="en-US" sz="1200" dirty="0"/>
              <a:t> begins her poem with </a:t>
            </a:r>
            <a:r>
              <a:rPr lang="en-GB" altLang="en-US" sz="1200" i="1" dirty="0"/>
              <a:t>‘soon</a:t>
            </a:r>
            <a:r>
              <a:rPr lang="en-GB" altLang="en-US" sz="1200" dirty="0"/>
              <a:t>’. This suggests they haven't got long and their peace is about to be shattered. The fact that she knows this to be certain also disturbs the reader.</a:t>
            </a:r>
          </a:p>
          <a:p>
            <a:pPr eaLnBrk="1" hangingPunct="1">
              <a:lnSpc>
                <a:spcPct val="80000"/>
              </a:lnSpc>
              <a:buFontTx/>
              <a:buNone/>
            </a:pPr>
            <a:r>
              <a:rPr lang="en-GB" altLang="en-US" sz="1200" dirty="0"/>
              <a:t> She continues by exploring sound first of all – that she will hear the soldiers before she sees them. This is even more terrifying for the reader as we fear what we cannot see and make sense of.  ‘</a:t>
            </a:r>
            <a:r>
              <a:rPr lang="en-GB" altLang="en-US" sz="1200" i="1" dirty="0"/>
              <a:t>The sound of their boots approaching at dawn</a:t>
            </a:r>
            <a:r>
              <a:rPr lang="en-GB" altLang="en-US" sz="1200" dirty="0"/>
              <a:t>’ implies there are many men and the small village doesn’t stand much of a chance. </a:t>
            </a:r>
            <a:r>
              <a:rPr lang="en-GB" altLang="en-US" sz="1200" i="1" dirty="0"/>
              <a:t>‘Dawn</a:t>
            </a:r>
            <a:r>
              <a:rPr lang="en-GB" altLang="en-US" sz="1200" dirty="0"/>
              <a:t>’ suggests early morning which makes the reader understand that the attack will be sudden and early, too early for them to prepare; this puts them at a disadvantage: an early morning surprise attack makes them vulnerable. </a:t>
            </a:r>
          </a:p>
          <a:p>
            <a:pPr eaLnBrk="1" hangingPunct="1">
              <a:lnSpc>
                <a:spcPct val="80000"/>
              </a:lnSpc>
              <a:buFontTx/>
              <a:buNone/>
            </a:pPr>
            <a:r>
              <a:rPr lang="en-GB" altLang="en-US" sz="1200" dirty="0"/>
              <a:t>The metaphor </a:t>
            </a:r>
            <a:r>
              <a:rPr lang="en-GB" altLang="en-US" sz="1200" i="1" dirty="0"/>
              <a:t>‘death-bringing uniforms</a:t>
            </a:r>
            <a:r>
              <a:rPr lang="en-GB" altLang="en-US" sz="1200" dirty="0"/>
              <a:t>’ is also unsettling. It implies the soldiers will kill on sight and the word </a:t>
            </a:r>
            <a:r>
              <a:rPr lang="en-GB" altLang="en-US" sz="1200" i="1" dirty="0"/>
              <a:t>‘uniform</a:t>
            </a:r>
            <a:r>
              <a:rPr lang="en-GB" altLang="en-US" sz="1200" dirty="0"/>
              <a:t>’ makes them seem unified and together in their cause – it makes them seem prepared and professional. </a:t>
            </a:r>
          </a:p>
          <a:p>
            <a:pPr eaLnBrk="1" hangingPunct="1">
              <a:lnSpc>
                <a:spcPct val="80000"/>
              </a:lnSpc>
              <a:buFontTx/>
              <a:buNone/>
            </a:pPr>
            <a:r>
              <a:rPr lang="en-GB" altLang="en-US" sz="1200" dirty="0"/>
              <a:t>Lastly, the command of the last stanza, divided from the rest of the poem to show its importance, reveals </a:t>
            </a:r>
            <a:r>
              <a:rPr lang="en-GB" altLang="en-US" sz="1200" dirty="0" err="1"/>
              <a:t>Hardi’s</a:t>
            </a:r>
            <a:r>
              <a:rPr lang="en-GB" altLang="en-US" sz="1200" dirty="0"/>
              <a:t> true feelings: that they haven’t  got a chance.  </a:t>
            </a:r>
            <a:r>
              <a:rPr lang="en-GB" altLang="en-US" sz="1200" i="1" dirty="0"/>
              <a:t>‘Keep your head down</a:t>
            </a:r>
            <a:r>
              <a:rPr lang="en-GB" altLang="en-US" sz="1200" dirty="0"/>
              <a:t>’ is an instruction not to attract attention to oneself. Evidently, she would rather they didn’t stir up trouble and didn’t resist. She maybe hopes that the soldiers will leave them be if they don’t attempt to rebel. This raises  difficult questions in the readers mind about whether one should stand up and fight to protect each other or let the larger army win and take over if it means keeping people safe. </a:t>
            </a:r>
          </a:p>
          <a:p>
            <a:pPr eaLnBrk="1" hangingPunct="1">
              <a:lnSpc>
                <a:spcPct val="80000"/>
              </a:lnSpc>
              <a:buFontTx/>
              <a:buNone/>
            </a:pPr>
            <a:endParaRPr lang="en-GB" altLang="en-US" sz="1200" dirty="0"/>
          </a:p>
          <a:p>
            <a:pPr eaLnBrk="1" hangingPunct="1">
              <a:lnSpc>
                <a:spcPct val="80000"/>
              </a:lnSpc>
              <a:buFontTx/>
              <a:buNone/>
            </a:pPr>
            <a:r>
              <a:rPr lang="en-GB" altLang="en-US" sz="1200" dirty="0"/>
              <a:t>GRADE 6</a:t>
            </a:r>
          </a:p>
        </p:txBody>
      </p:sp>
      <p:sp>
        <p:nvSpPr>
          <p:cNvPr id="2" name="Rectangle 1"/>
          <p:cNvSpPr/>
          <p:nvPr/>
        </p:nvSpPr>
        <p:spPr>
          <a:xfrm>
            <a:off x="10616372" y="102637"/>
            <a:ext cx="1403350" cy="6492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200" dirty="0">
                <a:solidFill>
                  <a:schemeClr val="tx1"/>
                </a:solidFill>
              </a:rPr>
              <a:t>LABEL WHAT THE PUPIL IS DOING WELL…</a:t>
            </a:r>
          </a:p>
        </p:txBody>
      </p:sp>
      <p:graphicFrame>
        <p:nvGraphicFramePr>
          <p:cNvPr id="4" name="Table 3"/>
          <p:cNvGraphicFramePr>
            <a:graphicFrameLocks noGrp="1"/>
          </p:cNvGraphicFramePr>
          <p:nvPr>
            <p:extLst>
              <p:ext uri="{D42A27DB-BD31-4B8C-83A1-F6EECF244321}">
                <p14:modId xmlns:p14="http://schemas.microsoft.com/office/powerpoint/2010/main" val="643319646"/>
              </p:ext>
            </p:extLst>
          </p:nvPr>
        </p:nvGraphicFramePr>
        <p:xfrm>
          <a:off x="8724868" y="828328"/>
          <a:ext cx="3324555" cy="1952600"/>
        </p:xfrm>
        <a:graphic>
          <a:graphicData uri="http://schemas.openxmlformats.org/drawingml/2006/table">
            <a:tbl>
              <a:tblPr firstRow="1" bandRow="1">
                <a:tableStyleId>{D7AC3CCA-C797-4891-BE02-D94E43425B78}</a:tableStyleId>
              </a:tblPr>
              <a:tblGrid>
                <a:gridCol w="360039">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2388452">
                  <a:extLst>
                    <a:ext uri="{9D8B030D-6E8A-4147-A177-3AD203B41FA5}">
                      <a16:colId xmlns:a16="http://schemas.microsoft.com/office/drawing/2014/main" val="20002"/>
                    </a:ext>
                  </a:extLst>
                </a:gridCol>
              </a:tblGrid>
              <a:tr h="1952600">
                <a:tc>
                  <a:txBody>
                    <a:bodyPr/>
                    <a:lstStyle/>
                    <a:p>
                      <a:r>
                        <a:rPr lang="en-GB" sz="1100" b="1" dirty="0"/>
                        <a:t>6+ </a:t>
                      </a:r>
                      <a:r>
                        <a:rPr lang="en-GB" sz="1000" b="0" dirty="0"/>
                        <a:t>(B+)</a:t>
                      </a:r>
                      <a:endParaRPr lang="en-GB" sz="1000" b="1" dirty="0"/>
                    </a:p>
                    <a:p>
                      <a:r>
                        <a:rPr lang="en-GB" sz="1100" b="1" dirty="0"/>
                        <a:t>6= </a:t>
                      </a:r>
                      <a:r>
                        <a:rPr lang="en-GB" sz="1000" b="0" dirty="0"/>
                        <a:t>(B=)</a:t>
                      </a:r>
                      <a:endParaRPr lang="en-GB" sz="1000" b="1" dirty="0"/>
                    </a:p>
                    <a:p>
                      <a:r>
                        <a:rPr lang="en-GB" sz="1100" b="1" dirty="0"/>
                        <a:t>6- </a:t>
                      </a:r>
                      <a:r>
                        <a:rPr lang="en-GB" sz="1000" b="0" dirty="0"/>
                        <a:t>(B-)</a:t>
                      </a:r>
                      <a:endParaRPr lang="en-GB" sz="1000" b="1" dirty="0"/>
                    </a:p>
                    <a:p>
                      <a:endParaRPr lang="en-GB" sz="1000" dirty="0"/>
                    </a:p>
                  </a:txBody>
                  <a:tcPr marL="68580" marR="68580" marT="60960" marB="60960">
                    <a:solidFill>
                      <a:schemeClr val="bg1"/>
                    </a:solidFill>
                  </a:tcPr>
                </a:tc>
                <a:tc>
                  <a:txBody>
                    <a:bodyPr/>
                    <a:lstStyle/>
                    <a:p>
                      <a:r>
                        <a:rPr lang="en-GB" sz="900" dirty="0"/>
                        <a:t>I can…</a:t>
                      </a:r>
                    </a:p>
                    <a:p>
                      <a:endParaRPr lang="en-GB" sz="900" dirty="0"/>
                    </a:p>
                    <a:p>
                      <a:r>
                        <a:rPr lang="en-GB" sz="900" dirty="0"/>
                        <a:t>Develop</a:t>
                      </a:r>
                    </a:p>
                    <a:p>
                      <a:endParaRPr lang="en-GB" sz="900" dirty="0"/>
                    </a:p>
                    <a:p>
                      <a:r>
                        <a:rPr lang="en-GB" sz="900" dirty="0"/>
                        <a:t>Analyse</a:t>
                      </a:r>
                      <a:r>
                        <a:rPr lang="en-GB" sz="900" baseline="0" dirty="0"/>
                        <a:t> </a:t>
                      </a:r>
                    </a:p>
                    <a:p>
                      <a:endParaRPr lang="en-GB" sz="900" dirty="0"/>
                    </a:p>
                    <a:p>
                      <a:r>
                        <a:rPr lang="en-GB" sz="900" dirty="0"/>
                        <a:t>Consider</a:t>
                      </a:r>
                      <a:r>
                        <a:rPr lang="en-GB" sz="900" baseline="0" dirty="0"/>
                        <a:t> </a:t>
                      </a:r>
                      <a:endParaRPr lang="en-GB" sz="900" dirty="0"/>
                    </a:p>
                    <a:p>
                      <a:endParaRPr lang="en-GB" sz="900" dirty="0"/>
                    </a:p>
                    <a:p>
                      <a:r>
                        <a:rPr lang="en-GB" sz="900" dirty="0"/>
                        <a:t>Explore</a:t>
                      </a:r>
                    </a:p>
                  </a:txBody>
                  <a:tcPr marL="68580" marR="6858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000" b="0" dirty="0"/>
                        <a:t>When analysing a text I </a:t>
                      </a:r>
                      <a:r>
                        <a:rPr lang="en-GB" sz="1000" b="1" dirty="0"/>
                        <a:t>can</a:t>
                      </a:r>
                      <a:r>
                        <a:rPr lang="en-GB" sz="1000" b="1" baseline="0" dirty="0"/>
                        <a:t> create a thoughtful and well developed </a:t>
                      </a:r>
                      <a:r>
                        <a:rPr lang="en-GB" sz="1000" b="0" dirty="0"/>
                        <a:t>response .</a:t>
                      </a:r>
                      <a:endParaRPr lang="en-GB" sz="1000" dirty="0"/>
                    </a:p>
                    <a:p>
                      <a:pPr>
                        <a:buFont typeface="Wingdings" pitchFamily="2" charset="2"/>
                        <a:buChar char="ü"/>
                      </a:pPr>
                      <a:r>
                        <a:rPr lang="en-GB" sz="1000" b="1" dirty="0"/>
                        <a:t>I can show use</a:t>
                      </a:r>
                      <a:r>
                        <a:rPr lang="en-GB" sz="1000" b="1" baseline="0" dirty="0"/>
                        <a:t> of</a:t>
                      </a:r>
                      <a:r>
                        <a:rPr lang="en-GB" sz="1000" b="1" dirty="0"/>
                        <a:t> considered reference </a:t>
                      </a:r>
                      <a:r>
                        <a:rPr lang="en-GB" sz="1000" dirty="0"/>
                        <a:t>to support my well structured interpretations</a:t>
                      </a:r>
                      <a:r>
                        <a:rPr lang="en-GB" sz="1000" baseline="0" dirty="0"/>
                        <a:t> of the text we are studying.</a:t>
                      </a:r>
                    </a:p>
                    <a:p>
                      <a:pPr>
                        <a:buFont typeface="Wingdings" pitchFamily="2" charset="2"/>
                        <a:buChar char="ü"/>
                      </a:pPr>
                      <a:r>
                        <a:rPr lang="en-GB" sz="1000" baseline="0" dirty="0"/>
                        <a:t>I </a:t>
                      </a:r>
                      <a:r>
                        <a:rPr lang="en-GB" sz="1000" b="1" baseline="0" dirty="0"/>
                        <a:t>can show a  developed and detailed analysis </a:t>
                      </a:r>
                      <a:r>
                        <a:rPr lang="en-GB" sz="1000" baseline="0" dirty="0"/>
                        <a:t>of the writer’s methods and effects of those methods.</a:t>
                      </a:r>
                    </a:p>
                    <a:p>
                      <a:pPr>
                        <a:buFont typeface="Wingdings" pitchFamily="2" charset="2"/>
                        <a:buChar char="ü"/>
                      </a:pPr>
                      <a:r>
                        <a:rPr lang="en-GB" sz="1000" baseline="0" dirty="0"/>
                        <a:t>I can </a:t>
                      </a:r>
                      <a:r>
                        <a:rPr lang="en-GB" sz="1000" b="1" baseline="0" dirty="0"/>
                        <a:t>use subject terminology well throughout </a:t>
                      </a:r>
                      <a:r>
                        <a:rPr lang="en-GB" sz="1000" baseline="0" dirty="0"/>
                        <a:t>my response.</a:t>
                      </a:r>
                    </a:p>
                  </a:txBody>
                  <a:tcPr marL="68580" marR="68580" marT="60960" marB="60960">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15282863"/>
              </p:ext>
            </p:extLst>
          </p:nvPr>
        </p:nvGraphicFramePr>
        <p:xfrm>
          <a:off x="331304" y="4119718"/>
          <a:ext cx="11555896" cy="2766060"/>
        </p:xfrm>
        <a:graphic>
          <a:graphicData uri="http://schemas.openxmlformats.org/drawingml/2006/table">
            <a:tbl>
              <a:tblPr firstRow="1" bandRow="1">
                <a:tableStyleId>{D7AC3CCA-C797-4891-BE02-D94E43425B78}</a:tableStyleId>
              </a:tblPr>
              <a:tblGrid>
                <a:gridCol w="11555896">
                  <a:extLst>
                    <a:ext uri="{9D8B030D-6E8A-4147-A177-3AD203B41FA5}">
                      <a16:colId xmlns:a16="http://schemas.microsoft.com/office/drawing/2014/main" val="20000"/>
                    </a:ext>
                  </a:extLst>
                </a:gridCol>
              </a:tblGrid>
              <a:tr h="248895">
                <a:tc>
                  <a:txBody>
                    <a:bodyPr/>
                    <a:lstStyle/>
                    <a:p>
                      <a:endParaRPr lang="en-GB" sz="1050" dirty="0"/>
                    </a:p>
                  </a:txBody>
                  <a:tcPr>
                    <a:solidFill>
                      <a:schemeClr val="bg1"/>
                    </a:solidFill>
                  </a:tcPr>
                </a:tc>
                <a:extLst>
                  <a:ext uri="{0D108BD9-81ED-4DB2-BD59-A6C34878D82A}">
                    <a16:rowId xmlns:a16="http://schemas.microsoft.com/office/drawing/2014/main" val="10000"/>
                  </a:ext>
                </a:extLst>
              </a:tr>
              <a:tr h="248895">
                <a:tc>
                  <a:txBody>
                    <a:bodyPr/>
                    <a:lstStyle/>
                    <a:p>
                      <a:endParaRPr lang="en-GB" sz="1050" dirty="0"/>
                    </a:p>
                  </a:txBody>
                  <a:tcPr>
                    <a:solidFill>
                      <a:schemeClr val="bg1"/>
                    </a:solidFill>
                  </a:tcPr>
                </a:tc>
                <a:extLst>
                  <a:ext uri="{0D108BD9-81ED-4DB2-BD59-A6C34878D82A}">
                    <a16:rowId xmlns:a16="http://schemas.microsoft.com/office/drawing/2014/main" val="10001"/>
                  </a:ext>
                </a:extLst>
              </a:tr>
              <a:tr h="248895">
                <a:tc>
                  <a:txBody>
                    <a:bodyPr/>
                    <a:lstStyle/>
                    <a:p>
                      <a:endParaRPr lang="en-GB" sz="1050" dirty="0"/>
                    </a:p>
                  </a:txBody>
                  <a:tcPr>
                    <a:solidFill>
                      <a:schemeClr val="bg1"/>
                    </a:solidFill>
                  </a:tcPr>
                </a:tc>
                <a:extLst>
                  <a:ext uri="{0D108BD9-81ED-4DB2-BD59-A6C34878D82A}">
                    <a16:rowId xmlns:a16="http://schemas.microsoft.com/office/drawing/2014/main" val="10002"/>
                  </a:ext>
                </a:extLst>
              </a:tr>
              <a:tr h="248895">
                <a:tc>
                  <a:txBody>
                    <a:bodyPr/>
                    <a:lstStyle/>
                    <a:p>
                      <a:endParaRPr lang="en-GB" sz="1050" dirty="0"/>
                    </a:p>
                  </a:txBody>
                  <a:tcPr>
                    <a:solidFill>
                      <a:schemeClr val="bg1"/>
                    </a:solidFill>
                  </a:tcPr>
                </a:tc>
                <a:extLst>
                  <a:ext uri="{0D108BD9-81ED-4DB2-BD59-A6C34878D82A}">
                    <a16:rowId xmlns:a16="http://schemas.microsoft.com/office/drawing/2014/main" val="10003"/>
                  </a:ext>
                </a:extLst>
              </a:tr>
              <a:tr h="248895">
                <a:tc>
                  <a:txBody>
                    <a:bodyPr/>
                    <a:lstStyle/>
                    <a:p>
                      <a:endParaRPr lang="en-GB" sz="1050" dirty="0"/>
                    </a:p>
                  </a:txBody>
                  <a:tcPr>
                    <a:solidFill>
                      <a:schemeClr val="bg1"/>
                    </a:solidFill>
                  </a:tcPr>
                </a:tc>
                <a:extLst>
                  <a:ext uri="{0D108BD9-81ED-4DB2-BD59-A6C34878D82A}">
                    <a16:rowId xmlns:a16="http://schemas.microsoft.com/office/drawing/2014/main" val="10004"/>
                  </a:ext>
                </a:extLst>
              </a:tr>
              <a:tr h="248895">
                <a:tc>
                  <a:txBody>
                    <a:bodyPr/>
                    <a:lstStyle/>
                    <a:p>
                      <a:endParaRPr lang="en-GB" sz="1050" dirty="0"/>
                    </a:p>
                  </a:txBody>
                  <a:tcPr>
                    <a:solidFill>
                      <a:schemeClr val="bg1"/>
                    </a:solidFill>
                  </a:tcPr>
                </a:tc>
                <a:extLst>
                  <a:ext uri="{0D108BD9-81ED-4DB2-BD59-A6C34878D82A}">
                    <a16:rowId xmlns:a16="http://schemas.microsoft.com/office/drawing/2014/main" val="10005"/>
                  </a:ext>
                </a:extLst>
              </a:tr>
              <a:tr h="248895">
                <a:tc>
                  <a:txBody>
                    <a:bodyPr/>
                    <a:lstStyle/>
                    <a:p>
                      <a:endParaRPr lang="en-GB" sz="1050" dirty="0"/>
                    </a:p>
                  </a:txBody>
                  <a:tcPr>
                    <a:solidFill>
                      <a:schemeClr val="bg1"/>
                    </a:solidFill>
                  </a:tcPr>
                </a:tc>
                <a:extLst>
                  <a:ext uri="{0D108BD9-81ED-4DB2-BD59-A6C34878D82A}">
                    <a16:rowId xmlns:a16="http://schemas.microsoft.com/office/drawing/2014/main" val="10006"/>
                  </a:ext>
                </a:extLst>
              </a:tr>
              <a:tr h="248895">
                <a:tc>
                  <a:txBody>
                    <a:bodyPr/>
                    <a:lstStyle/>
                    <a:p>
                      <a:endParaRPr lang="en-GB" sz="1050" dirty="0"/>
                    </a:p>
                  </a:txBody>
                  <a:tcPr>
                    <a:solidFill>
                      <a:schemeClr val="bg1"/>
                    </a:solidFill>
                  </a:tcPr>
                </a:tc>
                <a:extLst>
                  <a:ext uri="{0D108BD9-81ED-4DB2-BD59-A6C34878D82A}">
                    <a16:rowId xmlns:a16="http://schemas.microsoft.com/office/drawing/2014/main" val="10007"/>
                  </a:ext>
                </a:extLst>
              </a:tr>
              <a:tr h="248895">
                <a:tc>
                  <a:txBody>
                    <a:bodyPr/>
                    <a:lstStyle/>
                    <a:p>
                      <a:endParaRPr lang="en-GB" sz="1050" dirty="0"/>
                    </a:p>
                  </a:txBody>
                  <a:tcPr>
                    <a:solidFill>
                      <a:schemeClr val="bg1"/>
                    </a:solidFill>
                  </a:tcPr>
                </a:tc>
                <a:extLst>
                  <a:ext uri="{0D108BD9-81ED-4DB2-BD59-A6C34878D82A}">
                    <a16:rowId xmlns:a16="http://schemas.microsoft.com/office/drawing/2014/main" val="10008"/>
                  </a:ext>
                </a:extLst>
              </a:tr>
              <a:tr h="248895">
                <a:tc>
                  <a:txBody>
                    <a:bodyPr/>
                    <a:lstStyle/>
                    <a:p>
                      <a:endParaRPr lang="en-GB" sz="1050" dirty="0"/>
                    </a:p>
                  </a:txBody>
                  <a:tcPr>
                    <a:solidFill>
                      <a:schemeClr val="bg1"/>
                    </a:solidFill>
                  </a:tcPr>
                </a:tc>
                <a:extLst>
                  <a:ext uri="{0D108BD9-81ED-4DB2-BD59-A6C34878D82A}">
                    <a16:rowId xmlns:a16="http://schemas.microsoft.com/office/drawing/2014/main" val="10009"/>
                  </a:ext>
                </a:extLst>
              </a:tr>
              <a:tr h="248895">
                <a:tc>
                  <a:txBody>
                    <a:bodyPr/>
                    <a:lstStyle/>
                    <a:p>
                      <a:endParaRPr lang="en-GB" sz="1050" dirty="0"/>
                    </a:p>
                  </a:txBody>
                  <a:tcPr>
                    <a:solidFill>
                      <a:schemeClr val="bg1"/>
                    </a:solidFill>
                  </a:tcPr>
                </a:tc>
                <a:extLst>
                  <a:ext uri="{0D108BD9-81ED-4DB2-BD59-A6C34878D82A}">
                    <a16:rowId xmlns:a16="http://schemas.microsoft.com/office/drawing/2014/main" val="10010"/>
                  </a:ext>
                </a:extLst>
              </a:tr>
            </a:tbl>
          </a:graphicData>
        </a:graphic>
      </p:graphicFrame>
      <p:sp>
        <p:nvSpPr>
          <p:cNvPr id="6" name="Rectangle 5"/>
          <p:cNvSpPr/>
          <p:nvPr/>
        </p:nvSpPr>
        <p:spPr>
          <a:xfrm>
            <a:off x="7608168" y="3429001"/>
            <a:ext cx="1656482" cy="6492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100" dirty="0">
                <a:solidFill>
                  <a:schemeClr val="tx1"/>
                </a:solidFill>
              </a:rPr>
              <a:t>Add your own additional paragraph to this essay…</a:t>
            </a:r>
          </a:p>
        </p:txBody>
      </p:sp>
      <p:sp>
        <p:nvSpPr>
          <p:cNvPr id="5" name="Curved Left Arrow 4"/>
          <p:cNvSpPr/>
          <p:nvPr/>
        </p:nvSpPr>
        <p:spPr>
          <a:xfrm>
            <a:off x="9372513" y="3610843"/>
            <a:ext cx="215726" cy="467445"/>
          </a:xfrm>
          <a:prstGeom prst="curvedLeftArrow">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1938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3792" y="2421416"/>
            <a:ext cx="3654152" cy="4401205"/>
          </a:xfrm>
          <a:prstGeom prst="rect">
            <a:avLst/>
          </a:prstGeom>
          <a:solidFill>
            <a:schemeClr val="bg1"/>
          </a:solidFill>
          <a:ln>
            <a:solidFill>
              <a:srgbClr val="FF9933"/>
            </a:solidFill>
          </a:ln>
        </p:spPr>
        <p:txBody>
          <a:bodyPr wrap="square">
            <a:spAutoFit/>
          </a:bodyPr>
          <a:lstStyle/>
          <a:p>
            <a:pPr>
              <a:spcBef>
                <a:spcPct val="0"/>
              </a:spcBef>
            </a:pPr>
            <a:r>
              <a:rPr lang="en-GB" altLang="en-US" sz="1400" dirty="0">
                <a:latin typeface="Calibri" pitchFamily="34" charset="0"/>
              </a:rPr>
              <a:t>Armitage </a:t>
            </a:r>
          </a:p>
          <a:p>
            <a:pPr>
              <a:spcBef>
                <a:spcPct val="0"/>
              </a:spcBef>
            </a:pPr>
            <a:r>
              <a:rPr lang="en-GB" altLang="en-US" sz="1400" dirty="0">
                <a:latin typeface="Calibri" pitchFamily="34" charset="0"/>
              </a:rPr>
              <a:t>Poem</a:t>
            </a:r>
          </a:p>
          <a:p>
            <a:pPr>
              <a:spcBef>
                <a:spcPct val="0"/>
              </a:spcBef>
            </a:pPr>
            <a:endParaRPr lang="en-GB" altLang="en-US" sz="1400" dirty="0">
              <a:latin typeface="Calibri" pitchFamily="34" charset="0"/>
            </a:endParaRPr>
          </a:p>
          <a:p>
            <a:pPr>
              <a:spcBef>
                <a:spcPct val="0"/>
              </a:spcBef>
            </a:pPr>
            <a:r>
              <a:rPr lang="en-GB" altLang="en-US" sz="1400" dirty="0">
                <a:latin typeface="Calibri" pitchFamily="34" charset="0"/>
              </a:rPr>
              <a:t>And if it snowed and snow covered the drive</a:t>
            </a:r>
          </a:p>
          <a:p>
            <a:pPr>
              <a:spcBef>
                <a:spcPct val="0"/>
              </a:spcBef>
            </a:pPr>
            <a:r>
              <a:rPr lang="en-GB" altLang="en-US" sz="1400" dirty="0">
                <a:latin typeface="Calibri" pitchFamily="34" charset="0"/>
              </a:rPr>
              <a:t>he took a spade and tossed it to one side.</a:t>
            </a:r>
          </a:p>
          <a:p>
            <a:pPr>
              <a:spcBef>
                <a:spcPct val="0"/>
              </a:spcBef>
            </a:pPr>
            <a:r>
              <a:rPr lang="en-GB" altLang="en-US" sz="1400" dirty="0">
                <a:latin typeface="Calibri" pitchFamily="34" charset="0"/>
              </a:rPr>
              <a:t>And always tucked his daughter up at night.</a:t>
            </a:r>
          </a:p>
          <a:p>
            <a:pPr>
              <a:spcBef>
                <a:spcPct val="0"/>
              </a:spcBef>
            </a:pPr>
            <a:r>
              <a:rPr lang="en-GB" altLang="en-US" sz="1400" dirty="0">
                <a:latin typeface="Calibri" pitchFamily="34" charset="0"/>
              </a:rPr>
              <a:t>And </a:t>
            </a:r>
            <a:r>
              <a:rPr lang="en-GB" altLang="en-US" sz="1400" dirty="0" err="1">
                <a:latin typeface="Calibri" pitchFamily="34" charset="0"/>
              </a:rPr>
              <a:t>slippered</a:t>
            </a:r>
            <a:r>
              <a:rPr lang="en-GB" altLang="en-US" sz="1400" dirty="0">
                <a:latin typeface="Calibri" pitchFamily="34" charset="0"/>
              </a:rPr>
              <a:t> her the one time that she lied.</a:t>
            </a:r>
          </a:p>
          <a:p>
            <a:pPr>
              <a:spcBef>
                <a:spcPct val="0"/>
              </a:spcBef>
            </a:pPr>
            <a:r>
              <a:rPr lang="en-GB" altLang="en-US" sz="1400" dirty="0">
                <a:latin typeface="Calibri" pitchFamily="34" charset="0"/>
              </a:rPr>
              <a:t>And every week he tipped up half his wage.</a:t>
            </a:r>
          </a:p>
          <a:p>
            <a:pPr>
              <a:spcBef>
                <a:spcPct val="0"/>
              </a:spcBef>
            </a:pPr>
            <a:r>
              <a:rPr lang="en-GB" altLang="en-US" sz="1400" dirty="0">
                <a:latin typeface="Calibri" pitchFamily="34" charset="0"/>
              </a:rPr>
              <a:t>And what he didn’t spend each week he saved.</a:t>
            </a:r>
          </a:p>
          <a:p>
            <a:pPr>
              <a:spcBef>
                <a:spcPct val="0"/>
              </a:spcBef>
            </a:pPr>
            <a:r>
              <a:rPr lang="en-GB" altLang="en-US" sz="1400" dirty="0">
                <a:latin typeface="Calibri" pitchFamily="34" charset="0"/>
              </a:rPr>
              <a:t>And praised his wife for every meal she made.</a:t>
            </a:r>
          </a:p>
          <a:p>
            <a:pPr>
              <a:spcBef>
                <a:spcPct val="0"/>
              </a:spcBef>
            </a:pPr>
            <a:r>
              <a:rPr lang="en-GB" altLang="en-US" sz="1400" dirty="0">
                <a:latin typeface="Calibri" pitchFamily="34" charset="0"/>
              </a:rPr>
              <a:t>And once, for laughing, punched her in the face.</a:t>
            </a:r>
          </a:p>
          <a:p>
            <a:pPr>
              <a:spcBef>
                <a:spcPct val="0"/>
              </a:spcBef>
            </a:pPr>
            <a:r>
              <a:rPr lang="en-GB" altLang="en-US" sz="1400" dirty="0">
                <a:latin typeface="Calibri" pitchFamily="34" charset="0"/>
              </a:rPr>
              <a:t>And for his mum he hired a private nurse.</a:t>
            </a:r>
          </a:p>
          <a:p>
            <a:pPr>
              <a:spcBef>
                <a:spcPct val="0"/>
              </a:spcBef>
            </a:pPr>
            <a:r>
              <a:rPr lang="en-GB" altLang="en-US" sz="1400" dirty="0">
                <a:latin typeface="Calibri" pitchFamily="34" charset="0"/>
              </a:rPr>
              <a:t>And every Sunday taxied her to church.</a:t>
            </a:r>
          </a:p>
          <a:p>
            <a:pPr>
              <a:spcBef>
                <a:spcPct val="0"/>
              </a:spcBef>
            </a:pPr>
            <a:r>
              <a:rPr lang="en-GB" altLang="en-US" sz="1400" dirty="0">
                <a:latin typeface="Calibri" pitchFamily="34" charset="0"/>
              </a:rPr>
              <a:t>And he </a:t>
            </a:r>
            <a:r>
              <a:rPr lang="en-GB" altLang="en-US" sz="1400" dirty="0" err="1">
                <a:latin typeface="Calibri" pitchFamily="34" charset="0"/>
              </a:rPr>
              <a:t>blubbed</a:t>
            </a:r>
            <a:r>
              <a:rPr lang="en-GB" altLang="en-US" sz="1400" dirty="0">
                <a:latin typeface="Calibri" pitchFamily="34" charset="0"/>
              </a:rPr>
              <a:t> when she went from bad to worse.</a:t>
            </a:r>
          </a:p>
          <a:p>
            <a:pPr>
              <a:spcBef>
                <a:spcPct val="0"/>
              </a:spcBef>
            </a:pPr>
            <a:r>
              <a:rPr lang="en-GB" altLang="en-US" sz="1400" dirty="0">
                <a:latin typeface="Calibri" pitchFamily="34" charset="0"/>
              </a:rPr>
              <a:t>And twice he lifted ten quid from her purse.</a:t>
            </a:r>
          </a:p>
          <a:p>
            <a:pPr>
              <a:spcBef>
                <a:spcPct val="0"/>
              </a:spcBef>
            </a:pPr>
            <a:r>
              <a:rPr lang="en-GB" altLang="en-US" sz="1400" dirty="0">
                <a:latin typeface="Calibri" pitchFamily="34" charset="0"/>
              </a:rPr>
              <a:t>Here’s how they rated him when they looked back:</a:t>
            </a:r>
          </a:p>
          <a:p>
            <a:pPr>
              <a:spcBef>
                <a:spcPct val="0"/>
              </a:spcBef>
            </a:pPr>
            <a:r>
              <a:rPr lang="en-GB" altLang="en-US" sz="1400" dirty="0">
                <a:latin typeface="Calibri" pitchFamily="34" charset="0"/>
              </a:rPr>
              <a:t>sometimes he did this, sometimes he did that.</a:t>
            </a:r>
          </a:p>
        </p:txBody>
      </p:sp>
      <p:sp>
        <p:nvSpPr>
          <p:cNvPr id="3" name="Rounded Rectangle 2"/>
          <p:cNvSpPr/>
          <p:nvPr/>
        </p:nvSpPr>
        <p:spPr>
          <a:xfrm>
            <a:off x="1775520" y="116632"/>
            <a:ext cx="2520280" cy="1310138"/>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You need to tackle as many different poems as you can between now and the exam so that you can handle any poem AQA give you…</a:t>
            </a:r>
          </a:p>
        </p:txBody>
      </p:sp>
      <p:sp>
        <p:nvSpPr>
          <p:cNvPr id="2" name="Rectangular Callout 1"/>
          <p:cNvSpPr/>
          <p:nvPr/>
        </p:nvSpPr>
        <p:spPr>
          <a:xfrm>
            <a:off x="8050589" y="404664"/>
            <a:ext cx="4141411" cy="3240360"/>
          </a:xfrm>
          <a:prstGeom prst="wedgeRectCallout">
            <a:avLst>
              <a:gd name="adj1" fmla="val -67602"/>
              <a:gd name="adj2" fmla="val 5254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When does the tone change and what more do we learn about him? </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sp>
        <p:nvSpPr>
          <p:cNvPr id="5" name="Rectangular Callout 4"/>
          <p:cNvSpPr/>
          <p:nvPr/>
        </p:nvSpPr>
        <p:spPr>
          <a:xfrm>
            <a:off x="4736976" y="9841"/>
            <a:ext cx="2943200" cy="2218254"/>
          </a:xfrm>
          <a:prstGeom prst="wedgeRectCallout">
            <a:avLst>
              <a:gd name="adj1" fmla="val 21923"/>
              <a:gd name="adj2" fmla="val 7790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What impression do you get of this man in the first 2 lines? </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sp>
        <p:nvSpPr>
          <p:cNvPr id="6" name="Rectangular Callout 5"/>
          <p:cNvSpPr/>
          <p:nvPr/>
        </p:nvSpPr>
        <p:spPr>
          <a:xfrm>
            <a:off x="8050588" y="3861048"/>
            <a:ext cx="4141409" cy="2880320"/>
          </a:xfrm>
          <a:prstGeom prst="wedgeRectCallout">
            <a:avLst>
              <a:gd name="adj1" fmla="val -55631"/>
              <a:gd name="adj2" fmla="val -183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There are many negative power words in this poem that are worth exploring. What are they? </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sp>
        <p:nvSpPr>
          <p:cNvPr id="7" name="Rectangular Callout 6"/>
          <p:cNvSpPr/>
          <p:nvPr/>
        </p:nvSpPr>
        <p:spPr>
          <a:xfrm>
            <a:off x="198783" y="1844824"/>
            <a:ext cx="3788923" cy="2146246"/>
          </a:xfrm>
          <a:prstGeom prst="wedgeRectCallout">
            <a:avLst>
              <a:gd name="adj1" fmla="val 58128"/>
              <a:gd name="adj2" fmla="val -550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What overall impression do you get of the man after finishing the poem? </a:t>
            </a:r>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p:txBody>
      </p:sp>
      <p:sp>
        <p:nvSpPr>
          <p:cNvPr id="8" name="Rectangular Callout 7"/>
          <p:cNvSpPr/>
          <p:nvPr/>
        </p:nvSpPr>
        <p:spPr>
          <a:xfrm>
            <a:off x="198783" y="4221088"/>
            <a:ext cx="3788923" cy="2601532"/>
          </a:xfrm>
          <a:prstGeom prst="wedgeRectCallout">
            <a:avLst>
              <a:gd name="adj1" fmla="val 57004"/>
              <a:gd name="adj2" fmla="val 216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What is Armitage saying about the way we remember people and look at their actions? </a:t>
            </a:r>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p:txBody>
      </p:sp>
    </p:spTree>
    <p:extLst>
      <p:ext uri="{BB962C8B-B14F-4D97-AF65-F5344CB8AC3E}">
        <p14:creationId xmlns:p14="http://schemas.microsoft.com/office/powerpoint/2010/main" val="12890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312606" cy="447666"/>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…and again…</a:t>
            </a:r>
          </a:p>
        </p:txBody>
      </p:sp>
      <p:sp>
        <p:nvSpPr>
          <p:cNvPr id="4" name="Rectangular Callout 3"/>
          <p:cNvSpPr/>
          <p:nvPr/>
        </p:nvSpPr>
        <p:spPr>
          <a:xfrm>
            <a:off x="8037606" y="447666"/>
            <a:ext cx="3968863" cy="3197359"/>
          </a:xfrm>
          <a:prstGeom prst="wedgeRectCallout">
            <a:avLst>
              <a:gd name="adj1" fmla="val -56878"/>
              <a:gd name="adj2" fmla="val 632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Where is repetition used in the poem and why?</a:t>
            </a:r>
          </a:p>
          <a:p>
            <a:pPr algn="ctr"/>
            <a:r>
              <a:rPr lang="en-GB" sz="1100" dirty="0"/>
              <a:t>How does it create meaning?</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sp>
        <p:nvSpPr>
          <p:cNvPr id="5" name="Rectangular Callout 4"/>
          <p:cNvSpPr/>
          <p:nvPr/>
        </p:nvSpPr>
        <p:spPr>
          <a:xfrm>
            <a:off x="92765" y="4118589"/>
            <a:ext cx="3269867" cy="2622779"/>
          </a:xfrm>
          <a:prstGeom prst="wedgeRectCallout">
            <a:avLst>
              <a:gd name="adj1" fmla="val 54286"/>
              <a:gd name="adj2" fmla="val -6593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How do the 2 girls’ childhoods differ? </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sp>
        <p:nvSpPr>
          <p:cNvPr id="6" name="Rectangular Callout 5"/>
          <p:cNvSpPr/>
          <p:nvPr/>
        </p:nvSpPr>
        <p:spPr>
          <a:xfrm>
            <a:off x="8037606" y="3760839"/>
            <a:ext cx="3968863" cy="2822519"/>
          </a:xfrm>
          <a:prstGeom prst="wedgeRectCallout">
            <a:avLst>
              <a:gd name="adj1" fmla="val -53818"/>
              <a:gd name="adj2" fmla="val 341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Where can you see symbolism within this poem? How is it used to reveal important ideas?</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sp>
        <p:nvSpPr>
          <p:cNvPr id="7" name="Rectangular Callout 6"/>
          <p:cNvSpPr/>
          <p:nvPr/>
        </p:nvSpPr>
        <p:spPr>
          <a:xfrm>
            <a:off x="92765" y="575186"/>
            <a:ext cx="3269867" cy="3415883"/>
          </a:xfrm>
          <a:prstGeom prst="wedgeRectCallout">
            <a:avLst>
              <a:gd name="adj1" fmla="val 55414"/>
              <a:gd name="adj2" fmla="val -347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How is the theme of childhood explored in the first stanza?</a:t>
            </a:r>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p:txBody>
      </p:sp>
      <p:sp>
        <p:nvSpPr>
          <p:cNvPr id="8" name="Rectangle 7">
            <a:extLst>
              <a:ext uri="{FF2B5EF4-FFF2-40B4-BE49-F238E27FC236}">
                <a16:creationId xmlns:a16="http://schemas.microsoft.com/office/drawing/2014/main" id="{659701D2-82A0-4A4B-B709-C5892805FA29}"/>
              </a:ext>
            </a:extLst>
          </p:cNvPr>
          <p:cNvSpPr/>
          <p:nvPr/>
        </p:nvSpPr>
        <p:spPr>
          <a:xfrm>
            <a:off x="3569110" y="119075"/>
            <a:ext cx="4262018" cy="63610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100" dirty="0"/>
              <a:t>Salma</a:t>
            </a:r>
          </a:p>
          <a:p>
            <a:endParaRPr lang="en-GB" sz="1100" dirty="0"/>
          </a:p>
          <a:p>
            <a:r>
              <a:rPr lang="en-GB" sz="1100" dirty="0"/>
              <a:t>One winter we played between your house and mine.</a:t>
            </a:r>
          </a:p>
          <a:p>
            <a:r>
              <a:rPr lang="en-GB" sz="1100" dirty="0"/>
              <a:t>Daring bursts across the wide road which connected and divided us. </a:t>
            </a:r>
          </a:p>
          <a:p>
            <a:r>
              <a:rPr lang="en-GB" sz="1100" dirty="0"/>
              <a:t>An alliance of girlish comradery – </a:t>
            </a:r>
          </a:p>
          <a:p>
            <a:endParaRPr lang="en-GB" sz="1100" dirty="0"/>
          </a:p>
          <a:p>
            <a:r>
              <a:rPr lang="en-GB" sz="1100" dirty="0"/>
              <a:t>In your house we ate squares of cloying, home-made halwa</a:t>
            </a:r>
          </a:p>
          <a:p>
            <a:r>
              <a:rPr lang="en-GB" sz="1100" dirty="0"/>
              <a:t>Which made my jaw clench as we ate ourselves into plumpness.</a:t>
            </a:r>
          </a:p>
          <a:p>
            <a:r>
              <a:rPr lang="en-GB" sz="1100" dirty="0"/>
              <a:t>Your mother in her hot, yellow kitchen, whispered admonishments</a:t>
            </a:r>
          </a:p>
          <a:p>
            <a:r>
              <a:rPr lang="en-GB" sz="1100" dirty="0"/>
              <a:t>As we pounced shoeless, swooping ballerinas, on your scarlet settee</a:t>
            </a:r>
          </a:p>
          <a:p>
            <a:r>
              <a:rPr lang="en-GB" sz="1100" dirty="0"/>
              <a:t>Which ran the length of your living room</a:t>
            </a:r>
          </a:p>
          <a:p>
            <a:r>
              <a:rPr lang="en-GB" sz="1100" dirty="0"/>
              <a:t>And held your salwar-swathed grandmother – </a:t>
            </a:r>
          </a:p>
          <a:p>
            <a:r>
              <a:rPr lang="en-GB" sz="1100" dirty="0"/>
              <a:t>Sewing, always sewing.</a:t>
            </a:r>
          </a:p>
          <a:p>
            <a:endParaRPr lang="en-GB" sz="1100" dirty="0"/>
          </a:p>
          <a:p>
            <a:r>
              <a:rPr lang="en-GB" sz="1100" dirty="0"/>
              <a:t>In my house we crouched in the box-larder that smelled of the chip pan.</a:t>
            </a:r>
          </a:p>
          <a:p>
            <a:r>
              <a:rPr lang="en-GB" sz="1100" dirty="0"/>
              <a:t>My mother howled loudly as we darted across the beige three-piece,</a:t>
            </a:r>
          </a:p>
          <a:p>
            <a:r>
              <a:rPr lang="en-GB" sz="1100" dirty="0"/>
              <a:t>Ignoring the tea stains and the ash tray.</a:t>
            </a:r>
          </a:p>
          <a:p>
            <a:r>
              <a:rPr lang="en-GB" sz="1100" dirty="0"/>
              <a:t>Ignoring my paint-speckled father – </a:t>
            </a:r>
          </a:p>
          <a:p>
            <a:r>
              <a:rPr lang="en-GB" sz="1100" dirty="0"/>
              <a:t>Smoking, always smoking.</a:t>
            </a:r>
          </a:p>
          <a:p>
            <a:endParaRPr lang="en-GB" sz="1100" dirty="0"/>
          </a:p>
          <a:p>
            <a:r>
              <a:rPr lang="en-GB" sz="1100" dirty="0"/>
              <a:t>We sat next to each other at your sister’s dresser and compared my blue eyes to your brown,</a:t>
            </a:r>
          </a:p>
          <a:p>
            <a:r>
              <a:rPr lang="en-GB" sz="1100" dirty="0"/>
              <a:t>Delighted to discover matching flecks of yellow-gold.</a:t>
            </a:r>
          </a:p>
          <a:p>
            <a:r>
              <a:rPr lang="en-GB" sz="1100" dirty="0"/>
              <a:t>We mimed women wearing your mother’s drop earrings and layered amber chains.</a:t>
            </a:r>
          </a:p>
          <a:p>
            <a:endParaRPr lang="en-GB" sz="1100" dirty="0"/>
          </a:p>
          <a:p>
            <a:r>
              <a:rPr lang="en-GB" sz="1100" dirty="0"/>
              <a:t>Years passed before I saw you again, from my front garden.</a:t>
            </a:r>
          </a:p>
          <a:p>
            <a:r>
              <a:rPr lang="en-GB" sz="1100" dirty="0"/>
              <a:t>Your sister gazed lovingly at you as I tried to recall her name. </a:t>
            </a:r>
          </a:p>
          <a:p>
            <a:r>
              <a:rPr lang="en-GB" sz="1100" dirty="0"/>
              <a:t>The cars in front of you draped in gold netting and flowers,</a:t>
            </a:r>
          </a:p>
          <a:p>
            <a:r>
              <a:rPr lang="en-GB" sz="1100" dirty="0"/>
              <a:t>Ready to take you away.</a:t>
            </a:r>
          </a:p>
          <a:p>
            <a:r>
              <a:rPr lang="en-GB" sz="1100" dirty="0"/>
              <a:t>Emerging from your front door, you were wrapped in vermillion red</a:t>
            </a:r>
          </a:p>
          <a:p>
            <a:r>
              <a:rPr lang="en-GB" sz="1100" dirty="0"/>
              <a:t>And surrounded by hushed and delicate compliments.</a:t>
            </a:r>
          </a:p>
          <a:p>
            <a:r>
              <a:rPr lang="en-GB" sz="1100" dirty="0"/>
              <a:t>And music, such happy music. </a:t>
            </a:r>
          </a:p>
          <a:p>
            <a:endParaRPr lang="en-GB" sz="1100" dirty="0"/>
          </a:p>
          <a:p>
            <a:r>
              <a:rPr lang="en-GB" sz="1100" dirty="0"/>
              <a:t>P. </a:t>
            </a:r>
            <a:r>
              <a:rPr lang="en-GB" sz="1100" dirty="0" err="1"/>
              <a:t>Sharney</a:t>
            </a:r>
            <a:endParaRPr lang="en-GB" sz="1100" dirty="0"/>
          </a:p>
        </p:txBody>
      </p:sp>
    </p:spTree>
    <p:extLst>
      <p:ext uri="{BB962C8B-B14F-4D97-AF65-F5344CB8AC3E}">
        <p14:creationId xmlns:p14="http://schemas.microsoft.com/office/powerpoint/2010/main" val="1534523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91236290"/>
              </p:ext>
            </p:extLst>
          </p:nvPr>
        </p:nvGraphicFramePr>
        <p:xfrm>
          <a:off x="159026" y="1388689"/>
          <a:ext cx="5880641" cy="5440680"/>
        </p:xfrm>
        <a:graphic>
          <a:graphicData uri="http://schemas.openxmlformats.org/drawingml/2006/table">
            <a:tbl>
              <a:tblPr firstRow="1" bandRow="1">
                <a:tableStyleId>{D7AC3CCA-C797-4891-BE02-D94E43425B78}</a:tableStyleId>
              </a:tblPr>
              <a:tblGrid>
                <a:gridCol w="5880641">
                  <a:extLst>
                    <a:ext uri="{9D8B030D-6E8A-4147-A177-3AD203B41FA5}">
                      <a16:colId xmlns:a16="http://schemas.microsoft.com/office/drawing/2014/main" val="20000"/>
                    </a:ext>
                  </a:extLst>
                </a:gridCol>
              </a:tblGrid>
              <a:tr h="234026">
                <a:tc>
                  <a:txBody>
                    <a:bodyPr/>
                    <a:lstStyle/>
                    <a:p>
                      <a:endParaRPr lang="en-GB" sz="1100" dirty="0"/>
                    </a:p>
                  </a:txBody>
                  <a:tcPr>
                    <a:solidFill>
                      <a:schemeClr val="bg1"/>
                    </a:solidFill>
                  </a:tcPr>
                </a:tc>
                <a:extLst>
                  <a:ext uri="{0D108BD9-81ED-4DB2-BD59-A6C34878D82A}">
                    <a16:rowId xmlns:a16="http://schemas.microsoft.com/office/drawing/2014/main" val="1000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67129365"/>
              </p:ext>
            </p:extLst>
          </p:nvPr>
        </p:nvGraphicFramePr>
        <p:xfrm>
          <a:off x="6240016" y="121920"/>
          <a:ext cx="5647184" cy="6736080"/>
        </p:xfrm>
        <a:graphic>
          <a:graphicData uri="http://schemas.openxmlformats.org/drawingml/2006/table">
            <a:tbl>
              <a:tblPr firstRow="1" bandRow="1">
                <a:tableStyleId>{D7AC3CCA-C797-4891-BE02-D94E43425B78}</a:tableStyleId>
              </a:tblPr>
              <a:tblGrid>
                <a:gridCol w="5647184">
                  <a:extLst>
                    <a:ext uri="{9D8B030D-6E8A-4147-A177-3AD203B41FA5}">
                      <a16:colId xmlns:a16="http://schemas.microsoft.com/office/drawing/2014/main" val="20000"/>
                    </a:ext>
                  </a:extLst>
                </a:gridCol>
              </a:tblGrid>
              <a:tr h="234026">
                <a:tc>
                  <a:txBody>
                    <a:bodyPr/>
                    <a:lstStyle/>
                    <a:p>
                      <a:endParaRPr lang="en-GB" sz="1100" dirty="0"/>
                    </a:p>
                  </a:txBody>
                  <a:tcPr>
                    <a:solidFill>
                      <a:schemeClr val="bg1"/>
                    </a:solidFill>
                  </a:tcPr>
                </a:tc>
                <a:extLst>
                  <a:ext uri="{0D108BD9-81ED-4DB2-BD59-A6C34878D82A}">
                    <a16:rowId xmlns:a16="http://schemas.microsoft.com/office/drawing/2014/main" val="1000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5"/>
                  </a:ext>
                </a:extLst>
              </a:tr>
            </a:tbl>
          </a:graphicData>
        </a:graphic>
      </p:graphicFrame>
      <p:sp>
        <p:nvSpPr>
          <p:cNvPr id="4" name="TextBox 3"/>
          <p:cNvSpPr txBox="1"/>
          <p:nvPr/>
        </p:nvSpPr>
        <p:spPr>
          <a:xfrm>
            <a:off x="1297859" y="121920"/>
            <a:ext cx="3602974" cy="954107"/>
          </a:xfrm>
          <a:prstGeom prst="rect">
            <a:avLst/>
          </a:prstGeom>
          <a:solidFill>
            <a:schemeClr val="bg1"/>
          </a:solidFill>
          <a:ln>
            <a:solidFill>
              <a:srgbClr val="FFCC99"/>
            </a:solidFill>
          </a:ln>
        </p:spPr>
        <p:txBody>
          <a:bodyPr wrap="none" rtlCol="0">
            <a:spAutoFit/>
          </a:bodyPr>
          <a:lstStyle/>
          <a:p>
            <a:endParaRPr lang="en-GB" sz="1400" dirty="0"/>
          </a:p>
          <a:p>
            <a:r>
              <a:rPr lang="en-GB" sz="1400" dirty="0"/>
              <a:t>Question 27.1: </a:t>
            </a:r>
            <a:r>
              <a:rPr lang="en-GB" sz="1400" b="1" dirty="0"/>
              <a:t>Explore how childhood</a:t>
            </a:r>
          </a:p>
          <a:p>
            <a:r>
              <a:rPr lang="en-GB" sz="1400" b="1" dirty="0"/>
              <a:t> and change are explored in the poem ‘Salma’.</a:t>
            </a:r>
          </a:p>
          <a:p>
            <a:r>
              <a:rPr lang="en-GB" sz="1400" b="1" dirty="0"/>
              <a:t> </a:t>
            </a:r>
          </a:p>
        </p:txBody>
      </p:sp>
    </p:spTree>
    <p:extLst>
      <p:ext uri="{BB962C8B-B14F-4D97-AF65-F5344CB8AC3E}">
        <p14:creationId xmlns:p14="http://schemas.microsoft.com/office/powerpoint/2010/main" val="123954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3391822"/>
              </p:ext>
            </p:extLst>
          </p:nvPr>
        </p:nvGraphicFramePr>
        <p:xfrm>
          <a:off x="4734232" y="121920"/>
          <a:ext cx="6980690" cy="6736080"/>
        </p:xfrm>
        <a:graphic>
          <a:graphicData uri="http://schemas.openxmlformats.org/drawingml/2006/table">
            <a:tbl>
              <a:tblPr firstRow="1" bandRow="1">
                <a:tableStyleId>{D7AC3CCA-C797-4891-BE02-D94E43425B78}</a:tableStyleId>
              </a:tblPr>
              <a:tblGrid>
                <a:gridCol w="6980690">
                  <a:extLst>
                    <a:ext uri="{9D8B030D-6E8A-4147-A177-3AD203B41FA5}">
                      <a16:colId xmlns:a16="http://schemas.microsoft.com/office/drawing/2014/main" val="20000"/>
                    </a:ext>
                  </a:extLst>
                </a:gridCol>
              </a:tblGrid>
              <a:tr h="234026">
                <a:tc>
                  <a:txBody>
                    <a:bodyPr/>
                    <a:lstStyle/>
                    <a:p>
                      <a:endParaRPr lang="en-GB" sz="1100" dirty="0"/>
                    </a:p>
                  </a:txBody>
                  <a:tcPr>
                    <a:solidFill>
                      <a:schemeClr val="bg1"/>
                    </a:solidFill>
                  </a:tcPr>
                </a:tc>
                <a:extLst>
                  <a:ext uri="{0D108BD9-81ED-4DB2-BD59-A6C34878D82A}">
                    <a16:rowId xmlns:a16="http://schemas.microsoft.com/office/drawing/2014/main" val="1000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5"/>
                  </a:ext>
                </a:extLst>
              </a:tr>
            </a:tbl>
          </a:graphicData>
        </a:graphic>
      </p:graphicFrame>
      <p:sp>
        <p:nvSpPr>
          <p:cNvPr id="3" name="Rounded Rectangle 2"/>
          <p:cNvSpPr/>
          <p:nvPr/>
        </p:nvSpPr>
        <p:spPr>
          <a:xfrm>
            <a:off x="4530897" y="147267"/>
            <a:ext cx="3600400" cy="134231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a:t>Choose a question:</a:t>
            </a:r>
          </a:p>
          <a:p>
            <a:pPr algn="ctr"/>
            <a:r>
              <a:rPr lang="en-GB" sz="1400" dirty="0"/>
              <a:t>27.1 How is religion explored in this poem?</a:t>
            </a:r>
          </a:p>
          <a:p>
            <a:pPr algn="ctr"/>
            <a:r>
              <a:rPr lang="en-GB" sz="1400" dirty="0"/>
              <a:t>27.1 How are ideas about childhood and growing up explored in this poem?</a:t>
            </a:r>
          </a:p>
          <a:p>
            <a:pPr algn="ctr"/>
            <a:r>
              <a:rPr lang="en-GB" sz="1400" dirty="0"/>
              <a:t>27.1 How are ideas about peace and serenity presented in this poem?</a:t>
            </a:r>
          </a:p>
        </p:txBody>
      </p:sp>
      <p:sp>
        <p:nvSpPr>
          <p:cNvPr id="7" name="Rectangle 6">
            <a:extLst>
              <a:ext uri="{FF2B5EF4-FFF2-40B4-BE49-F238E27FC236}">
                <a16:creationId xmlns:a16="http://schemas.microsoft.com/office/drawing/2014/main" id="{659701D2-82A0-4A4B-B709-C5892805FA29}"/>
              </a:ext>
            </a:extLst>
          </p:cNvPr>
          <p:cNvSpPr/>
          <p:nvPr/>
        </p:nvSpPr>
        <p:spPr>
          <a:xfrm>
            <a:off x="1" y="132520"/>
            <a:ext cx="4383866" cy="6725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050" dirty="0"/>
              <a:t>On Witnessing a Full Immersion Baptism</a:t>
            </a:r>
          </a:p>
          <a:p>
            <a:endParaRPr lang="en-GB" sz="1050" dirty="0"/>
          </a:p>
          <a:p>
            <a:r>
              <a:rPr lang="en-GB" sz="1050" dirty="0"/>
              <a:t>Pastor Albert was huge when I was small.</a:t>
            </a:r>
          </a:p>
          <a:p>
            <a:r>
              <a:rPr lang="en-GB" sz="1050" dirty="0"/>
              <a:t>I used to think he was God.</a:t>
            </a:r>
          </a:p>
          <a:p>
            <a:r>
              <a:rPr lang="en-GB" sz="1050" dirty="0"/>
              <a:t>He held curled </a:t>
            </a:r>
            <a:r>
              <a:rPr lang="en-GB" sz="1050"/>
              <a:t>hands out to </a:t>
            </a:r>
            <a:r>
              <a:rPr lang="en-GB" sz="1050" dirty="0"/>
              <a:t>the side as he spoke,</a:t>
            </a:r>
          </a:p>
          <a:p>
            <a:r>
              <a:rPr lang="en-GB" sz="1050" dirty="0"/>
              <a:t>As if he missed a lectern</a:t>
            </a:r>
          </a:p>
          <a:p>
            <a:r>
              <a:rPr lang="en-GB" sz="1050" dirty="0"/>
              <a:t>In our guileless, free church of no lecterns and no statues,</a:t>
            </a:r>
          </a:p>
          <a:p>
            <a:r>
              <a:rPr lang="en-GB" sz="1050" dirty="0"/>
              <a:t>As if he needed something solid to grip, and bear his weight. </a:t>
            </a:r>
          </a:p>
          <a:p>
            <a:endParaRPr lang="en-GB" sz="1050" dirty="0"/>
          </a:p>
          <a:p>
            <a:r>
              <a:rPr lang="en-GB" sz="1050" dirty="0"/>
              <a:t>He spoke to our Friends and to my mother,</a:t>
            </a:r>
          </a:p>
          <a:p>
            <a:r>
              <a:rPr lang="en-GB" sz="1050" dirty="0"/>
              <a:t>Her upturned olive face of serenity and fearless faith</a:t>
            </a:r>
          </a:p>
          <a:p>
            <a:r>
              <a:rPr lang="en-GB" sz="1050" dirty="0"/>
              <a:t>Which made her eyelids flutter and her lips tremble; her face garnished with a glow like a hug.</a:t>
            </a:r>
          </a:p>
          <a:p>
            <a:endParaRPr lang="en-GB" sz="1050" dirty="0"/>
          </a:p>
          <a:p>
            <a:r>
              <a:rPr lang="en-GB" sz="1050" dirty="0"/>
              <a:t>When Albert spoke, the rows of people behind us listened;</a:t>
            </a:r>
          </a:p>
          <a:p>
            <a:r>
              <a:rPr lang="en-GB" sz="1050" dirty="0"/>
              <a:t>Some mumbled and murmured in a tongue I wouldn’t understand.</a:t>
            </a:r>
          </a:p>
          <a:p>
            <a:r>
              <a:rPr lang="en-GB" sz="1050" dirty="0"/>
              <a:t>The Fellowship barricaded our souls inside for our own good</a:t>
            </a:r>
          </a:p>
          <a:p>
            <a:r>
              <a:rPr lang="en-GB" sz="1050" dirty="0"/>
              <a:t>As he showed us what to do right</a:t>
            </a:r>
          </a:p>
          <a:p>
            <a:r>
              <a:rPr lang="en-GB" sz="1050" dirty="0"/>
              <a:t>And I counted the cheap candles on the window ledge again and again.</a:t>
            </a:r>
          </a:p>
          <a:p>
            <a:endParaRPr lang="en-GB" sz="1050" dirty="0"/>
          </a:p>
          <a:p>
            <a:r>
              <a:rPr lang="en-GB" sz="1050" dirty="0"/>
              <a:t>And then one evening he stood in front of us</a:t>
            </a:r>
          </a:p>
          <a:p>
            <a:r>
              <a:rPr lang="en-GB" sz="1050" dirty="0"/>
              <a:t>As the water of the pool wrapped around a shaking woman’s heels,</a:t>
            </a:r>
          </a:p>
          <a:p>
            <a:r>
              <a:rPr lang="en-GB" sz="1050" dirty="0"/>
              <a:t>A smothering, gentle clasp,</a:t>
            </a:r>
          </a:p>
          <a:p>
            <a:r>
              <a:rPr lang="en-GB" sz="1050" dirty="0"/>
              <a:t>A caress to fix her.</a:t>
            </a:r>
          </a:p>
          <a:p>
            <a:endParaRPr lang="en-GB" sz="1050" dirty="0"/>
          </a:p>
          <a:p>
            <a:r>
              <a:rPr lang="en-GB" sz="1050" dirty="0"/>
              <a:t>Her joy found me.</a:t>
            </a:r>
          </a:p>
          <a:p>
            <a:endParaRPr lang="en-GB" sz="1050" dirty="0"/>
          </a:p>
          <a:p>
            <a:r>
              <a:rPr lang="en-GB" sz="1050" dirty="0"/>
              <a:t>It made me try to thank the God </a:t>
            </a:r>
          </a:p>
          <a:p>
            <a:r>
              <a:rPr lang="en-GB" sz="1050" dirty="0"/>
              <a:t>we had ignored for so many years</a:t>
            </a:r>
          </a:p>
          <a:p>
            <a:r>
              <a:rPr lang="en-GB" sz="1050" dirty="0"/>
              <a:t>That such waters exist.</a:t>
            </a:r>
          </a:p>
          <a:p>
            <a:r>
              <a:rPr lang="en-GB" sz="1050" dirty="0"/>
              <a:t>That there are those who are placed</a:t>
            </a:r>
          </a:p>
          <a:p>
            <a:r>
              <a:rPr lang="en-GB" sz="1050" dirty="0"/>
              <a:t>By strong and forgiving hands,</a:t>
            </a:r>
          </a:p>
          <a:p>
            <a:r>
              <a:rPr lang="en-GB" sz="1050" dirty="0"/>
              <a:t>Under the water,</a:t>
            </a:r>
          </a:p>
          <a:p>
            <a:r>
              <a:rPr lang="en-GB" sz="1050" dirty="0"/>
              <a:t>For the time it takes to pass a few</a:t>
            </a:r>
          </a:p>
          <a:p>
            <a:r>
              <a:rPr lang="en-GB" sz="1050" dirty="0"/>
              <a:t>Divine and promising words:</a:t>
            </a:r>
          </a:p>
          <a:p>
            <a:r>
              <a:rPr lang="en-GB" sz="1050" dirty="0"/>
              <a:t>Promises of faith</a:t>
            </a:r>
          </a:p>
          <a:p>
            <a:r>
              <a:rPr lang="en-GB" sz="1050" dirty="0"/>
              <a:t>That they will surface again,</a:t>
            </a:r>
          </a:p>
          <a:p>
            <a:r>
              <a:rPr lang="en-GB" sz="1050" dirty="0"/>
              <a:t>Cleansed and calm,</a:t>
            </a:r>
          </a:p>
          <a:p>
            <a:r>
              <a:rPr lang="en-GB" sz="1050" dirty="0"/>
              <a:t>And with Albert holding their arm.</a:t>
            </a:r>
          </a:p>
          <a:p>
            <a:endParaRPr lang="en-GB" sz="1050" dirty="0"/>
          </a:p>
          <a:p>
            <a:r>
              <a:rPr lang="en-GB" sz="1050" i="1" dirty="0"/>
              <a:t>I. Katherine</a:t>
            </a:r>
          </a:p>
        </p:txBody>
      </p:sp>
      <p:sp>
        <p:nvSpPr>
          <p:cNvPr id="5" name="Rounded Rectangle 4"/>
          <p:cNvSpPr/>
          <p:nvPr/>
        </p:nvSpPr>
        <p:spPr>
          <a:xfrm>
            <a:off x="3553054" y="5076379"/>
            <a:ext cx="1328192"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dirty="0"/>
              <a:t>Complete one example paragraph.</a:t>
            </a:r>
          </a:p>
        </p:txBody>
      </p:sp>
    </p:spTree>
    <p:extLst>
      <p:ext uri="{BB962C8B-B14F-4D97-AF65-F5344CB8AC3E}">
        <p14:creationId xmlns:p14="http://schemas.microsoft.com/office/powerpoint/2010/main" val="17150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3792" y="914194"/>
            <a:ext cx="3456384" cy="3884140"/>
          </a:xfrm>
          <a:prstGeom prst="rect">
            <a:avLst/>
          </a:prstGeom>
          <a:solidFill>
            <a:schemeClr val="bg1"/>
          </a:solidFill>
          <a:ln>
            <a:solidFill>
              <a:srgbClr val="FF9933"/>
            </a:solidFill>
          </a:ln>
        </p:spPr>
        <p:txBody>
          <a:bodyPr wrap="square">
            <a:spAutoFit/>
          </a:bodyPr>
          <a:lstStyle/>
          <a:p>
            <a:pPr>
              <a:lnSpc>
                <a:spcPct val="80000"/>
              </a:lnSpc>
            </a:pPr>
            <a:r>
              <a:rPr lang="en-GB" altLang="en-US" sz="1400" u="sng" dirty="0">
                <a:latin typeface="Calibri" pitchFamily="34" charset="0"/>
              </a:rPr>
              <a:t>Identity</a:t>
            </a:r>
            <a:br>
              <a:rPr lang="en-GB" altLang="en-US" sz="1400" u="sng" dirty="0">
                <a:latin typeface="Calibri" pitchFamily="34" charset="0"/>
              </a:rPr>
            </a:br>
            <a:r>
              <a:rPr lang="en-GB" altLang="en-US" sz="1400" i="1" dirty="0">
                <a:latin typeface="Calibri" pitchFamily="34" charset="0"/>
              </a:rPr>
              <a:t>by J. Polanco</a:t>
            </a:r>
            <a:br>
              <a:rPr lang="en-GB" altLang="en-US" sz="1400" i="1" dirty="0">
                <a:latin typeface="Calibri" pitchFamily="34" charset="0"/>
              </a:rPr>
            </a:br>
            <a:br>
              <a:rPr lang="en-GB" altLang="en-US" sz="1400" i="1" dirty="0">
                <a:latin typeface="Calibri" pitchFamily="34" charset="0"/>
              </a:rPr>
            </a:br>
            <a:r>
              <a:rPr lang="en-GB" altLang="en-US" sz="1400" b="1" dirty="0">
                <a:latin typeface="Calibri" pitchFamily="34" charset="0"/>
              </a:rPr>
              <a:t>Let them </a:t>
            </a:r>
            <a:r>
              <a:rPr lang="en-GB" altLang="en-US" sz="1400" dirty="0">
                <a:latin typeface="Calibri" pitchFamily="34" charset="0"/>
              </a:rPr>
              <a:t>be as flowers,</a:t>
            </a:r>
            <a:br>
              <a:rPr lang="en-GB" altLang="en-US" sz="1400" dirty="0">
                <a:latin typeface="Calibri" pitchFamily="34" charset="0"/>
              </a:rPr>
            </a:br>
            <a:r>
              <a:rPr lang="en-GB" altLang="en-US" sz="1400" dirty="0">
                <a:latin typeface="Calibri" pitchFamily="34" charset="0"/>
              </a:rPr>
              <a:t>always watered, fed, guarded, admired,</a:t>
            </a:r>
            <a:br>
              <a:rPr lang="en-GB" altLang="en-US" sz="1400" dirty="0">
                <a:latin typeface="Calibri" pitchFamily="34" charset="0"/>
              </a:rPr>
            </a:br>
            <a:r>
              <a:rPr lang="en-GB" altLang="en-US" sz="1400" dirty="0">
                <a:latin typeface="Calibri" pitchFamily="34" charset="0"/>
              </a:rPr>
              <a:t>but harnessed to a pot of dirt.</a:t>
            </a:r>
            <a:br>
              <a:rPr lang="en-GB" altLang="en-US" sz="1400" dirty="0">
                <a:latin typeface="Calibri" pitchFamily="34" charset="0"/>
              </a:rPr>
            </a:br>
            <a:br>
              <a:rPr lang="en-GB" altLang="en-US" sz="1400" dirty="0">
                <a:latin typeface="Calibri" pitchFamily="34" charset="0"/>
              </a:rPr>
            </a:br>
            <a:r>
              <a:rPr lang="en-GB" altLang="en-US" sz="1400" dirty="0">
                <a:latin typeface="Calibri" pitchFamily="34" charset="0"/>
              </a:rPr>
              <a:t>I'd rather be a tall, ugly weed,</a:t>
            </a:r>
            <a:br>
              <a:rPr lang="en-GB" altLang="en-US" sz="1400" dirty="0">
                <a:latin typeface="Calibri" pitchFamily="34" charset="0"/>
              </a:rPr>
            </a:br>
            <a:r>
              <a:rPr lang="en-GB" altLang="en-US" sz="1400" dirty="0">
                <a:latin typeface="Calibri" pitchFamily="34" charset="0"/>
              </a:rPr>
              <a:t>clinging on cliffs, like an eagle</a:t>
            </a:r>
            <a:br>
              <a:rPr lang="en-GB" altLang="en-US" sz="1400" dirty="0">
                <a:latin typeface="Calibri" pitchFamily="34" charset="0"/>
              </a:rPr>
            </a:br>
            <a:r>
              <a:rPr lang="en-GB" altLang="en-US" sz="1400" dirty="0">
                <a:latin typeface="Calibri" pitchFamily="34" charset="0"/>
              </a:rPr>
              <a:t>wind-wavering above high, jagged rocks.</a:t>
            </a:r>
            <a:br>
              <a:rPr lang="en-GB" altLang="en-US" sz="1400" dirty="0">
                <a:latin typeface="Calibri" pitchFamily="34" charset="0"/>
              </a:rPr>
            </a:br>
            <a:br>
              <a:rPr lang="en-GB" altLang="en-US" sz="1400" dirty="0">
                <a:latin typeface="Calibri" pitchFamily="34" charset="0"/>
              </a:rPr>
            </a:br>
            <a:r>
              <a:rPr lang="en-GB" altLang="en-US" sz="1400" dirty="0">
                <a:latin typeface="Calibri" pitchFamily="34" charset="0"/>
              </a:rPr>
              <a:t>I'd rather be unseen, and if</a:t>
            </a:r>
            <a:br>
              <a:rPr lang="en-GB" altLang="en-US" sz="1400" dirty="0">
                <a:latin typeface="Calibri" pitchFamily="34" charset="0"/>
              </a:rPr>
            </a:br>
            <a:r>
              <a:rPr lang="en-GB" altLang="en-US" sz="1400" dirty="0">
                <a:latin typeface="Calibri" pitchFamily="34" charset="0"/>
              </a:rPr>
              <a:t>then shunned by everyone,</a:t>
            </a:r>
            <a:br>
              <a:rPr lang="en-GB" altLang="en-US" sz="1400" dirty="0">
                <a:latin typeface="Calibri" pitchFamily="34" charset="0"/>
              </a:rPr>
            </a:br>
            <a:r>
              <a:rPr lang="en-GB" altLang="en-US" sz="1400" dirty="0">
                <a:latin typeface="Calibri" pitchFamily="34" charset="0"/>
              </a:rPr>
              <a:t>than to be a pleasant-smelling flower,</a:t>
            </a:r>
            <a:br>
              <a:rPr lang="en-GB" altLang="en-US" sz="1400" dirty="0">
                <a:latin typeface="Calibri" pitchFamily="34" charset="0"/>
              </a:rPr>
            </a:br>
            <a:r>
              <a:rPr lang="en-GB" altLang="en-US" sz="1400" dirty="0">
                <a:latin typeface="Calibri" pitchFamily="34" charset="0"/>
              </a:rPr>
              <a:t>growing in clusters in the fertile valley,</a:t>
            </a:r>
            <a:br>
              <a:rPr lang="en-GB" altLang="en-US" sz="1400" dirty="0">
                <a:latin typeface="Calibri" pitchFamily="34" charset="0"/>
              </a:rPr>
            </a:br>
            <a:r>
              <a:rPr lang="en-GB" altLang="en-US" sz="1400" dirty="0">
                <a:latin typeface="Calibri" pitchFamily="34" charset="0"/>
              </a:rPr>
              <a:t>where they're praised, handled, and plucked</a:t>
            </a:r>
            <a:br>
              <a:rPr lang="en-GB" altLang="en-US" sz="1400" dirty="0">
                <a:latin typeface="Calibri" pitchFamily="34" charset="0"/>
              </a:rPr>
            </a:br>
            <a:r>
              <a:rPr lang="en-GB" altLang="en-US" sz="1400" dirty="0">
                <a:latin typeface="Calibri" pitchFamily="34" charset="0"/>
              </a:rPr>
              <a:t>by greedy, human hands.</a:t>
            </a:r>
            <a:br>
              <a:rPr lang="en-GB" altLang="en-US" sz="1400" dirty="0">
                <a:latin typeface="Calibri" pitchFamily="34" charset="0"/>
              </a:rPr>
            </a:br>
            <a:br>
              <a:rPr lang="en-GB" altLang="en-US" sz="1400" dirty="0">
                <a:latin typeface="Calibri" pitchFamily="34" charset="0"/>
              </a:rPr>
            </a:br>
            <a:r>
              <a:rPr lang="en-GB" altLang="en-US" sz="1400" dirty="0">
                <a:latin typeface="Calibri" pitchFamily="34" charset="0"/>
              </a:rPr>
              <a:t>I'd rather smell of musty, green stench</a:t>
            </a:r>
            <a:br>
              <a:rPr lang="en-GB" altLang="en-US" sz="1400" dirty="0">
                <a:latin typeface="Calibri" pitchFamily="34" charset="0"/>
              </a:rPr>
            </a:br>
            <a:r>
              <a:rPr lang="en-GB" altLang="en-US" sz="1400" dirty="0">
                <a:latin typeface="Calibri" pitchFamily="34" charset="0"/>
              </a:rPr>
              <a:t>than of sweet, fragrant lilac.</a:t>
            </a:r>
            <a:br>
              <a:rPr lang="en-GB" altLang="en-US" sz="1400" dirty="0">
                <a:latin typeface="Calibri" pitchFamily="34" charset="0"/>
              </a:rPr>
            </a:br>
            <a:r>
              <a:rPr lang="en-GB" altLang="en-US" sz="1400" dirty="0">
                <a:latin typeface="Calibri" pitchFamily="34" charset="0"/>
              </a:rPr>
              <a:t>If I could stand alone, strong and free,</a:t>
            </a:r>
            <a:br>
              <a:rPr lang="en-GB" altLang="en-US" sz="1400" dirty="0">
                <a:latin typeface="Calibri" pitchFamily="34" charset="0"/>
              </a:rPr>
            </a:br>
            <a:r>
              <a:rPr lang="en-GB" altLang="en-US" sz="1400" dirty="0">
                <a:latin typeface="Calibri" pitchFamily="34" charset="0"/>
              </a:rPr>
              <a:t>I'd rather be a tall, ugly weed.</a:t>
            </a:r>
          </a:p>
        </p:txBody>
      </p:sp>
      <p:sp>
        <p:nvSpPr>
          <p:cNvPr id="3" name="Rounded Rectangle 2"/>
          <p:cNvSpPr/>
          <p:nvPr/>
        </p:nvSpPr>
        <p:spPr>
          <a:xfrm>
            <a:off x="7248129" y="188640"/>
            <a:ext cx="3312367" cy="1080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u="sng" dirty="0"/>
              <a:t>What’s the poem about?</a:t>
            </a:r>
          </a:p>
          <a:p>
            <a:pPr algn="ctr"/>
            <a:r>
              <a:rPr lang="en-GB" sz="1400" dirty="0"/>
              <a:t>Polanco doesn’t want to be restrained; he wants to be free and </a:t>
            </a:r>
          </a:p>
          <a:p>
            <a:pPr algn="ctr"/>
            <a:r>
              <a:rPr lang="en-GB" sz="1400" dirty="0"/>
              <a:t>not tied to anything or anyone.</a:t>
            </a:r>
          </a:p>
        </p:txBody>
      </p:sp>
      <p:sp>
        <p:nvSpPr>
          <p:cNvPr id="4" name="Rectangle 3"/>
          <p:cNvSpPr/>
          <p:nvPr/>
        </p:nvSpPr>
        <p:spPr>
          <a:xfrm>
            <a:off x="106017" y="44624"/>
            <a:ext cx="4045767" cy="1512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Who do you think he means when he says ‘them’?</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cxnSp>
        <p:nvCxnSpPr>
          <p:cNvPr id="6" name="Straight Arrow Connector 5"/>
          <p:cNvCxnSpPr/>
          <p:nvPr/>
        </p:nvCxnSpPr>
        <p:spPr>
          <a:xfrm>
            <a:off x="4007768" y="1268760"/>
            <a:ext cx="57606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9411" y="1772816"/>
            <a:ext cx="3962373" cy="19442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What does ‘harnessed’ mean and why has he chosen this word?</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cxnSp>
        <p:nvCxnSpPr>
          <p:cNvPr id="9" name="Straight Arrow Connector 8"/>
          <p:cNvCxnSpPr/>
          <p:nvPr/>
        </p:nvCxnSpPr>
        <p:spPr>
          <a:xfrm flipV="1">
            <a:off x="4007768" y="1988840"/>
            <a:ext cx="64807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7792" y="3869432"/>
            <a:ext cx="3953994" cy="2871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In stanza 2, which words are connected to danger?</a:t>
            </a:r>
          </a:p>
          <a:p>
            <a:pPr algn="ctr"/>
            <a:endParaRPr lang="en-GB" sz="1100" dirty="0"/>
          </a:p>
          <a:p>
            <a:pPr algn="ctr"/>
            <a:endParaRPr lang="en-GB" sz="1100" dirty="0"/>
          </a:p>
          <a:p>
            <a:pPr algn="ctr"/>
            <a:endParaRPr lang="en-GB" sz="1100" dirty="0"/>
          </a:p>
          <a:p>
            <a:pPr algn="ctr"/>
            <a:endParaRPr lang="en-GB" sz="1100" dirty="0"/>
          </a:p>
          <a:p>
            <a:pPr algn="ctr"/>
            <a:r>
              <a:rPr lang="en-GB" sz="1100" dirty="0"/>
              <a:t>How can you tell he is not scared by these dangers though?</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sp>
        <p:nvSpPr>
          <p:cNvPr id="13" name="Rectangle 12"/>
          <p:cNvSpPr/>
          <p:nvPr/>
        </p:nvSpPr>
        <p:spPr>
          <a:xfrm>
            <a:off x="7838441" y="2025309"/>
            <a:ext cx="4194533" cy="21957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Where is there repetition in the poem and what is its effect?</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sp>
        <p:nvSpPr>
          <p:cNvPr id="14" name="Rectangle 13"/>
          <p:cNvSpPr/>
          <p:nvPr/>
        </p:nvSpPr>
        <p:spPr>
          <a:xfrm>
            <a:off x="7838441" y="4368939"/>
            <a:ext cx="4194533" cy="21957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What is the purpose of this triple? What is the poet trying to say?</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cxnSp>
        <p:nvCxnSpPr>
          <p:cNvPr id="16" name="Straight Arrow Connector 15"/>
          <p:cNvCxnSpPr/>
          <p:nvPr/>
        </p:nvCxnSpPr>
        <p:spPr>
          <a:xfrm flipH="1" flipV="1">
            <a:off x="7320136" y="3717032"/>
            <a:ext cx="64807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331804" y="4941169"/>
            <a:ext cx="3312368" cy="17637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Colour is used a little in this poem. Where and why? </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sp>
        <p:nvSpPr>
          <p:cNvPr id="18" name="Right Arrow 17"/>
          <p:cNvSpPr/>
          <p:nvPr/>
        </p:nvSpPr>
        <p:spPr>
          <a:xfrm>
            <a:off x="9300356" y="6564718"/>
            <a:ext cx="1188133" cy="293283"/>
          </a:xfrm>
          <a:prstGeom prst="rightArrow">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010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43" y="188641"/>
            <a:ext cx="10999305" cy="6186309"/>
          </a:xfrm>
          <a:prstGeom prst="rect">
            <a:avLst/>
          </a:prstGeom>
          <a:solidFill>
            <a:schemeClr val="bg1"/>
          </a:solidFill>
          <a:ln>
            <a:solidFill>
              <a:srgbClr val="FF9933"/>
            </a:solidFill>
          </a:ln>
        </p:spPr>
        <p:txBody>
          <a:bodyPr wrap="square">
            <a:spAutoFit/>
          </a:bodyPr>
          <a:lstStyle/>
          <a:p>
            <a:r>
              <a:rPr lang="en-GB" sz="1100" b="1" u="sng" dirty="0"/>
              <a:t>Complete this partial essay.</a:t>
            </a:r>
          </a:p>
          <a:p>
            <a:r>
              <a:rPr lang="en-GB" sz="1100" b="1" u="sng" dirty="0"/>
              <a:t>27.1 How does Polanco explore identity, freedom and how he feels about being true to himself?</a:t>
            </a:r>
          </a:p>
          <a:p>
            <a:endParaRPr lang="en-GB" sz="1100" dirty="0"/>
          </a:p>
          <a:p>
            <a:r>
              <a:rPr lang="en-GB" sz="1100" dirty="0"/>
              <a:t>	Firstly,  Polanco clearly feels that he would rather be true to himself (and his roots) than pretend to be something else. This can be seen by ‘</a:t>
            </a:r>
            <a:r>
              <a:rPr lang="en-GB" altLang="en-US" sz="1100" i="1" dirty="0">
                <a:latin typeface="Calibri" pitchFamily="34" charset="0"/>
              </a:rPr>
              <a:t>watered, fed, guarded, admired, but harnessed to a pot of dirt</a:t>
            </a:r>
            <a:r>
              <a:rPr lang="en-GB" altLang="en-US" sz="1100" dirty="0">
                <a:latin typeface="Calibri" pitchFamily="34" charset="0"/>
              </a:rPr>
              <a:t>.’. This quotation implies…</a:t>
            </a:r>
          </a:p>
          <a:p>
            <a:endParaRPr lang="en-GB" altLang="en-US" sz="1100" dirty="0">
              <a:latin typeface="Calibri" pitchFamily="34" charset="0"/>
            </a:endParaRPr>
          </a:p>
          <a:p>
            <a:endParaRPr lang="en-GB" altLang="en-US" sz="1100" dirty="0">
              <a:latin typeface="Calibri" pitchFamily="34" charset="0"/>
            </a:endParaRPr>
          </a:p>
          <a:p>
            <a:endParaRPr lang="en-GB" altLang="en-US" sz="1100" dirty="0">
              <a:latin typeface="Calibri" pitchFamily="34" charset="0"/>
            </a:endParaRPr>
          </a:p>
          <a:p>
            <a:endParaRPr lang="en-GB" altLang="en-US" sz="1100" dirty="0">
              <a:latin typeface="Calibri" pitchFamily="34" charset="0"/>
            </a:endParaRPr>
          </a:p>
          <a:p>
            <a:r>
              <a:rPr lang="en-GB" altLang="en-US" sz="1100" dirty="0">
                <a:latin typeface="Calibri" pitchFamily="34" charset="0"/>
              </a:rPr>
              <a:t>The word ‘</a:t>
            </a:r>
            <a:r>
              <a:rPr lang="en-GB" altLang="en-US" sz="1100" i="1" dirty="0">
                <a:latin typeface="Calibri" pitchFamily="34" charset="0"/>
              </a:rPr>
              <a:t>harnessed’ </a:t>
            </a:r>
            <a:r>
              <a:rPr lang="en-GB" altLang="en-US" sz="1100" dirty="0">
                <a:latin typeface="Calibri" pitchFamily="34" charset="0"/>
              </a:rPr>
              <a:t>is a negative one as it suggests…</a:t>
            </a:r>
          </a:p>
          <a:p>
            <a:endParaRPr lang="en-GB" altLang="en-US" sz="1100" dirty="0">
              <a:latin typeface="Calibri" pitchFamily="34" charset="0"/>
            </a:endParaRPr>
          </a:p>
          <a:p>
            <a:endParaRPr lang="en-GB" altLang="en-US" sz="1100" dirty="0">
              <a:latin typeface="Calibri" pitchFamily="34" charset="0"/>
            </a:endParaRPr>
          </a:p>
          <a:p>
            <a:endParaRPr lang="en-GB" altLang="en-US" sz="1100" dirty="0">
              <a:latin typeface="Calibri" pitchFamily="34" charset="0"/>
            </a:endParaRPr>
          </a:p>
          <a:p>
            <a:endParaRPr lang="en-GB" altLang="en-US" sz="1100" dirty="0">
              <a:latin typeface="Calibri" pitchFamily="34" charset="0"/>
            </a:endParaRPr>
          </a:p>
          <a:p>
            <a:endParaRPr lang="en-GB" altLang="en-US" sz="1100" dirty="0">
              <a:latin typeface="Calibri" pitchFamily="34" charset="0"/>
            </a:endParaRPr>
          </a:p>
          <a:p>
            <a:r>
              <a:rPr lang="en-GB" altLang="en-US" sz="1100" dirty="0">
                <a:latin typeface="Calibri" pitchFamily="34" charset="0"/>
              </a:rPr>
              <a:t>Next, the poet states ‘</a:t>
            </a:r>
            <a:r>
              <a:rPr lang="en-GB" altLang="en-US" sz="1100" i="1" dirty="0">
                <a:latin typeface="Calibri" pitchFamily="34" charset="0"/>
              </a:rPr>
              <a:t>clinging on cliffs, like an eagle wind-wavering above high, jagged rocks.’</a:t>
            </a:r>
            <a:r>
              <a:rPr lang="en-GB" altLang="en-US" sz="1100" dirty="0">
                <a:latin typeface="Calibri" pitchFamily="34" charset="0"/>
              </a:rPr>
              <a:t> appeals to him much more than putting on a showy appearance. The quotation reveals…</a:t>
            </a:r>
          </a:p>
          <a:p>
            <a:endParaRPr lang="en-GB" altLang="en-US" sz="1100" dirty="0">
              <a:latin typeface="Calibri" pitchFamily="34" charset="0"/>
            </a:endParaRPr>
          </a:p>
          <a:p>
            <a:endParaRPr lang="en-GB" altLang="en-US" sz="1100" dirty="0">
              <a:latin typeface="Calibri" pitchFamily="34" charset="0"/>
            </a:endParaRPr>
          </a:p>
          <a:p>
            <a:endParaRPr lang="en-GB" altLang="en-US" sz="1100" dirty="0">
              <a:latin typeface="Calibri" pitchFamily="34" charset="0"/>
            </a:endParaRPr>
          </a:p>
          <a:p>
            <a:endParaRPr lang="en-GB" altLang="en-US" sz="1100" dirty="0">
              <a:latin typeface="Calibri" pitchFamily="34" charset="0"/>
            </a:endParaRPr>
          </a:p>
          <a:p>
            <a:endParaRPr lang="en-GB" altLang="en-US" sz="1100" dirty="0">
              <a:latin typeface="Calibri" pitchFamily="34" charset="0"/>
            </a:endParaRPr>
          </a:p>
          <a:p>
            <a:endParaRPr lang="en-GB" altLang="en-US" sz="1100" dirty="0">
              <a:latin typeface="Calibri" pitchFamily="34" charset="0"/>
            </a:endParaRPr>
          </a:p>
          <a:p>
            <a:r>
              <a:rPr lang="en-GB" altLang="en-US" sz="1100" dirty="0">
                <a:latin typeface="Calibri" pitchFamily="34" charset="0"/>
              </a:rPr>
              <a:t>‘</a:t>
            </a:r>
            <a:r>
              <a:rPr lang="en-GB" altLang="en-US" sz="1100" i="1" dirty="0">
                <a:latin typeface="Calibri" pitchFamily="34" charset="0"/>
              </a:rPr>
              <a:t>Clinging’, ‘wavering</a:t>
            </a:r>
            <a:r>
              <a:rPr lang="en-GB" altLang="en-US" sz="1100" dirty="0">
                <a:latin typeface="Calibri" pitchFamily="34" charset="0"/>
              </a:rPr>
              <a:t>’ and ‘</a:t>
            </a:r>
            <a:r>
              <a:rPr lang="en-GB" altLang="en-US" sz="1100" i="1" dirty="0">
                <a:latin typeface="Calibri" pitchFamily="34" charset="0"/>
              </a:rPr>
              <a:t>jagged</a:t>
            </a:r>
            <a:r>
              <a:rPr lang="en-GB" altLang="en-US" sz="1100" dirty="0">
                <a:latin typeface="Calibri" pitchFamily="34" charset="0"/>
              </a:rPr>
              <a:t>’ create a semantic field of thrill and danger. These words imply…</a:t>
            </a:r>
          </a:p>
          <a:p>
            <a:endParaRPr lang="en-GB" altLang="en-US" sz="1100" dirty="0">
              <a:latin typeface="Calibri" pitchFamily="34" charset="0"/>
            </a:endParaRPr>
          </a:p>
          <a:p>
            <a:endParaRPr lang="en-GB" altLang="en-US" sz="1100" dirty="0">
              <a:latin typeface="Calibri" pitchFamily="34" charset="0"/>
            </a:endParaRPr>
          </a:p>
          <a:p>
            <a:endParaRPr lang="en-GB" altLang="en-US" sz="1100" dirty="0">
              <a:latin typeface="Calibri" pitchFamily="34" charset="0"/>
            </a:endParaRPr>
          </a:p>
          <a:p>
            <a:endParaRPr lang="en-GB" altLang="en-US" sz="1100" dirty="0">
              <a:latin typeface="Calibri" pitchFamily="34" charset="0"/>
            </a:endParaRPr>
          </a:p>
          <a:p>
            <a:r>
              <a:rPr lang="en-GB" altLang="en-US" sz="1100" dirty="0">
                <a:latin typeface="Calibri" pitchFamily="34" charset="0"/>
              </a:rPr>
              <a:t>Lastly, the poet states ___________________________________________________________________________________. This quotation implies… </a:t>
            </a:r>
          </a:p>
          <a:p>
            <a:endParaRPr lang="en-GB" altLang="en-US" sz="1100" dirty="0">
              <a:latin typeface="Calibri" pitchFamily="34" charset="0"/>
            </a:endParaRPr>
          </a:p>
          <a:p>
            <a:endParaRPr lang="en-GB" altLang="en-US" sz="1100" dirty="0">
              <a:latin typeface="Calibri" pitchFamily="34" charset="0"/>
            </a:endParaRPr>
          </a:p>
          <a:p>
            <a:br>
              <a:rPr lang="en-GB" altLang="en-US" sz="1100" dirty="0">
                <a:latin typeface="Calibri" pitchFamily="34" charset="0"/>
              </a:rPr>
            </a:br>
            <a:br>
              <a:rPr lang="en-GB" altLang="en-US" sz="1100" dirty="0">
                <a:latin typeface="Calibri" pitchFamily="34" charset="0"/>
              </a:rPr>
            </a:br>
            <a:endParaRPr lang="en-GB" altLang="en-US" sz="1100" dirty="0">
              <a:latin typeface="Calibri" pitchFamily="34" charset="0"/>
            </a:endParaRPr>
          </a:p>
          <a:p>
            <a:endParaRPr lang="en-GB" sz="1100" dirty="0"/>
          </a:p>
          <a:p>
            <a:endParaRPr lang="en-GB" sz="1100" dirty="0"/>
          </a:p>
          <a:p>
            <a:endParaRPr lang="en-GB" sz="1100" dirty="0"/>
          </a:p>
        </p:txBody>
      </p:sp>
      <p:sp>
        <p:nvSpPr>
          <p:cNvPr id="3" name="Rectangle 2"/>
          <p:cNvSpPr/>
          <p:nvPr/>
        </p:nvSpPr>
        <p:spPr>
          <a:xfrm>
            <a:off x="9077739" y="4771121"/>
            <a:ext cx="611560"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Choose your own quotation this time.</a:t>
            </a:r>
          </a:p>
        </p:txBody>
      </p:sp>
    </p:spTree>
    <p:extLst>
      <p:ext uri="{BB962C8B-B14F-4D97-AF65-F5344CB8AC3E}">
        <p14:creationId xmlns:p14="http://schemas.microsoft.com/office/powerpoint/2010/main" val="82144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75" t="46082" r="20463" b="14866"/>
          <a:stretch/>
        </p:blipFill>
        <p:spPr bwMode="auto">
          <a:xfrm>
            <a:off x="1508080" y="18334"/>
            <a:ext cx="6774347" cy="2834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7904227" y="1772816"/>
            <a:ext cx="1096673" cy="89735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b="1" dirty="0">
                <a:solidFill>
                  <a:schemeClr val="accent5">
                    <a:lumMod val="50000"/>
                  </a:schemeClr>
                </a:solidFill>
              </a:rPr>
              <a:t>GRADE 5/6 APPROX</a:t>
            </a:r>
          </a:p>
        </p:txBody>
      </p:sp>
      <p:sp>
        <p:nvSpPr>
          <p:cNvPr id="18" name="Oval 17"/>
          <p:cNvSpPr/>
          <p:nvPr/>
        </p:nvSpPr>
        <p:spPr>
          <a:xfrm>
            <a:off x="7896201" y="538280"/>
            <a:ext cx="1096673" cy="89735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b="1" dirty="0">
                <a:solidFill>
                  <a:schemeClr val="accent5">
                    <a:lumMod val="50000"/>
                  </a:schemeClr>
                </a:solidFill>
              </a:rPr>
              <a:t>GRADE </a:t>
            </a:r>
          </a:p>
          <a:p>
            <a:pPr algn="ctr"/>
            <a:r>
              <a:rPr lang="en-GB" sz="1100" b="1" dirty="0">
                <a:solidFill>
                  <a:schemeClr val="accent5">
                    <a:lumMod val="50000"/>
                  </a:schemeClr>
                </a:solidFill>
              </a:rPr>
              <a:t>7-9 APPROX</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841" t="32399" r="29747" b="38748"/>
          <a:stretch/>
        </p:blipFill>
        <p:spPr bwMode="auto">
          <a:xfrm>
            <a:off x="1641097" y="2836951"/>
            <a:ext cx="6717385" cy="244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8184233" y="4221088"/>
            <a:ext cx="1096673" cy="89735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b="1" dirty="0">
                <a:solidFill>
                  <a:schemeClr val="accent5">
                    <a:lumMod val="50000"/>
                  </a:schemeClr>
                </a:solidFill>
              </a:rPr>
              <a:t>GRADE </a:t>
            </a:r>
          </a:p>
          <a:p>
            <a:pPr algn="ctr"/>
            <a:r>
              <a:rPr lang="en-GB" sz="1100" b="1" dirty="0">
                <a:solidFill>
                  <a:schemeClr val="accent5">
                    <a:lumMod val="50000"/>
                  </a:schemeClr>
                </a:solidFill>
              </a:rPr>
              <a:t>2/3</a:t>
            </a:r>
          </a:p>
          <a:p>
            <a:pPr algn="ctr"/>
            <a:r>
              <a:rPr lang="en-GB" sz="1100" b="1" dirty="0">
                <a:solidFill>
                  <a:schemeClr val="accent5">
                    <a:lumMod val="50000"/>
                  </a:schemeClr>
                </a:solidFill>
              </a:rPr>
              <a:t>APPROX</a:t>
            </a:r>
          </a:p>
        </p:txBody>
      </p:sp>
      <p:sp>
        <p:nvSpPr>
          <p:cNvPr id="15" name="Oval 14"/>
          <p:cNvSpPr/>
          <p:nvPr/>
        </p:nvSpPr>
        <p:spPr>
          <a:xfrm>
            <a:off x="8048601" y="2996952"/>
            <a:ext cx="1096673" cy="89735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b="1" dirty="0">
                <a:solidFill>
                  <a:schemeClr val="accent5">
                    <a:lumMod val="50000"/>
                  </a:schemeClr>
                </a:solidFill>
              </a:rPr>
              <a:t>GRADE </a:t>
            </a:r>
          </a:p>
          <a:p>
            <a:pPr algn="ctr"/>
            <a:r>
              <a:rPr lang="en-GB" sz="1100" b="1" dirty="0">
                <a:solidFill>
                  <a:schemeClr val="accent5">
                    <a:lumMod val="50000"/>
                  </a:schemeClr>
                </a:solidFill>
              </a:rPr>
              <a:t>4/5</a:t>
            </a:r>
          </a:p>
          <a:p>
            <a:pPr algn="ctr"/>
            <a:r>
              <a:rPr lang="en-GB" sz="1100" b="1" dirty="0">
                <a:solidFill>
                  <a:schemeClr val="accent5">
                    <a:lumMod val="50000"/>
                  </a:schemeClr>
                </a:solidFill>
              </a:rPr>
              <a:t>APPROX</a:t>
            </a:r>
          </a:p>
        </p:txBody>
      </p:sp>
      <p:sp>
        <p:nvSpPr>
          <p:cNvPr id="2" name="TextBox 1"/>
          <p:cNvSpPr txBox="1"/>
          <p:nvPr/>
        </p:nvSpPr>
        <p:spPr>
          <a:xfrm>
            <a:off x="8786346" y="27716"/>
            <a:ext cx="1499770" cy="369332"/>
          </a:xfrm>
          <a:prstGeom prst="rect">
            <a:avLst/>
          </a:prstGeom>
          <a:noFill/>
        </p:spPr>
        <p:txBody>
          <a:bodyPr wrap="none" rtlCol="0">
            <a:spAutoFit/>
          </a:bodyPr>
          <a:lstStyle/>
          <a:p>
            <a:r>
              <a:rPr lang="en-GB" dirty="0"/>
              <a:t>Question 27.1</a:t>
            </a:r>
          </a:p>
        </p:txBody>
      </p:sp>
      <p:sp>
        <p:nvSpPr>
          <p:cNvPr id="17" name="Rounded Rectangle 16"/>
          <p:cNvSpPr/>
          <p:nvPr/>
        </p:nvSpPr>
        <p:spPr>
          <a:xfrm>
            <a:off x="1641096" y="5282241"/>
            <a:ext cx="4392488" cy="12431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b="1" dirty="0"/>
              <a:t>This is the mark scheme.</a:t>
            </a:r>
          </a:p>
          <a:p>
            <a:pPr algn="ctr"/>
            <a:r>
              <a:rPr lang="en-GB" sz="1400" dirty="0"/>
              <a:t>Use it to grade your question 27.1 – even approximate </a:t>
            </a:r>
            <a:r>
              <a:rPr lang="en-GB" sz="1400" dirty="0" err="1"/>
              <a:t>gradings</a:t>
            </a:r>
            <a:r>
              <a:rPr lang="en-GB" sz="1400" dirty="0"/>
              <a:t> will be useful. You will be used to doing this in class as we have peer-assessed and self-assessed all year! </a:t>
            </a:r>
          </a:p>
        </p:txBody>
      </p:sp>
      <p:sp>
        <p:nvSpPr>
          <p:cNvPr id="19" name="Rounded Rectangle 18"/>
          <p:cNvSpPr/>
          <p:nvPr/>
        </p:nvSpPr>
        <p:spPr>
          <a:xfrm>
            <a:off x="6168008" y="5282241"/>
            <a:ext cx="2114418" cy="131511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a:t>There are a couple of graded pieces in the revision guide as well; this will help you with your own grading. </a:t>
            </a:r>
          </a:p>
        </p:txBody>
      </p:sp>
      <p:sp>
        <p:nvSpPr>
          <p:cNvPr id="3" name="Right Arrow 2"/>
          <p:cNvSpPr/>
          <p:nvPr/>
        </p:nvSpPr>
        <p:spPr>
          <a:xfrm>
            <a:off x="9536232" y="6093297"/>
            <a:ext cx="808241" cy="50405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1463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69" t="44379" r="28374" b="9211"/>
          <a:stretch/>
        </p:blipFill>
        <p:spPr bwMode="auto">
          <a:xfrm>
            <a:off x="2094386" y="1967345"/>
            <a:ext cx="7674023" cy="443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275782" y="29384"/>
            <a:ext cx="2376264" cy="591305"/>
          </a:xfrm>
          <a:prstGeom prst="rect">
            <a:avLst/>
          </a:prstGeom>
          <a:solidFill>
            <a:schemeClr val="bg1"/>
          </a:solid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5">
                    <a:lumMod val="75000"/>
                  </a:schemeClr>
                </a:solidFill>
              </a:rPr>
              <a:t>Question 27.2</a:t>
            </a:r>
          </a:p>
        </p:txBody>
      </p:sp>
      <p:sp>
        <p:nvSpPr>
          <p:cNvPr id="6" name="Oval 5"/>
          <p:cNvSpPr/>
          <p:nvPr/>
        </p:nvSpPr>
        <p:spPr>
          <a:xfrm>
            <a:off x="9120336" y="2890487"/>
            <a:ext cx="1199534" cy="69033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050" b="1" dirty="0">
                <a:solidFill>
                  <a:schemeClr val="accent5">
                    <a:lumMod val="50000"/>
                  </a:schemeClr>
                </a:solidFill>
              </a:rPr>
              <a:t>GRADE </a:t>
            </a:r>
          </a:p>
          <a:p>
            <a:pPr algn="ctr"/>
            <a:r>
              <a:rPr lang="en-GB" sz="1050" b="1" dirty="0">
                <a:solidFill>
                  <a:schemeClr val="accent5">
                    <a:lumMod val="50000"/>
                  </a:schemeClr>
                </a:solidFill>
              </a:rPr>
              <a:t>7-9 APPROX</a:t>
            </a:r>
          </a:p>
        </p:txBody>
      </p:sp>
      <p:sp>
        <p:nvSpPr>
          <p:cNvPr id="7" name="Oval 6"/>
          <p:cNvSpPr/>
          <p:nvPr/>
        </p:nvSpPr>
        <p:spPr>
          <a:xfrm>
            <a:off x="9120336" y="5445225"/>
            <a:ext cx="1199534" cy="69033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050" b="1" dirty="0">
                <a:solidFill>
                  <a:schemeClr val="accent5">
                    <a:lumMod val="50000"/>
                  </a:schemeClr>
                </a:solidFill>
              </a:rPr>
              <a:t>GRADE </a:t>
            </a:r>
          </a:p>
          <a:p>
            <a:pPr algn="ctr"/>
            <a:r>
              <a:rPr lang="en-GB" sz="1050" b="1" dirty="0">
                <a:solidFill>
                  <a:schemeClr val="accent5">
                    <a:lumMod val="50000"/>
                  </a:schemeClr>
                </a:solidFill>
              </a:rPr>
              <a:t>2-1</a:t>
            </a:r>
          </a:p>
          <a:p>
            <a:pPr algn="ctr"/>
            <a:r>
              <a:rPr lang="en-GB" sz="1050" b="1" dirty="0">
                <a:solidFill>
                  <a:schemeClr val="accent5">
                    <a:lumMod val="50000"/>
                  </a:schemeClr>
                </a:solidFill>
              </a:rPr>
              <a:t> APPROX</a:t>
            </a:r>
          </a:p>
        </p:txBody>
      </p:sp>
      <p:cxnSp>
        <p:nvCxnSpPr>
          <p:cNvPr id="8" name="Straight Arrow Connector 7"/>
          <p:cNvCxnSpPr/>
          <p:nvPr/>
        </p:nvCxnSpPr>
        <p:spPr>
          <a:xfrm>
            <a:off x="9720103" y="3717032"/>
            <a:ext cx="0" cy="1584176"/>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59496" y="44624"/>
            <a:ext cx="2592288" cy="1512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For the smaller question you only need to create 2 (possibly 3 if you have time) clearly linked paragraphs of analysis. </a:t>
            </a:r>
          </a:p>
          <a:p>
            <a:pPr algn="ctr"/>
            <a:endParaRPr lang="en-GB" sz="1100" dirty="0"/>
          </a:p>
          <a:p>
            <a:pPr algn="ctr"/>
            <a:r>
              <a:rPr lang="en-GB" sz="1100" dirty="0"/>
              <a:t>Use this mark scheme to assess a comparison piece that you have done. </a:t>
            </a:r>
          </a:p>
          <a:p>
            <a:pPr algn="ctr"/>
            <a:endParaRPr lang="en-GB" sz="1100" dirty="0"/>
          </a:p>
          <a:p>
            <a:pPr algn="ctr"/>
            <a:endParaRPr lang="en-GB" sz="1100" dirty="0"/>
          </a:p>
        </p:txBody>
      </p:sp>
      <p:sp>
        <p:nvSpPr>
          <p:cNvPr id="10" name="Rectangle 9"/>
          <p:cNvSpPr/>
          <p:nvPr/>
        </p:nvSpPr>
        <p:spPr>
          <a:xfrm>
            <a:off x="4007768" y="1340768"/>
            <a:ext cx="2736304" cy="6985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How can you improve and move up the mark scheme?</a:t>
            </a:r>
          </a:p>
          <a:p>
            <a:pPr algn="ctr"/>
            <a:endParaRPr lang="en-GB" sz="1100" dirty="0"/>
          </a:p>
        </p:txBody>
      </p:sp>
    </p:spTree>
    <p:extLst>
      <p:ext uri="{BB962C8B-B14F-4D97-AF65-F5344CB8AC3E}">
        <p14:creationId xmlns:p14="http://schemas.microsoft.com/office/powerpoint/2010/main" val="227448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4163415"/>
            <a:ext cx="1925960" cy="369332"/>
          </a:xfrm>
          <a:prstGeom prst="rect">
            <a:avLst/>
          </a:prstGeom>
          <a:solidFill>
            <a:schemeClr val="bg1"/>
          </a:solidFill>
        </p:spPr>
        <p:txBody>
          <a:bodyPr wrap="square">
            <a:spAutoFit/>
          </a:bodyPr>
          <a:lstStyle/>
          <a:p>
            <a:r>
              <a:rPr lang="en-GB" sz="600" dirty="0"/>
              <a:t>This poem was originally written to mock somebody but Auden made changes to it and the poem is now considered to be moving and emotive. </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24" t="7630" r="23407" b="8848"/>
          <a:stretch/>
        </p:blipFill>
        <p:spPr bwMode="auto">
          <a:xfrm rot="1405724">
            <a:off x="8181768" y="533103"/>
            <a:ext cx="3381018" cy="33733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85226" y="0"/>
            <a:ext cx="4176464" cy="4154984"/>
          </a:xfrm>
          <a:prstGeom prst="rect">
            <a:avLst/>
          </a:prstGeom>
          <a:solidFill>
            <a:schemeClr val="bg1"/>
          </a:solidFill>
          <a:ln>
            <a:solidFill>
              <a:srgbClr val="FF9933"/>
            </a:solidFill>
          </a:ln>
        </p:spPr>
        <p:txBody>
          <a:bodyPr wrap="square">
            <a:spAutoFit/>
          </a:bodyPr>
          <a:lstStyle/>
          <a:p>
            <a:r>
              <a:rPr lang="en-GB" sz="1200" b="1" dirty="0"/>
              <a:t>Funeral Blues</a:t>
            </a:r>
            <a:endParaRPr lang="en-GB" sz="1200" dirty="0"/>
          </a:p>
          <a:p>
            <a:r>
              <a:rPr lang="en-GB" sz="1200" dirty="0"/>
              <a:t>Stop all the clocks, cut off the telephone,</a:t>
            </a:r>
            <a:br>
              <a:rPr lang="en-GB" sz="1200" dirty="0"/>
            </a:br>
            <a:r>
              <a:rPr lang="en-GB" sz="1200" dirty="0"/>
              <a:t>Prevent the dog from barking with a juicy bone,</a:t>
            </a:r>
            <a:br>
              <a:rPr lang="en-GB" sz="1200" dirty="0"/>
            </a:br>
            <a:r>
              <a:rPr lang="en-GB" sz="1200" dirty="0"/>
              <a:t>Silence the pianos and with muffled drum</a:t>
            </a:r>
            <a:br>
              <a:rPr lang="en-GB" sz="1200" dirty="0"/>
            </a:br>
            <a:r>
              <a:rPr lang="en-GB" sz="1200" dirty="0"/>
              <a:t>Bring out the coffin, let the mourners come. </a:t>
            </a:r>
            <a:br>
              <a:rPr lang="en-GB" sz="1200" dirty="0"/>
            </a:br>
            <a:br>
              <a:rPr lang="en-GB" sz="1200" dirty="0"/>
            </a:br>
            <a:r>
              <a:rPr lang="en-GB" sz="1200" dirty="0"/>
              <a:t>Let aeroplanes circle moaning overhead</a:t>
            </a:r>
            <a:br>
              <a:rPr lang="en-GB" sz="1200" dirty="0"/>
            </a:br>
            <a:r>
              <a:rPr lang="en-GB" sz="1200" dirty="0"/>
              <a:t>Scribbling on the sky the message ‘He Is Dead’,</a:t>
            </a:r>
            <a:br>
              <a:rPr lang="en-GB" sz="1200" dirty="0"/>
            </a:br>
            <a:r>
              <a:rPr lang="en-GB" sz="1200" dirty="0"/>
              <a:t>Put crepe bows round the white necks of the public doves,</a:t>
            </a:r>
            <a:br>
              <a:rPr lang="en-GB" sz="1200" dirty="0"/>
            </a:br>
            <a:r>
              <a:rPr lang="en-GB" sz="1200" dirty="0"/>
              <a:t>Let the traffic policemen wear black cotton gloves. </a:t>
            </a:r>
            <a:br>
              <a:rPr lang="en-GB" sz="1200" dirty="0"/>
            </a:br>
            <a:br>
              <a:rPr lang="en-GB" sz="1200" dirty="0"/>
            </a:br>
            <a:r>
              <a:rPr lang="en-GB" sz="1200" dirty="0"/>
              <a:t>He was my North, my South, my East and West,</a:t>
            </a:r>
            <a:br>
              <a:rPr lang="en-GB" sz="1200" dirty="0"/>
            </a:br>
            <a:r>
              <a:rPr lang="en-GB" sz="1200" dirty="0"/>
              <a:t>My working week and my Sunday rest,</a:t>
            </a:r>
            <a:br>
              <a:rPr lang="en-GB" sz="1200" dirty="0"/>
            </a:br>
            <a:r>
              <a:rPr lang="en-GB" sz="1200" dirty="0"/>
              <a:t>My noon, my midnight, my talk, my song;</a:t>
            </a:r>
            <a:br>
              <a:rPr lang="en-GB" sz="1200" dirty="0"/>
            </a:br>
            <a:r>
              <a:rPr lang="en-GB" sz="1200" dirty="0"/>
              <a:t>I thought that love would last for ever: I was wrong.</a:t>
            </a:r>
            <a:br>
              <a:rPr lang="en-GB" sz="1200" dirty="0"/>
            </a:br>
            <a:br>
              <a:rPr lang="en-GB" sz="1200" dirty="0"/>
            </a:br>
            <a:r>
              <a:rPr lang="en-GB" sz="1200" dirty="0"/>
              <a:t>The stars are not wanted now: put out every one;</a:t>
            </a:r>
            <a:br>
              <a:rPr lang="en-GB" sz="1200" dirty="0"/>
            </a:br>
            <a:r>
              <a:rPr lang="en-GB" sz="1200" dirty="0"/>
              <a:t>Pack up the moon and dismantle the sun;</a:t>
            </a:r>
            <a:br>
              <a:rPr lang="en-GB" sz="1200" dirty="0"/>
            </a:br>
            <a:r>
              <a:rPr lang="en-GB" sz="1200" dirty="0"/>
              <a:t>Pour away the ocean and sweep up the wood.</a:t>
            </a:r>
            <a:br>
              <a:rPr lang="en-GB" sz="1200" dirty="0"/>
            </a:br>
            <a:r>
              <a:rPr lang="en-GB" sz="1200" dirty="0"/>
              <a:t>For nothing now can ever come to any good.</a:t>
            </a:r>
          </a:p>
          <a:p>
            <a:endParaRPr lang="en-GB" sz="1200" dirty="0"/>
          </a:p>
          <a:p>
            <a:r>
              <a:rPr lang="en-GB" sz="1200" dirty="0"/>
              <a:t>W. H. Auden</a:t>
            </a:r>
          </a:p>
        </p:txBody>
      </p:sp>
      <p:sp>
        <p:nvSpPr>
          <p:cNvPr id="3" name="Rounded Rectangle 2"/>
          <p:cNvSpPr/>
          <p:nvPr/>
        </p:nvSpPr>
        <p:spPr>
          <a:xfrm>
            <a:off x="6023992" y="151038"/>
            <a:ext cx="1944216" cy="13337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You will be given one poem initially and there is a 24-mark question to complete.  </a:t>
            </a:r>
          </a:p>
        </p:txBody>
      </p:sp>
      <p:sp>
        <p:nvSpPr>
          <p:cNvPr id="4" name="Rounded Rectangle 3"/>
          <p:cNvSpPr/>
          <p:nvPr/>
        </p:nvSpPr>
        <p:spPr>
          <a:xfrm>
            <a:off x="4818044" y="2510629"/>
            <a:ext cx="4320480"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So let’s practise with this poem here…</a:t>
            </a:r>
          </a:p>
          <a:p>
            <a:pPr algn="ctr"/>
            <a:r>
              <a:rPr lang="en-GB" sz="1400" dirty="0"/>
              <a:t>Choose 3 quotations you know you could analyse well.</a:t>
            </a:r>
          </a:p>
        </p:txBody>
      </p:sp>
      <p:sp>
        <p:nvSpPr>
          <p:cNvPr id="5" name="Rounded Rectangle 4"/>
          <p:cNvSpPr/>
          <p:nvPr/>
        </p:nvSpPr>
        <p:spPr>
          <a:xfrm>
            <a:off x="4884305" y="3178580"/>
            <a:ext cx="4248472" cy="11077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u="sng" dirty="0"/>
              <a:t>What makes a good choice? </a:t>
            </a:r>
          </a:p>
          <a:p>
            <a:pPr algn="ctr"/>
            <a:r>
              <a:rPr lang="en-GB" sz="1200" dirty="0"/>
              <a:t>If your quotation is packed with ‘power words’ you know that your analysis will be strong. Even better if there is a device being used.  If there is, make sure you state that device and analyse it/ explore its effects. </a:t>
            </a:r>
          </a:p>
        </p:txBody>
      </p:sp>
      <p:graphicFrame>
        <p:nvGraphicFramePr>
          <p:cNvPr id="6" name="Table 5"/>
          <p:cNvGraphicFramePr>
            <a:graphicFrameLocks noGrp="1"/>
          </p:cNvGraphicFramePr>
          <p:nvPr>
            <p:extLst>
              <p:ext uri="{D42A27DB-BD31-4B8C-83A1-F6EECF244321}">
                <p14:modId xmlns:p14="http://schemas.microsoft.com/office/powerpoint/2010/main" val="3592970196"/>
              </p:ext>
            </p:extLst>
          </p:nvPr>
        </p:nvGraphicFramePr>
        <p:xfrm>
          <a:off x="225288" y="4638261"/>
          <a:ext cx="11542642" cy="2233438"/>
        </p:xfrm>
        <a:graphic>
          <a:graphicData uri="http://schemas.openxmlformats.org/drawingml/2006/table">
            <a:tbl>
              <a:tblPr firstRow="1" bandRow="1">
                <a:tableStyleId>{D7AC3CCA-C797-4891-BE02-D94E43425B78}</a:tableStyleId>
              </a:tblPr>
              <a:tblGrid>
                <a:gridCol w="3101411">
                  <a:extLst>
                    <a:ext uri="{9D8B030D-6E8A-4147-A177-3AD203B41FA5}">
                      <a16:colId xmlns:a16="http://schemas.microsoft.com/office/drawing/2014/main" val="20000"/>
                    </a:ext>
                  </a:extLst>
                </a:gridCol>
                <a:gridCol w="2238409">
                  <a:extLst>
                    <a:ext uri="{9D8B030D-6E8A-4147-A177-3AD203B41FA5}">
                      <a16:colId xmlns:a16="http://schemas.microsoft.com/office/drawing/2014/main" val="20001"/>
                    </a:ext>
                  </a:extLst>
                </a:gridCol>
                <a:gridCol w="2238409">
                  <a:extLst>
                    <a:ext uri="{9D8B030D-6E8A-4147-A177-3AD203B41FA5}">
                      <a16:colId xmlns:a16="http://schemas.microsoft.com/office/drawing/2014/main" val="3656896560"/>
                    </a:ext>
                  </a:extLst>
                </a:gridCol>
                <a:gridCol w="3964413">
                  <a:extLst>
                    <a:ext uri="{9D8B030D-6E8A-4147-A177-3AD203B41FA5}">
                      <a16:colId xmlns:a16="http://schemas.microsoft.com/office/drawing/2014/main" val="20002"/>
                    </a:ext>
                  </a:extLst>
                </a:gridCol>
              </a:tblGrid>
              <a:tr h="472660">
                <a:tc>
                  <a:txBody>
                    <a:bodyPr/>
                    <a:lstStyle/>
                    <a:p>
                      <a:r>
                        <a:rPr lang="en-GB" sz="1200" dirty="0"/>
                        <a:t>Quotation </a:t>
                      </a:r>
                    </a:p>
                  </a:txBody>
                  <a:tcPr>
                    <a:solidFill>
                      <a:schemeClr val="bg1"/>
                    </a:solidFill>
                  </a:tcPr>
                </a:tc>
                <a:tc>
                  <a:txBody>
                    <a:bodyPr/>
                    <a:lstStyle/>
                    <a:p>
                      <a:r>
                        <a:rPr lang="en-GB" sz="1200" dirty="0"/>
                        <a:t>Power words worth pulling out </a:t>
                      </a:r>
                    </a:p>
                  </a:txBody>
                  <a:tcPr>
                    <a:solidFill>
                      <a:schemeClr val="bg1"/>
                    </a:solidFill>
                  </a:tcPr>
                </a:tc>
                <a:tc>
                  <a:txBody>
                    <a:bodyPr/>
                    <a:lstStyle/>
                    <a:p>
                      <a:r>
                        <a:rPr lang="en-GB" sz="1200" dirty="0"/>
                        <a:t>Subject terminology</a:t>
                      </a:r>
                    </a:p>
                  </a:txBody>
                  <a:tcPr>
                    <a:solidFill>
                      <a:schemeClr val="bg1"/>
                    </a:solidFill>
                  </a:tcPr>
                </a:tc>
                <a:tc>
                  <a:txBody>
                    <a:bodyPr/>
                    <a:lstStyle/>
                    <a:p>
                      <a:r>
                        <a:rPr lang="en-GB" sz="1200" dirty="0"/>
                        <a:t>Deeper meanings/ effects of line/ quotation </a:t>
                      </a:r>
                    </a:p>
                  </a:txBody>
                  <a:tcPr>
                    <a:solidFill>
                      <a:schemeClr val="bg1"/>
                    </a:solidFill>
                  </a:tcPr>
                </a:tc>
                <a:extLst>
                  <a:ext uri="{0D108BD9-81ED-4DB2-BD59-A6C34878D82A}">
                    <a16:rowId xmlns:a16="http://schemas.microsoft.com/office/drawing/2014/main" val="10000"/>
                  </a:ext>
                </a:extLst>
              </a:tr>
              <a:tr h="586926">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a:p>
                  </a:txBody>
                  <a:tcPr>
                    <a:solidFill>
                      <a:schemeClr val="bg1"/>
                    </a:solidFill>
                  </a:tcPr>
                </a:tc>
                <a:extLst>
                  <a:ext uri="{0D108BD9-81ED-4DB2-BD59-A6C34878D82A}">
                    <a16:rowId xmlns:a16="http://schemas.microsoft.com/office/drawing/2014/main" val="10001"/>
                  </a:ext>
                </a:extLst>
              </a:tr>
              <a:tr h="586926">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a:p>
                  </a:txBody>
                  <a:tcPr>
                    <a:solidFill>
                      <a:schemeClr val="bg1"/>
                    </a:solidFill>
                  </a:tcPr>
                </a:tc>
                <a:extLst>
                  <a:ext uri="{0D108BD9-81ED-4DB2-BD59-A6C34878D82A}">
                    <a16:rowId xmlns:a16="http://schemas.microsoft.com/office/drawing/2014/main" val="10002"/>
                  </a:ext>
                </a:extLst>
              </a:tr>
              <a:tr h="586926">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140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37" t="9143" r="26462" b="4509"/>
          <a:stretch/>
        </p:blipFill>
        <p:spPr bwMode="auto">
          <a:xfrm rot="777881">
            <a:off x="9255469" y="260963"/>
            <a:ext cx="2650416" cy="285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2522" y="116632"/>
            <a:ext cx="2627784" cy="6017032"/>
          </a:xfrm>
          <a:prstGeom prst="rect">
            <a:avLst/>
          </a:prstGeom>
          <a:solidFill>
            <a:schemeClr val="bg1"/>
          </a:solidFill>
          <a:ln>
            <a:solidFill>
              <a:srgbClr val="FF9933"/>
            </a:solidFill>
          </a:ln>
        </p:spPr>
        <p:txBody>
          <a:bodyPr wrap="square">
            <a:spAutoFit/>
          </a:bodyPr>
          <a:lstStyle/>
          <a:p>
            <a:r>
              <a:rPr lang="en-GB" sz="1100" b="1" dirty="0"/>
              <a:t>About His Person</a:t>
            </a:r>
            <a:endParaRPr lang="en-GB" sz="1100" dirty="0"/>
          </a:p>
          <a:p>
            <a:r>
              <a:rPr lang="en-GB" sz="1100" dirty="0"/>
              <a:t>Five pounds fifty in change, exactly,</a:t>
            </a:r>
            <a:br>
              <a:rPr lang="en-GB" sz="1100" dirty="0"/>
            </a:br>
            <a:r>
              <a:rPr lang="en-GB" sz="1100" dirty="0"/>
              <a:t>a library card on its date of expiry.</a:t>
            </a:r>
            <a:br>
              <a:rPr lang="en-GB" sz="1100" dirty="0"/>
            </a:br>
            <a:br>
              <a:rPr lang="en-GB" sz="1100" dirty="0"/>
            </a:br>
            <a:r>
              <a:rPr lang="en-GB" sz="1100" dirty="0"/>
              <a:t>A postcard stamped,</a:t>
            </a:r>
            <a:br>
              <a:rPr lang="en-GB" sz="1100" dirty="0"/>
            </a:br>
            <a:r>
              <a:rPr lang="en-GB" sz="1100" dirty="0"/>
              <a:t>unwritten, but franked,</a:t>
            </a:r>
            <a:br>
              <a:rPr lang="en-GB" sz="1100" dirty="0"/>
            </a:br>
            <a:br>
              <a:rPr lang="en-GB" sz="1100" dirty="0"/>
            </a:br>
            <a:r>
              <a:rPr lang="en-GB" sz="1100" dirty="0"/>
              <a:t>a pocket size diary slashed with a pencil</a:t>
            </a:r>
            <a:br>
              <a:rPr lang="en-GB" sz="1100" dirty="0"/>
            </a:br>
            <a:r>
              <a:rPr lang="en-GB" sz="1100" dirty="0"/>
              <a:t>from March twenty-fourth to the first of April.</a:t>
            </a:r>
            <a:br>
              <a:rPr lang="en-GB" sz="1100" dirty="0"/>
            </a:br>
            <a:br>
              <a:rPr lang="en-GB" sz="1100" dirty="0"/>
            </a:br>
            <a:r>
              <a:rPr lang="en-GB" sz="1100" dirty="0"/>
              <a:t>A brace of keys for a mortise lock,</a:t>
            </a:r>
            <a:br>
              <a:rPr lang="en-GB" sz="1100" dirty="0"/>
            </a:br>
            <a:r>
              <a:rPr lang="en-GB" sz="1100" dirty="0"/>
              <a:t>an analogue watch, self-winding, stopped.</a:t>
            </a:r>
            <a:br>
              <a:rPr lang="en-GB" sz="1100" dirty="0"/>
            </a:br>
            <a:br>
              <a:rPr lang="en-GB" sz="1100" dirty="0"/>
            </a:br>
            <a:r>
              <a:rPr lang="en-GB" sz="1100" dirty="0"/>
              <a:t>A final demand</a:t>
            </a:r>
            <a:br>
              <a:rPr lang="en-GB" sz="1100" dirty="0"/>
            </a:br>
            <a:r>
              <a:rPr lang="en-GB" sz="1100" dirty="0"/>
              <a:t>in his own hand,</a:t>
            </a:r>
            <a:br>
              <a:rPr lang="en-GB" sz="1100" dirty="0"/>
            </a:br>
            <a:br>
              <a:rPr lang="en-GB" sz="1100" dirty="0"/>
            </a:br>
            <a:r>
              <a:rPr lang="en-GB" sz="1100" dirty="0"/>
              <a:t>a rolled up note of explanation</a:t>
            </a:r>
            <a:br>
              <a:rPr lang="en-GB" sz="1100" dirty="0"/>
            </a:br>
            <a:r>
              <a:rPr lang="en-GB" sz="1100" dirty="0"/>
              <a:t>planted there like a spray carnation</a:t>
            </a:r>
            <a:br>
              <a:rPr lang="en-GB" sz="1100" dirty="0"/>
            </a:br>
            <a:br>
              <a:rPr lang="en-GB" sz="1100" dirty="0"/>
            </a:br>
            <a:r>
              <a:rPr lang="en-GB" sz="1100" dirty="0"/>
              <a:t>but beheaded, in his fist.</a:t>
            </a:r>
            <a:br>
              <a:rPr lang="en-GB" sz="1100" dirty="0"/>
            </a:br>
            <a:r>
              <a:rPr lang="en-GB" sz="1100" dirty="0"/>
              <a:t>A shopping list.</a:t>
            </a:r>
            <a:br>
              <a:rPr lang="en-GB" sz="1100" dirty="0"/>
            </a:br>
            <a:br>
              <a:rPr lang="en-GB" sz="1100" dirty="0"/>
            </a:br>
            <a:r>
              <a:rPr lang="en-GB" sz="1100" dirty="0"/>
              <a:t>A giveaway photograph stashed in his wallet,</a:t>
            </a:r>
            <a:br>
              <a:rPr lang="en-GB" sz="1100" dirty="0"/>
            </a:br>
            <a:r>
              <a:rPr lang="en-GB" sz="1100" dirty="0"/>
              <a:t>a keepsake banked in the heart of a locket.</a:t>
            </a:r>
            <a:br>
              <a:rPr lang="en-GB" sz="1100" dirty="0"/>
            </a:br>
            <a:br>
              <a:rPr lang="en-GB" sz="1100" dirty="0"/>
            </a:br>
            <a:r>
              <a:rPr lang="en-GB" sz="1100" dirty="0"/>
              <a:t>no gold or silver,</a:t>
            </a:r>
            <a:br>
              <a:rPr lang="en-GB" sz="1100" dirty="0"/>
            </a:br>
            <a:r>
              <a:rPr lang="en-GB" sz="1100" dirty="0"/>
              <a:t>but crowning one finger</a:t>
            </a:r>
            <a:br>
              <a:rPr lang="en-GB" sz="1100" dirty="0"/>
            </a:br>
            <a:br>
              <a:rPr lang="en-GB" sz="1100" dirty="0"/>
            </a:br>
            <a:r>
              <a:rPr lang="en-GB" sz="1100" dirty="0"/>
              <a:t>a ring of white </a:t>
            </a:r>
            <a:r>
              <a:rPr lang="en-GB" sz="1100" dirty="0" err="1"/>
              <a:t>unweathered</a:t>
            </a:r>
            <a:r>
              <a:rPr lang="en-GB" sz="1100" dirty="0"/>
              <a:t> skin.</a:t>
            </a:r>
            <a:br>
              <a:rPr lang="en-GB" sz="1100" dirty="0"/>
            </a:br>
            <a:r>
              <a:rPr lang="en-GB" sz="1100" dirty="0"/>
              <a:t>That was everything. </a:t>
            </a:r>
          </a:p>
          <a:p>
            <a:endParaRPr lang="en-GB" sz="1100" dirty="0"/>
          </a:p>
          <a:p>
            <a:endParaRPr lang="en-GB" sz="1100" dirty="0"/>
          </a:p>
          <a:p>
            <a:r>
              <a:rPr lang="en-GB" sz="1100" dirty="0"/>
              <a:t>Simon Armitage</a:t>
            </a:r>
          </a:p>
        </p:txBody>
      </p:sp>
      <p:sp>
        <p:nvSpPr>
          <p:cNvPr id="3" name="Rounded Rectangle 2"/>
          <p:cNvSpPr/>
          <p:nvPr/>
        </p:nvSpPr>
        <p:spPr>
          <a:xfrm>
            <a:off x="2716696" y="106016"/>
            <a:ext cx="5683560" cy="11213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After you have completed this essay, you will see another poem and question to accompany it.</a:t>
            </a:r>
          </a:p>
          <a:p>
            <a:pPr algn="ctr"/>
            <a:r>
              <a:rPr lang="en-GB" sz="1100" dirty="0"/>
              <a:t>You are required to THEN COMPARE THE 2 POEMS in a mini essay (this section is only worth 8 marks).</a:t>
            </a:r>
          </a:p>
          <a:p>
            <a:pPr algn="ctr"/>
            <a:endParaRPr lang="en-GB" sz="1100" dirty="0"/>
          </a:p>
          <a:p>
            <a:pPr algn="ctr"/>
            <a:r>
              <a:rPr lang="en-GB" sz="1100" dirty="0"/>
              <a:t>FIND 2 LINKS – FOCUS ON METHODS AND THEIR EFFECTS</a:t>
            </a:r>
          </a:p>
        </p:txBody>
      </p:sp>
      <p:sp>
        <p:nvSpPr>
          <p:cNvPr id="4" name="Rounded Rectangle 3"/>
          <p:cNvSpPr/>
          <p:nvPr/>
        </p:nvSpPr>
        <p:spPr>
          <a:xfrm>
            <a:off x="4427527" y="1227409"/>
            <a:ext cx="3240360" cy="950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b="1" u="sng" dirty="0"/>
              <a:t>Question 27.2</a:t>
            </a:r>
          </a:p>
          <a:p>
            <a:pPr algn="ctr"/>
            <a:r>
              <a:rPr lang="en-GB" sz="1100" dirty="0"/>
              <a:t>In both poems ‘About his Person’ and ‘Funeral Blues’ the poets explore the theme of death. What are the similarities and differences in how they explore death? </a:t>
            </a:r>
          </a:p>
        </p:txBody>
      </p:sp>
      <p:sp>
        <p:nvSpPr>
          <p:cNvPr id="6" name="Rounded Rectangle 5"/>
          <p:cNvSpPr/>
          <p:nvPr/>
        </p:nvSpPr>
        <p:spPr>
          <a:xfrm>
            <a:off x="3048001" y="2345636"/>
            <a:ext cx="8680174" cy="45123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200" dirty="0"/>
              <a:t>	</a:t>
            </a:r>
            <a:r>
              <a:rPr lang="en-GB" sz="1050" b="1" dirty="0"/>
              <a:t>Both poets use figurative language </a:t>
            </a:r>
            <a:r>
              <a:rPr lang="en-GB" sz="1050" dirty="0"/>
              <a:t>to express elements of the situation. In Funeral Blues he states ‘</a:t>
            </a:r>
            <a:r>
              <a:rPr lang="en-GB" sz="1050" i="1" dirty="0"/>
              <a:t>He was my North, my South, my East and West</a:t>
            </a:r>
            <a:r>
              <a:rPr lang="en-GB" sz="1050" dirty="0"/>
              <a:t>’ which shows his regret at losing his loved one and how much his loved one meant to him. The metaphor implies the man was so important to him that he gave him direction and Auden followed him or was lead by him; he must have thought highly of him. </a:t>
            </a:r>
          </a:p>
          <a:p>
            <a:r>
              <a:rPr lang="en-GB" sz="1050" b="1" dirty="0"/>
              <a:t>In a similar way,</a:t>
            </a:r>
            <a:r>
              <a:rPr lang="en-GB" sz="1050" dirty="0"/>
              <a:t> in About his Person, Armitage states ‘</a:t>
            </a:r>
            <a:r>
              <a:rPr lang="en-GB" sz="1050" i="1" dirty="0"/>
              <a:t>but beheaded in his fist/ a shopping list’. </a:t>
            </a:r>
            <a:r>
              <a:rPr lang="en-GB" sz="1050" dirty="0"/>
              <a:t>This implies a task cut short and that he gave up on trivial things, suggesting, like most of the poem does, that he took his own life. ‘</a:t>
            </a:r>
            <a:r>
              <a:rPr lang="en-GB" sz="1050" i="1" dirty="0"/>
              <a:t>Beheaded’</a:t>
            </a:r>
            <a:r>
              <a:rPr lang="en-GB" sz="1050" dirty="0"/>
              <a:t> is a sharp and violent word suggesting a sudden and brutal end which is reflective of how he decided to die. </a:t>
            </a:r>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5" name="Rectangle 4"/>
          <p:cNvSpPr/>
          <p:nvPr/>
        </p:nvSpPr>
        <p:spPr>
          <a:xfrm>
            <a:off x="1282147" y="6040899"/>
            <a:ext cx="1656184" cy="7243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Now complete your own second linked paragraph…</a:t>
            </a:r>
          </a:p>
        </p:txBody>
      </p:sp>
      <p:sp>
        <p:nvSpPr>
          <p:cNvPr id="7" name="Right Arrow 6"/>
          <p:cNvSpPr/>
          <p:nvPr/>
        </p:nvSpPr>
        <p:spPr>
          <a:xfrm>
            <a:off x="2839819" y="6254554"/>
            <a:ext cx="360040" cy="288032"/>
          </a:xfrm>
          <a:prstGeom prst="rightArrow">
            <a:avLst/>
          </a:prstGeom>
          <a:solidFill>
            <a:schemeClr val="accent6">
              <a:lumMod val="60000"/>
              <a:lumOff val="40000"/>
            </a:schemeClr>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273092" y="6582400"/>
            <a:ext cx="1376536" cy="269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This pupil is heading for 6-</a:t>
            </a:r>
          </a:p>
        </p:txBody>
      </p:sp>
    </p:spTree>
    <p:extLst>
      <p:ext uri="{BB962C8B-B14F-4D97-AF65-F5344CB8AC3E}">
        <p14:creationId xmlns:p14="http://schemas.microsoft.com/office/powerpoint/2010/main" val="193919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62583" y="153345"/>
            <a:ext cx="3491880" cy="6694140"/>
          </a:xfrm>
          <a:prstGeom prst="rect">
            <a:avLst/>
          </a:prstGeom>
          <a:solidFill>
            <a:schemeClr val="bg1"/>
          </a:solidFill>
          <a:ln>
            <a:solidFill>
              <a:srgbClr val="FF9933"/>
            </a:solidFill>
          </a:ln>
        </p:spPr>
        <p:txBody>
          <a:bodyPr wrap="square">
            <a:spAutoFit/>
          </a:bodyPr>
          <a:lstStyle/>
          <a:p>
            <a:r>
              <a:rPr lang="en-GB" sz="1100" dirty="0"/>
              <a:t>For Heidi with Blue Hair</a:t>
            </a:r>
          </a:p>
          <a:p>
            <a:r>
              <a:rPr lang="en-GB" sz="1100" dirty="0"/>
              <a:t> </a:t>
            </a:r>
          </a:p>
          <a:p>
            <a:r>
              <a:rPr lang="en-GB" sz="1100" dirty="0"/>
              <a:t>When you dyed your hair blue</a:t>
            </a:r>
            <a:br>
              <a:rPr lang="en-GB" sz="1100" dirty="0"/>
            </a:br>
            <a:r>
              <a:rPr lang="en-GB" sz="1100" dirty="0"/>
              <a:t>(or, at least ultramarine</a:t>
            </a:r>
            <a:br>
              <a:rPr lang="en-GB" sz="1100" dirty="0"/>
            </a:br>
            <a:r>
              <a:rPr lang="en-GB" sz="1100" dirty="0"/>
              <a:t>for the clipped sides, with a crest</a:t>
            </a:r>
            <a:br>
              <a:rPr lang="en-GB" sz="1100" dirty="0"/>
            </a:br>
            <a:r>
              <a:rPr lang="en-GB" sz="1100" dirty="0"/>
              <a:t>of jet-black spikes on top)</a:t>
            </a:r>
            <a:br>
              <a:rPr lang="en-GB" sz="1100" dirty="0"/>
            </a:br>
            <a:r>
              <a:rPr lang="en-GB" sz="1100" dirty="0"/>
              <a:t>you were sent home from school</a:t>
            </a:r>
          </a:p>
          <a:p>
            <a:r>
              <a:rPr lang="en-GB" sz="1100" dirty="0"/>
              <a:t> </a:t>
            </a:r>
          </a:p>
          <a:p>
            <a:r>
              <a:rPr lang="en-GB" sz="1100" dirty="0"/>
              <a:t>because, as the headmistress put it,</a:t>
            </a:r>
            <a:br>
              <a:rPr lang="en-GB" sz="1100" dirty="0"/>
            </a:br>
            <a:r>
              <a:rPr lang="en-GB" sz="1100" dirty="0"/>
              <a:t>although dyed hair was not</a:t>
            </a:r>
            <a:br>
              <a:rPr lang="en-GB" sz="1100" dirty="0"/>
            </a:br>
            <a:r>
              <a:rPr lang="en-GB" sz="1100" dirty="0"/>
              <a:t>specifically forbidden, yours</a:t>
            </a:r>
            <a:br>
              <a:rPr lang="en-GB" sz="1100" dirty="0"/>
            </a:br>
            <a:r>
              <a:rPr lang="en-GB" sz="1100" dirty="0"/>
              <a:t>was, apart from anything else,</a:t>
            </a:r>
            <a:br>
              <a:rPr lang="en-GB" sz="1100" dirty="0"/>
            </a:br>
            <a:r>
              <a:rPr lang="en-GB" sz="1100" dirty="0"/>
              <a:t>not done in the school colours.</a:t>
            </a:r>
          </a:p>
          <a:p>
            <a:r>
              <a:rPr lang="en-GB" sz="1100" dirty="0"/>
              <a:t> </a:t>
            </a:r>
          </a:p>
          <a:p>
            <a:r>
              <a:rPr lang="en-GB" sz="1100" dirty="0"/>
              <a:t>Tears in the kitchen, telephone-calls</a:t>
            </a:r>
            <a:br>
              <a:rPr lang="en-GB" sz="1100" dirty="0"/>
            </a:br>
            <a:r>
              <a:rPr lang="en-GB" sz="1100" dirty="0"/>
              <a:t>to school from your freedom-loving father:</a:t>
            </a:r>
            <a:br>
              <a:rPr lang="en-GB" sz="1100" dirty="0"/>
            </a:br>
            <a:r>
              <a:rPr lang="en-GB" sz="1100" dirty="0"/>
              <a:t>‘She’s not a punk in her behaviour;</a:t>
            </a:r>
            <a:br>
              <a:rPr lang="en-GB" sz="1100" dirty="0"/>
            </a:br>
            <a:r>
              <a:rPr lang="en-GB" sz="1100" dirty="0"/>
              <a:t>it’s just a style.’ (You wiped your eyes,</a:t>
            </a:r>
            <a:br>
              <a:rPr lang="en-GB" sz="1100" dirty="0"/>
            </a:br>
            <a:r>
              <a:rPr lang="en-GB" sz="1100" dirty="0"/>
              <a:t>also not in a school colour.)</a:t>
            </a:r>
          </a:p>
          <a:p>
            <a:r>
              <a:rPr lang="en-GB" sz="1100" dirty="0"/>
              <a:t> </a:t>
            </a:r>
          </a:p>
          <a:p>
            <a:r>
              <a:rPr lang="en-GB" sz="1100" dirty="0"/>
              <a:t>‘She discussed it with me first -</a:t>
            </a:r>
            <a:br>
              <a:rPr lang="en-GB" sz="1100" dirty="0"/>
            </a:br>
            <a:r>
              <a:rPr lang="en-GB" sz="1100" dirty="0"/>
              <a:t>we checked the rules.’ ‘And anyway, Dad,</a:t>
            </a:r>
            <a:br>
              <a:rPr lang="en-GB" sz="1100" dirty="0"/>
            </a:br>
            <a:r>
              <a:rPr lang="en-GB" sz="1100" dirty="0"/>
              <a:t>it cost twenty-five dollars.</a:t>
            </a:r>
            <a:br>
              <a:rPr lang="en-GB" sz="1100" dirty="0"/>
            </a:br>
            <a:r>
              <a:rPr lang="en-GB" sz="1100" dirty="0"/>
              <a:t>Tel them it won’t wash out -</a:t>
            </a:r>
            <a:br>
              <a:rPr lang="en-GB" sz="1100" dirty="0"/>
            </a:br>
            <a:r>
              <a:rPr lang="en-GB" sz="1100" dirty="0"/>
              <a:t>not even if I wanted to try.</a:t>
            </a:r>
          </a:p>
          <a:p>
            <a:r>
              <a:rPr lang="en-GB" sz="1100" dirty="0"/>
              <a:t> </a:t>
            </a:r>
          </a:p>
          <a:p>
            <a:r>
              <a:rPr lang="en-GB" sz="1100" dirty="0"/>
              <a:t>It would have been unfair to mention</a:t>
            </a:r>
            <a:br>
              <a:rPr lang="en-GB" sz="1100" dirty="0"/>
            </a:br>
            <a:r>
              <a:rPr lang="en-GB" sz="1100" dirty="0"/>
              <a:t>your mother’s death, but that</a:t>
            </a:r>
            <a:br>
              <a:rPr lang="en-GB" sz="1100" dirty="0"/>
            </a:br>
            <a:r>
              <a:rPr lang="en-GB" sz="1100" dirty="0"/>
              <a:t>shimmered behind the arguments.</a:t>
            </a:r>
            <a:br>
              <a:rPr lang="en-GB" sz="1100" dirty="0"/>
            </a:br>
            <a:r>
              <a:rPr lang="en-GB" sz="1100" dirty="0"/>
              <a:t>The school had nothing else against you;</a:t>
            </a:r>
            <a:br>
              <a:rPr lang="en-GB" sz="1100" dirty="0"/>
            </a:br>
            <a:r>
              <a:rPr lang="en-GB" sz="1100" dirty="0"/>
              <a:t>the teachers twittered and gave in.</a:t>
            </a:r>
          </a:p>
          <a:p>
            <a:r>
              <a:rPr lang="en-GB" sz="1100" dirty="0"/>
              <a:t> </a:t>
            </a:r>
          </a:p>
          <a:p>
            <a:r>
              <a:rPr lang="en-GB" sz="1100" dirty="0"/>
              <a:t>Next day your black friend had hers done</a:t>
            </a:r>
            <a:br>
              <a:rPr lang="en-GB" sz="1100" dirty="0"/>
            </a:br>
            <a:r>
              <a:rPr lang="en-GB" sz="1100" dirty="0"/>
              <a:t>in grey, white and flaxen yellow -</a:t>
            </a:r>
            <a:br>
              <a:rPr lang="en-GB" sz="1100" dirty="0"/>
            </a:br>
            <a:r>
              <a:rPr lang="en-GB" sz="1100" dirty="0"/>
              <a:t>the school colours precisely:</a:t>
            </a:r>
            <a:br>
              <a:rPr lang="en-GB" sz="1100" dirty="0"/>
            </a:br>
            <a:r>
              <a:rPr lang="en-GB" sz="1100" dirty="0"/>
              <a:t>an act of solidarity, a witty</a:t>
            </a:r>
            <a:br>
              <a:rPr lang="en-GB" sz="1100" dirty="0"/>
            </a:br>
            <a:r>
              <a:rPr lang="en-GB" sz="1100" dirty="0"/>
              <a:t>tease. The battle was already won.</a:t>
            </a:r>
          </a:p>
          <a:p>
            <a:r>
              <a:rPr lang="en-GB" sz="1100" dirty="0"/>
              <a:t> </a:t>
            </a:r>
          </a:p>
          <a:p>
            <a:r>
              <a:rPr lang="en-GB" sz="1100" i="1" dirty="0"/>
              <a:t>F. Adcock</a:t>
            </a:r>
            <a:endParaRPr lang="en-GB" sz="1100" dirty="0"/>
          </a:p>
        </p:txBody>
      </p:sp>
      <p:sp>
        <p:nvSpPr>
          <p:cNvPr id="2" name="Rectangle 1"/>
          <p:cNvSpPr/>
          <p:nvPr/>
        </p:nvSpPr>
        <p:spPr>
          <a:xfrm>
            <a:off x="1631504" y="1484784"/>
            <a:ext cx="3168352" cy="4154984"/>
          </a:xfrm>
          <a:prstGeom prst="rect">
            <a:avLst/>
          </a:prstGeom>
          <a:solidFill>
            <a:schemeClr val="bg1"/>
          </a:solidFill>
          <a:ln>
            <a:solidFill>
              <a:srgbClr val="FF9933"/>
            </a:solidFill>
          </a:ln>
        </p:spPr>
        <p:txBody>
          <a:bodyPr wrap="square">
            <a:spAutoFit/>
          </a:bodyPr>
          <a:lstStyle/>
          <a:p>
            <a:r>
              <a:rPr lang="en-GB" sz="1100" dirty="0"/>
              <a:t>My father thought it bloody queer,</a:t>
            </a:r>
            <a:br>
              <a:rPr lang="en-GB" sz="1100" dirty="0"/>
            </a:br>
            <a:r>
              <a:rPr lang="en-GB" sz="1100" dirty="0"/>
              <a:t>the day I rolled home with a ring of silver in my ear</a:t>
            </a:r>
            <a:br>
              <a:rPr lang="en-GB" sz="1100" dirty="0"/>
            </a:br>
            <a:r>
              <a:rPr lang="en-GB" sz="1100" dirty="0"/>
              <a:t>half hidden by a mop of hair. "You’ve lost your head.</a:t>
            </a:r>
            <a:br>
              <a:rPr lang="en-GB" sz="1100" dirty="0"/>
            </a:br>
            <a:r>
              <a:rPr lang="en-GB" sz="1100" dirty="0"/>
              <a:t>If that’s how easily you’re led</a:t>
            </a:r>
            <a:br>
              <a:rPr lang="en-GB" sz="1100" dirty="0"/>
            </a:br>
            <a:r>
              <a:rPr lang="en-GB" sz="1100" dirty="0"/>
              <a:t>you should’ve had it through your nose instead."</a:t>
            </a:r>
            <a:br>
              <a:rPr lang="en-GB" sz="1100" dirty="0"/>
            </a:br>
            <a:r>
              <a:rPr lang="en-GB" sz="1100" dirty="0"/>
              <a:t>And even then I hadn’t had the nerve to numb</a:t>
            </a:r>
            <a:br>
              <a:rPr lang="en-GB" sz="1100" dirty="0"/>
            </a:br>
            <a:r>
              <a:rPr lang="en-GB" sz="1100" dirty="0"/>
              <a:t>the lobe with ice, then drive a needle through the skin,</a:t>
            </a:r>
            <a:br>
              <a:rPr lang="en-GB" sz="1100" dirty="0"/>
            </a:br>
            <a:r>
              <a:rPr lang="en-GB" sz="1100" dirty="0"/>
              <a:t>then wear a safety-pin. It took a jeweller’s gun</a:t>
            </a:r>
            <a:br>
              <a:rPr lang="en-GB" sz="1100" dirty="0"/>
            </a:br>
            <a:r>
              <a:rPr lang="en-GB" sz="1100" dirty="0"/>
              <a:t>to pierce the flesh, and then a friend</a:t>
            </a:r>
            <a:br>
              <a:rPr lang="en-GB" sz="1100" dirty="0"/>
            </a:br>
            <a:r>
              <a:rPr lang="en-GB" sz="1100" dirty="0"/>
              <a:t>to thread the sleeper in, and where it slept</a:t>
            </a:r>
            <a:br>
              <a:rPr lang="en-GB" sz="1100" dirty="0"/>
            </a:br>
            <a:r>
              <a:rPr lang="en-GB" sz="1100" dirty="0"/>
              <a:t>the hole became a sore, became a wound, and wept.</a:t>
            </a:r>
            <a:br>
              <a:rPr lang="en-GB" sz="1100" dirty="0"/>
            </a:br>
            <a:r>
              <a:rPr lang="en-GB" sz="1100" dirty="0"/>
              <a:t>At twenty-nine, it comes as no surprise to hear</a:t>
            </a:r>
            <a:br>
              <a:rPr lang="en-GB" sz="1100" dirty="0"/>
            </a:br>
            <a:r>
              <a:rPr lang="en-GB" sz="1100" dirty="0"/>
              <a:t>my own voice breaking like a tear, released like water,</a:t>
            </a:r>
            <a:br>
              <a:rPr lang="en-GB" sz="1100" dirty="0"/>
            </a:br>
            <a:r>
              <a:rPr lang="en-GB" sz="1100" dirty="0"/>
              <a:t>cried from way back in the spiral of the ear. </a:t>
            </a:r>
            <a:r>
              <a:rPr lang="en-GB" sz="1100" i="1" dirty="0"/>
              <a:t>If I were you,</a:t>
            </a:r>
            <a:br>
              <a:rPr lang="en-GB" sz="1100" i="1" dirty="0"/>
            </a:br>
            <a:r>
              <a:rPr lang="en-GB" sz="1100" i="1" dirty="0"/>
              <a:t>I’d take it out and leave it out next year.</a:t>
            </a:r>
            <a:endParaRPr lang="en-GB" sz="1100" dirty="0"/>
          </a:p>
          <a:p>
            <a:r>
              <a:rPr lang="en-GB" sz="1100" i="1" dirty="0"/>
              <a:t>					</a:t>
            </a:r>
            <a:r>
              <a:rPr lang="en-GB" sz="1100" i="1" dirty="0" err="1"/>
              <a:t>S.Armitage</a:t>
            </a:r>
            <a:endParaRPr lang="en-GB" sz="1100" dirty="0"/>
          </a:p>
          <a:p>
            <a:r>
              <a:rPr lang="en-GB" sz="1100" dirty="0"/>
              <a:t> </a:t>
            </a:r>
          </a:p>
          <a:p>
            <a:r>
              <a:rPr lang="en-GB" sz="1100" dirty="0"/>
              <a:t> </a:t>
            </a:r>
          </a:p>
          <a:p>
            <a:r>
              <a:rPr lang="en-GB" sz="1100" dirty="0"/>
              <a:t> </a:t>
            </a:r>
          </a:p>
        </p:txBody>
      </p:sp>
      <p:sp>
        <p:nvSpPr>
          <p:cNvPr id="3" name="TextBox 2"/>
          <p:cNvSpPr txBox="1"/>
          <p:nvPr/>
        </p:nvSpPr>
        <p:spPr>
          <a:xfrm>
            <a:off x="234462" y="6398086"/>
            <a:ext cx="5364482" cy="307777"/>
          </a:xfrm>
          <a:prstGeom prst="rect">
            <a:avLst/>
          </a:prstGeom>
          <a:solidFill>
            <a:schemeClr val="bg1"/>
          </a:solidFill>
          <a:ln>
            <a:solidFill>
              <a:srgbClr val="FFCC99"/>
            </a:solidFill>
          </a:ln>
        </p:spPr>
        <p:txBody>
          <a:bodyPr wrap="none" rtlCol="0">
            <a:spAutoFit/>
          </a:bodyPr>
          <a:lstStyle/>
          <a:p>
            <a:r>
              <a:rPr lang="en-GB" sz="1400" dirty="0"/>
              <a:t>Question 27.2: </a:t>
            </a:r>
            <a:r>
              <a:rPr lang="en-GB" sz="1400" b="1" dirty="0"/>
              <a:t>Compare how both poets explore the idea of rebellion </a:t>
            </a:r>
          </a:p>
        </p:txBody>
      </p:sp>
      <p:sp>
        <p:nvSpPr>
          <p:cNvPr id="5" name="Rounded Rectangle 4"/>
          <p:cNvSpPr/>
          <p:nvPr/>
        </p:nvSpPr>
        <p:spPr>
          <a:xfrm>
            <a:off x="180241" y="106017"/>
            <a:ext cx="1545449" cy="10527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Make links…</a:t>
            </a:r>
          </a:p>
        </p:txBody>
      </p:sp>
      <p:cxnSp>
        <p:nvCxnSpPr>
          <p:cNvPr id="7" name="Straight Connector 6"/>
          <p:cNvCxnSpPr/>
          <p:nvPr/>
        </p:nvCxnSpPr>
        <p:spPr>
          <a:xfrm flipV="1">
            <a:off x="4223792" y="2636912"/>
            <a:ext cx="3024336" cy="72008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0780634">
            <a:off x="4868492" y="2521226"/>
            <a:ext cx="2117887" cy="400110"/>
          </a:xfrm>
          <a:prstGeom prst="rect">
            <a:avLst/>
          </a:prstGeom>
          <a:solidFill>
            <a:schemeClr val="bg1"/>
          </a:solidFill>
        </p:spPr>
        <p:txBody>
          <a:bodyPr wrap="none" rtlCol="0">
            <a:spAutoFit/>
          </a:bodyPr>
          <a:lstStyle/>
          <a:p>
            <a:r>
              <a:rPr lang="en-GB" sz="1000" b="1" dirty="0"/>
              <a:t>Both poets show the after effects </a:t>
            </a:r>
          </a:p>
          <a:p>
            <a:r>
              <a:rPr lang="en-GB" sz="1000" b="1" dirty="0"/>
              <a:t>of their rebellion/ the consequences</a:t>
            </a:r>
          </a:p>
        </p:txBody>
      </p:sp>
    </p:spTree>
    <p:extLst>
      <p:ext uri="{BB962C8B-B14F-4D97-AF65-F5344CB8AC3E}">
        <p14:creationId xmlns:p14="http://schemas.microsoft.com/office/powerpoint/2010/main" val="329689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42003559"/>
              </p:ext>
            </p:extLst>
          </p:nvPr>
        </p:nvGraphicFramePr>
        <p:xfrm>
          <a:off x="225287" y="1651891"/>
          <a:ext cx="5750896" cy="5181600"/>
        </p:xfrm>
        <a:graphic>
          <a:graphicData uri="http://schemas.openxmlformats.org/drawingml/2006/table">
            <a:tbl>
              <a:tblPr firstRow="1" bandRow="1">
                <a:tableStyleId>{D7AC3CCA-C797-4891-BE02-D94E43425B78}</a:tableStyleId>
              </a:tblPr>
              <a:tblGrid>
                <a:gridCol w="5750896">
                  <a:extLst>
                    <a:ext uri="{9D8B030D-6E8A-4147-A177-3AD203B41FA5}">
                      <a16:colId xmlns:a16="http://schemas.microsoft.com/office/drawing/2014/main" val="20000"/>
                    </a:ext>
                  </a:extLst>
                </a:gridCol>
              </a:tblGrid>
              <a:tr h="234026">
                <a:tc>
                  <a:txBody>
                    <a:bodyPr/>
                    <a:lstStyle/>
                    <a:p>
                      <a:endParaRPr lang="en-GB" sz="1100" dirty="0"/>
                    </a:p>
                  </a:txBody>
                  <a:tcPr>
                    <a:solidFill>
                      <a:schemeClr val="bg1"/>
                    </a:solidFill>
                  </a:tcPr>
                </a:tc>
                <a:extLst>
                  <a:ext uri="{0D108BD9-81ED-4DB2-BD59-A6C34878D82A}">
                    <a16:rowId xmlns:a16="http://schemas.microsoft.com/office/drawing/2014/main" val="1000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20373458"/>
              </p:ext>
            </p:extLst>
          </p:nvPr>
        </p:nvGraphicFramePr>
        <p:xfrm>
          <a:off x="6240016" y="121920"/>
          <a:ext cx="5620680" cy="6736080"/>
        </p:xfrm>
        <a:graphic>
          <a:graphicData uri="http://schemas.openxmlformats.org/drawingml/2006/table">
            <a:tbl>
              <a:tblPr firstRow="1" bandRow="1">
                <a:tableStyleId>{D7AC3CCA-C797-4891-BE02-D94E43425B78}</a:tableStyleId>
              </a:tblPr>
              <a:tblGrid>
                <a:gridCol w="5620680">
                  <a:extLst>
                    <a:ext uri="{9D8B030D-6E8A-4147-A177-3AD203B41FA5}">
                      <a16:colId xmlns:a16="http://schemas.microsoft.com/office/drawing/2014/main" val="20000"/>
                    </a:ext>
                  </a:extLst>
                </a:gridCol>
              </a:tblGrid>
              <a:tr h="234026">
                <a:tc>
                  <a:txBody>
                    <a:bodyPr/>
                    <a:lstStyle/>
                    <a:p>
                      <a:endParaRPr lang="en-GB" sz="1100" dirty="0"/>
                    </a:p>
                  </a:txBody>
                  <a:tcPr>
                    <a:solidFill>
                      <a:schemeClr val="bg1"/>
                    </a:solidFill>
                  </a:tcPr>
                </a:tc>
                <a:extLst>
                  <a:ext uri="{0D108BD9-81ED-4DB2-BD59-A6C34878D82A}">
                    <a16:rowId xmlns:a16="http://schemas.microsoft.com/office/drawing/2014/main" val="1000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5"/>
                  </a:ext>
                </a:extLst>
              </a:tr>
            </a:tbl>
          </a:graphicData>
        </a:graphic>
      </p:graphicFrame>
      <p:sp>
        <p:nvSpPr>
          <p:cNvPr id="4" name="TextBox 3"/>
          <p:cNvSpPr txBox="1"/>
          <p:nvPr/>
        </p:nvSpPr>
        <p:spPr>
          <a:xfrm>
            <a:off x="697609" y="121920"/>
            <a:ext cx="4806252" cy="1384995"/>
          </a:xfrm>
          <a:prstGeom prst="rect">
            <a:avLst/>
          </a:prstGeom>
          <a:solidFill>
            <a:schemeClr val="bg1"/>
          </a:solidFill>
          <a:ln>
            <a:solidFill>
              <a:srgbClr val="FFCC99"/>
            </a:solidFill>
          </a:ln>
        </p:spPr>
        <p:txBody>
          <a:bodyPr wrap="none" rtlCol="0">
            <a:spAutoFit/>
          </a:bodyPr>
          <a:lstStyle/>
          <a:p>
            <a:r>
              <a:rPr lang="en-GB" sz="1400" dirty="0"/>
              <a:t>Now try to create a linked paragraph </a:t>
            </a:r>
          </a:p>
          <a:p>
            <a:r>
              <a:rPr lang="en-GB" sz="1400" dirty="0"/>
              <a:t>or two for yourself, answering this question…</a:t>
            </a:r>
          </a:p>
          <a:p>
            <a:endParaRPr lang="en-GB" sz="1400" dirty="0"/>
          </a:p>
          <a:p>
            <a:endParaRPr lang="en-GB" sz="1400" dirty="0"/>
          </a:p>
          <a:p>
            <a:r>
              <a:rPr lang="en-GB" sz="1400" dirty="0"/>
              <a:t>Question 27.2: </a:t>
            </a:r>
            <a:r>
              <a:rPr lang="en-GB" sz="1400" b="1" dirty="0"/>
              <a:t>Compare THE METHODS used by both poets to </a:t>
            </a:r>
          </a:p>
          <a:p>
            <a:r>
              <a:rPr lang="en-GB" sz="1400" b="1" dirty="0"/>
              <a:t>explore the idea of rebellion </a:t>
            </a:r>
          </a:p>
        </p:txBody>
      </p:sp>
    </p:spTree>
    <p:extLst>
      <p:ext uri="{BB962C8B-B14F-4D97-AF65-F5344CB8AC3E}">
        <p14:creationId xmlns:p14="http://schemas.microsoft.com/office/powerpoint/2010/main" val="162179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9252" y="0"/>
            <a:ext cx="3062748" cy="191088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0" y="222147"/>
            <a:ext cx="2331884" cy="1311685"/>
          </a:xfrm>
          <a:prstGeom prst="rect">
            <a:avLst/>
          </a:prstGeom>
        </p:spPr>
      </p:pic>
      <p:sp>
        <p:nvSpPr>
          <p:cNvPr id="4" name="Rectangle 4"/>
          <p:cNvSpPr>
            <a:spLocks noChangeArrowheads="1"/>
          </p:cNvSpPr>
          <p:nvPr/>
        </p:nvSpPr>
        <p:spPr bwMode="auto">
          <a:xfrm>
            <a:off x="1524001" y="87868"/>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altLang="en-US" sz="1200">
              <a:latin typeface="Arial" pitchFamily="34" charset="0"/>
              <a:ea typeface="Times New Roman" pitchFamily="18" charset="0"/>
              <a:cs typeface="Arial" pitchFamily="34" charset="0"/>
            </a:endParaRPr>
          </a:p>
          <a:p>
            <a:pPr eaLnBrk="0" fontAlgn="base" hangingPunct="0">
              <a:spcBef>
                <a:spcPct val="0"/>
              </a:spcBef>
              <a:spcAft>
                <a:spcPct val="0"/>
              </a:spcAft>
            </a:pPr>
            <a:br>
              <a:rPr lang="en-GB" altLang="en-US" sz="1200">
                <a:latin typeface="Arial" pitchFamily="34" charset="0"/>
                <a:ea typeface="Times New Roman" pitchFamily="18" charset="0"/>
                <a:cs typeface="Arial" pitchFamily="34" charset="0"/>
              </a:rPr>
            </a:br>
            <a:endParaRPr lang="en-GB" altLang="en-US">
              <a:latin typeface="Arial" pitchFamily="34" charset="0"/>
              <a:cs typeface="Arial" pitchFamily="34" charset="0"/>
            </a:endParaRPr>
          </a:p>
        </p:txBody>
      </p:sp>
      <p:sp>
        <p:nvSpPr>
          <p:cNvPr id="5" name="TextBox 4"/>
          <p:cNvSpPr txBox="1"/>
          <p:nvPr/>
        </p:nvSpPr>
        <p:spPr>
          <a:xfrm>
            <a:off x="4346174" y="195590"/>
            <a:ext cx="3154710" cy="523220"/>
          </a:xfrm>
          <a:prstGeom prst="rect">
            <a:avLst/>
          </a:prstGeom>
          <a:solidFill>
            <a:schemeClr val="bg1"/>
          </a:solidFill>
          <a:ln>
            <a:solidFill>
              <a:schemeClr val="accent1"/>
            </a:solidFill>
          </a:ln>
        </p:spPr>
        <p:txBody>
          <a:bodyPr wrap="none" rtlCol="0">
            <a:spAutoFit/>
          </a:bodyPr>
          <a:lstStyle/>
          <a:p>
            <a:r>
              <a:rPr lang="en-GB" sz="1400" dirty="0"/>
              <a:t>27.2 Both of these poems explore death.</a:t>
            </a:r>
          </a:p>
          <a:p>
            <a:r>
              <a:rPr lang="en-GB" sz="1400" dirty="0"/>
              <a:t> Compare how they do this.</a:t>
            </a:r>
          </a:p>
        </p:txBody>
      </p:sp>
      <p:sp>
        <p:nvSpPr>
          <p:cNvPr id="7" name="Rounded Rectangle 6"/>
          <p:cNvSpPr/>
          <p:nvPr/>
        </p:nvSpPr>
        <p:spPr>
          <a:xfrm>
            <a:off x="4769445" y="877989"/>
            <a:ext cx="2363749" cy="442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t>Use arrows to connect useful quotations again…</a:t>
            </a:r>
          </a:p>
        </p:txBody>
      </p:sp>
      <p:sp>
        <p:nvSpPr>
          <p:cNvPr id="8" name="Rectangle 7">
            <a:extLst>
              <a:ext uri="{FF2B5EF4-FFF2-40B4-BE49-F238E27FC236}">
                <a16:creationId xmlns:a16="http://schemas.microsoft.com/office/drawing/2014/main" id="{659701D2-82A0-4A4B-B709-C5892805FA29}"/>
              </a:ext>
            </a:extLst>
          </p:cNvPr>
          <p:cNvSpPr/>
          <p:nvPr/>
        </p:nvSpPr>
        <p:spPr>
          <a:xfrm>
            <a:off x="0" y="1533833"/>
            <a:ext cx="2485425" cy="53241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050" dirty="0"/>
              <a:t>Fallen Hero</a:t>
            </a:r>
          </a:p>
          <a:p>
            <a:endParaRPr lang="en-GB" sz="1050" dirty="0"/>
          </a:p>
          <a:p>
            <a:r>
              <a:rPr lang="en-GB" sz="1050" dirty="0"/>
              <a:t>How his youngest son’s heart must have</a:t>
            </a:r>
          </a:p>
          <a:p>
            <a:r>
              <a:rPr lang="en-GB" sz="1050" dirty="0"/>
              <a:t>Dive bombed,</a:t>
            </a:r>
          </a:p>
          <a:p>
            <a:r>
              <a:rPr lang="en-GB" sz="1050" dirty="0"/>
              <a:t>Then clotted in the depths of haunting fancies</a:t>
            </a:r>
          </a:p>
          <a:p>
            <a:r>
              <a:rPr lang="en-GB" sz="1050" dirty="0"/>
              <a:t>To see his father, a grandfather</a:t>
            </a:r>
          </a:p>
          <a:p>
            <a:r>
              <a:rPr lang="en-GB" sz="1050" dirty="0"/>
              <a:t>Fallen on the stairs. Waiting</a:t>
            </a:r>
          </a:p>
          <a:p>
            <a:endParaRPr lang="en-GB" sz="1050" dirty="0"/>
          </a:p>
          <a:p>
            <a:r>
              <a:rPr lang="en-GB" sz="1050" dirty="0"/>
              <a:t>To be taken away, patiently,</a:t>
            </a:r>
          </a:p>
          <a:p>
            <a:r>
              <a:rPr lang="en-GB" sz="1050" dirty="0"/>
              <a:t>Peacefully, after the panic.</a:t>
            </a:r>
          </a:p>
          <a:p>
            <a:r>
              <a:rPr lang="en-GB" sz="1050" dirty="0"/>
              <a:t>Bulbous nose and pink veined cheeks,</a:t>
            </a:r>
          </a:p>
          <a:p>
            <a:r>
              <a:rPr lang="en-GB" sz="1050" dirty="0"/>
              <a:t>Whisper of a golden trombone voice and</a:t>
            </a:r>
          </a:p>
          <a:p>
            <a:r>
              <a:rPr lang="en-GB" sz="1050" dirty="0"/>
              <a:t>Grey flat cap.</a:t>
            </a:r>
          </a:p>
          <a:p>
            <a:r>
              <a:rPr lang="en-GB" sz="1050" dirty="0"/>
              <a:t>Heading out.</a:t>
            </a:r>
          </a:p>
          <a:p>
            <a:r>
              <a:rPr lang="en-GB" sz="1050" dirty="0"/>
              <a:t>A caricature of an old man</a:t>
            </a:r>
          </a:p>
          <a:p>
            <a:r>
              <a:rPr lang="en-GB" sz="1050" dirty="0"/>
              <a:t>At a grotesque angle.</a:t>
            </a:r>
          </a:p>
          <a:p>
            <a:r>
              <a:rPr lang="en-GB" sz="1050" dirty="0"/>
              <a:t>Swept back, deep black</a:t>
            </a:r>
          </a:p>
          <a:p>
            <a:r>
              <a:rPr lang="en-GB" sz="1050" dirty="0"/>
              <a:t>Clark Gable hair.</a:t>
            </a:r>
          </a:p>
          <a:p>
            <a:endParaRPr lang="en-GB" sz="1050" dirty="0"/>
          </a:p>
          <a:p>
            <a:r>
              <a:rPr lang="en-GB" sz="1050" dirty="0"/>
              <a:t>His youngest son drifts in an eerie expanse of disbelief</a:t>
            </a:r>
          </a:p>
          <a:p>
            <a:r>
              <a:rPr lang="en-GB" sz="1050" dirty="0"/>
              <a:t>And futile urgency.</a:t>
            </a:r>
          </a:p>
          <a:p>
            <a:r>
              <a:rPr lang="en-GB" sz="1050" dirty="0"/>
              <a:t>Sees his father</a:t>
            </a:r>
          </a:p>
          <a:p>
            <a:r>
              <a:rPr lang="en-GB" sz="1050" dirty="0"/>
              <a:t>Through the malevolent letter box</a:t>
            </a:r>
          </a:p>
          <a:p>
            <a:r>
              <a:rPr lang="en-GB" sz="1050" dirty="0"/>
              <a:t>Meant only for mail, not for a glimpse</a:t>
            </a:r>
          </a:p>
          <a:p>
            <a:r>
              <a:rPr lang="en-GB" sz="1050" dirty="0"/>
              <a:t>Of tomorrow.</a:t>
            </a:r>
          </a:p>
          <a:p>
            <a:r>
              <a:rPr lang="en-GB" sz="1050" dirty="0"/>
              <a:t>Not to inspire wonder about, if I am alone,</a:t>
            </a:r>
          </a:p>
          <a:p>
            <a:r>
              <a:rPr lang="en-GB" sz="1050" dirty="0"/>
              <a:t>Is this how I will die?</a:t>
            </a:r>
          </a:p>
          <a:p>
            <a:endParaRPr lang="en-GB" sz="1050" dirty="0"/>
          </a:p>
          <a:p>
            <a:r>
              <a:rPr lang="en-GB" sz="1050" dirty="0"/>
              <a:t>G. Juuso</a:t>
            </a:r>
          </a:p>
        </p:txBody>
      </p:sp>
      <p:sp>
        <p:nvSpPr>
          <p:cNvPr id="9" name="Rectangle 8">
            <a:extLst>
              <a:ext uri="{FF2B5EF4-FFF2-40B4-BE49-F238E27FC236}">
                <a16:creationId xmlns:a16="http://schemas.microsoft.com/office/drawing/2014/main" id="{659701D2-82A0-4A4B-B709-C5892805FA29}"/>
              </a:ext>
            </a:extLst>
          </p:cNvPr>
          <p:cNvSpPr/>
          <p:nvPr/>
        </p:nvSpPr>
        <p:spPr>
          <a:xfrm>
            <a:off x="8231737" y="1320442"/>
            <a:ext cx="3960263" cy="55375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000" dirty="0"/>
              <a:t>Roadside</a:t>
            </a:r>
          </a:p>
          <a:p>
            <a:endParaRPr lang="en-GB" sz="1000" dirty="0"/>
          </a:p>
          <a:p>
            <a:r>
              <a:rPr lang="en-GB" sz="1000" dirty="0"/>
              <a:t>I curl into someone's arms on this rainy day,</a:t>
            </a:r>
          </a:p>
          <a:p>
            <a:r>
              <a:rPr lang="en-GB" sz="1000" dirty="0"/>
              <a:t>Cry for a man I never knew and never loved.</a:t>
            </a:r>
          </a:p>
          <a:p>
            <a:endParaRPr lang="en-GB" sz="1000" dirty="0"/>
          </a:p>
          <a:p>
            <a:r>
              <a:rPr lang="en-GB" sz="1000" dirty="0"/>
              <a:t>A life immortalised in a tabloid passes by me</a:t>
            </a:r>
          </a:p>
          <a:p>
            <a:r>
              <a:rPr lang="en-GB" sz="1000" dirty="0"/>
              <a:t>And I recognise the photo of him,</a:t>
            </a:r>
          </a:p>
          <a:p>
            <a:r>
              <a:rPr lang="en-GB" sz="1000" dirty="0"/>
              <a:t>Next to the hearse,</a:t>
            </a:r>
          </a:p>
          <a:p>
            <a:r>
              <a:rPr lang="en-GB" sz="1000" dirty="0"/>
              <a:t>As if he were a distant relative, an old friend,</a:t>
            </a:r>
          </a:p>
          <a:p>
            <a:r>
              <a:rPr lang="en-GB" sz="1000" dirty="0"/>
              <a:t>Passing through or passing out.</a:t>
            </a:r>
          </a:p>
          <a:p>
            <a:r>
              <a:rPr lang="en-GB" sz="1000" dirty="0"/>
              <a:t>In the shots taken before the months of </a:t>
            </a:r>
          </a:p>
          <a:p>
            <a:r>
              <a:rPr lang="en-GB" sz="1000" dirty="0"/>
              <a:t>Dry, gagging heat,</a:t>
            </a:r>
          </a:p>
          <a:p>
            <a:r>
              <a:rPr lang="en-GB" sz="1000" dirty="0"/>
              <a:t>He stands in a proud, stiff uniform.</a:t>
            </a:r>
          </a:p>
          <a:p>
            <a:r>
              <a:rPr lang="en-GB" sz="1000" dirty="0"/>
              <a:t>The months before the eyes became wary, weary, </a:t>
            </a:r>
          </a:p>
          <a:p>
            <a:r>
              <a:rPr lang="en-GB" sz="1000" dirty="0"/>
              <a:t>Watchful, dead.</a:t>
            </a:r>
          </a:p>
          <a:p>
            <a:endParaRPr lang="en-GB" sz="1000" dirty="0"/>
          </a:p>
          <a:p>
            <a:r>
              <a:rPr lang="en-GB" sz="1000" dirty="0"/>
              <a:t>Our kerb-side acknowledgement means little but we offer it anyway.</a:t>
            </a:r>
          </a:p>
          <a:p>
            <a:r>
              <a:rPr lang="en-GB" sz="1000" dirty="0"/>
              <a:t>The raindrops on the car windows obscure the coffin and I am glad.</a:t>
            </a:r>
          </a:p>
          <a:p>
            <a:r>
              <a:rPr lang="en-GB" sz="1000" dirty="0"/>
              <a:t>The outline is softer, photogenic.</a:t>
            </a:r>
          </a:p>
          <a:p>
            <a:r>
              <a:rPr lang="en-GB" sz="1000" dirty="0"/>
              <a:t>Behind me a shopkeeper stands in her doorway, </a:t>
            </a:r>
          </a:p>
          <a:p>
            <a:r>
              <a:rPr lang="en-GB" sz="1000" dirty="0"/>
              <a:t>knowing the drill. </a:t>
            </a:r>
          </a:p>
          <a:p>
            <a:endParaRPr lang="en-GB" sz="1000" dirty="0"/>
          </a:p>
          <a:p>
            <a:r>
              <a:rPr lang="en-GB" sz="1000" dirty="0"/>
              <a:t>Some of this road is lined with grey, metal barricades,</a:t>
            </a:r>
          </a:p>
          <a:p>
            <a:r>
              <a:rPr lang="en-GB" sz="1000" dirty="0"/>
              <a:t>As if, not contained, we might rush forward to</a:t>
            </a:r>
          </a:p>
          <a:p>
            <a:r>
              <a:rPr lang="en-GB" sz="1000" dirty="0"/>
              <a:t>Wake him, hold him, thank him, interview him.</a:t>
            </a:r>
          </a:p>
          <a:p>
            <a:endParaRPr lang="en-GB" sz="1000" dirty="0"/>
          </a:p>
          <a:p>
            <a:r>
              <a:rPr lang="en-GB" sz="1000" dirty="0"/>
              <a:t>And he is only here because as he wandered</a:t>
            </a:r>
          </a:p>
          <a:p>
            <a:r>
              <a:rPr lang="en-GB" sz="1000" dirty="0"/>
              <a:t>Down a road, quite dissimilar to this one, he</a:t>
            </a:r>
          </a:p>
          <a:p>
            <a:r>
              <a:rPr lang="en-GB" sz="1000" dirty="0"/>
              <a:t>Failed to sense the bomb.</a:t>
            </a:r>
          </a:p>
          <a:p>
            <a:endParaRPr lang="en-GB" sz="1000" dirty="0"/>
          </a:p>
          <a:p>
            <a:r>
              <a:rPr lang="en-GB" sz="1000" dirty="0"/>
              <a:t>The cameras wait until he passes before</a:t>
            </a:r>
          </a:p>
          <a:p>
            <a:r>
              <a:rPr lang="en-GB" sz="1000" dirty="0"/>
              <a:t>Gobbling the back of the hearse.</a:t>
            </a:r>
          </a:p>
          <a:p>
            <a:r>
              <a:rPr lang="en-GB" sz="1000" dirty="0"/>
              <a:t>The silence aches, keeps pace with the cars. </a:t>
            </a:r>
          </a:p>
          <a:p>
            <a:endParaRPr lang="en-GB" sz="1000" dirty="0"/>
          </a:p>
          <a:p>
            <a:r>
              <a:rPr lang="en-GB" sz="1000" dirty="0" err="1"/>
              <a:t>M.Dina</a:t>
            </a:r>
            <a:endParaRPr lang="en-GB" sz="1000" dirty="0"/>
          </a:p>
        </p:txBody>
      </p:sp>
    </p:spTree>
    <p:extLst>
      <p:ext uri="{BB962C8B-B14F-4D97-AF65-F5344CB8AC3E}">
        <p14:creationId xmlns:p14="http://schemas.microsoft.com/office/powerpoint/2010/main" val="280128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8671692"/>
              </p:ext>
            </p:extLst>
          </p:nvPr>
        </p:nvGraphicFramePr>
        <p:xfrm>
          <a:off x="397565" y="116632"/>
          <a:ext cx="5554419" cy="6046440"/>
        </p:xfrm>
        <a:graphic>
          <a:graphicData uri="http://schemas.openxmlformats.org/drawingml/2006/table">
            <a:tbl>
              <a:tblPr firstRow="1" bandRow="1">
                <a:tableStyleId>{D7AC3CCA-C797-4891-BE02-D94E43425B78}</a:tableStyleId>
              </a:tblPr>
              <a:tblGrid>
                <a:gridCol w="5554419">
                  <a:extLst>
                    <a:ext uri="{9D8B030D-6E8A-4147-A177-3AD203B41FA5}">
                      <a16:colId xmlns:a16="http://schemas.microsoft.com/office/drawing/2014/main" val="20000"/>
                    </a:ext>
                  </a:extLst>
                </a:gridCol>
              </a:tblGrid>
              <a:tr h="2160240">
                <a:tc>
                  <a:txBody>
                    <a:bodyPr/>
                    <a:lstStyle/>
                    <a:p>
                      <a:pPr algn="ctr"/>
                      <a:r>
                        <a:rPr lang="en-GB" sz="1800" i="1" dirty="0"/>
                        <a:t>Whisper of a golden trombone voice and</a:t>
                      </a:r>
                    </a:p>
                    <a:p>
                      <a:pPr algn="ctr"/>
                      <a:r>
                        <a:rPr lang="en-GB" sz="1800" i="1" dirty="0"/>
                        <a:t>Grey flat cap.</a:t>
                      </a:r>
                    </a:p>
                    <a:p>
                      <a:pPr algn="ctr"/>
                      <a:r>
                        <a:rPr lang="en-GB" sz="1800" i="1" dirty="0"/>
                        <a:t>Heading out.</a:t>
                      </a:r>
                    </a:p>
                    <a:p>
                      <a:pPr algn="ctr"/>
                      <a:endParaRPr lang="en-GB" sz="1400" i="1" dirty="0"/>
                    </a:p>
                  </a:txBody>
                  <a:tcPr>
                    <a:solidFill>
                      <a:schemeClr val="bg1"/>
                    </a:solidFill>
                  </a:tcPr>
                </a:tc>
                <a:extLst>
                  <a:ext uri="{0D108BD9-81ED-4DB2-BD59-A6C34878D82A}">
                    <a16:rowId xmlns:a16="http://schemas.microsoft.com/office/drawing/2014/main" val="1000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66962567"/>
              </p:ext>
            </p:extLst>
          </p:nvPr>
        </p:nvGraphicFramePr>
        <p:xfrm>
          <a:off x="6240015" y="121920"/>
          <a:ext cx="5567671" cy="6041152"/>
        </p:xfrm>
        <a:graphic>
          <a:graphicData uri="http://schemas.openxmlformats.org/drawingml/2006/table">
            <a:tbl>
              <a:tblPr firstRow="1" bandRow="1">
                <a:tableStyleId>{D7AC3CCA-C797-4891-BE02-D94E43425B78}</a:tableStyleId>
              </a:tblPr>
              <a:tblGrid>
                <a:gridCol w="5567671">
                  <a:extLst>
                    <a:ext uri="{9D8B030D-6E8A-4147-A177-3AD203B41FA5}">
                      <a16:colId xmlns:a16="http://schemas.microsoft.com/office/drawing/2014/main" val="20000"/>
                    </a:ext>
                  </a:extLst>
                </a:gridCol>
              </a:tblGrid>
              <a:tr h="2154952">
                <a:tc>
                  <a:txBody>
                    <a:bodyPr/>
                    <a:lstStyle/>
                    <a:p>
                      <a:pPr algn="ctr"/>
                      <a:r>
                        <a:rPr lang="en-GB" sz="2000" i="1" dirty="0"/>
                        <a:t>The months before the eyes became wary, weary, </a:t>
                      </a:r>
                    </a:p>
                    <a:p>
                      <a:pPr algn="ctr"/>
                      <a:r>
                        <a:rPr lang="en-GB" sz="2000" i="1" dirty="0"/>
                        <a:t>Watchful, dead.</a:t>
                      </a:r>
                    </a:p>
                    <a:p>
                      <a:pPr algn="ctr"/>
                      <a:endParaRPr lang="en-GB" sz="2000" b="0" i="1" dirty="0"/>
                    </a:p>
                  </a:txBody>
                  <a:tcPr>
                    <a:solidFill>
                      <a:schemeClr val="bg1"/>
                    </a:solidFill>
                  </a:tcPr>
                </a:tc>
                <a:extLst>
                  <a:ext uri="{0D108BD9-81ED-4DB2-BD59-A6C34878D82A}">
                    <a16:rowId xmlns:a16="http://schemas.microsoft.com/office/drawing/2014/main" val="10000"/>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01"/>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02"/>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03"/>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04"/>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05"/>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06"/>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07"/>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08"/>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09"/>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10"/>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11"/>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12"/>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13"/>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14"/>
                  </a:ext>
                </a:extLst>
              </a:tr>
              <a:tr h="234026">
                <a:tc>
                  <a:txBody>
                    <a:bodyPr/>
                    <a:lstStyle/>
                    <a:p>
                      <a:pPr algn="ctr"/>
                      <a:endParaRPr lang="en-GB" sz="1100" dirty="0"/>
                    </a:p>
                  </a:txBody>
                  <a:tcPr>
                    <a:solidFill>
                      <a:schemeClr val="bg1"/>
                    </a:solidFill>
                  </a:tcPr>
                </a:tc>
                <a:extLst>
                  <a:ext uri="{0D108BD9-81ED-4DB2-BD59-A6C34878D82A}">
                    <a16:rowId xmlns:a16="http://schemas.microsoft.com/office/drawing/2014/main" val="10015"/>
                  </a:ext>
                </a:extLst>
              </a:tr>
            </a:tbl>
          </a:graphicData>
        </a:graphic>
      </p:graphicFrame>
      <p:sp>
        <p:nvSpPr>
          <p:cNvPr id="4" name="Rectangle 3"/>
          <p:cNvSpPr/>
          <p:nvPr/>
        </p:nvSpPr>
        <p:spPr>
          <a:xfrm>
            <a:off x="4007768" y="6295644"/>
            <a:ext cx="4176464"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Close analysis  -  Make rough notes of analysis for these 2 quotations. </a:t>
            </a:r>
          </a:p>
        </p:txBody>
      </p:sp>
    </p:spTree>
    <p:extLst>
      <p:ext uri="{BB962C8B-B14F-4D97-AF65-F5344CB8AC3E}">
        <p14:creationId xmlns:p14="http://schemas.microsoft.com/office/powerpoint/2010/main" val="416963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5287" y="1651891"/>
          <a:ext cx="5750896" cy="5181600"/>
        </p:xfrm>
        <a:graphic>
          <a:graphicData uri="http://schemas.openxmlformats.org/drawingml/2006/table">
            <a:tbl>
              <a:tblPr firstRow="1" bandRow="1">
                <a:tableStyleId>{D7AC3CCA-C797-4891-BE02-D94E43425B78}</a:tableStyleId>
              </a:tblPr>
              <a:tblGrid>
                <a:gridCol w="5750896">
                  <a:extLst>
                    <a:ext uri="{9D8B030D-6E8A-4147-A177-3AD203B41FA5}">
                      <a16:colId xmlns:a16="http://schemas.microsoft.com/office/drawing/2014/main" val="20000"/>
                    </a:ext>
                  </a:extLst>
                </a:gridCol>
              </a:tblGrid>
              <a:tr h="234026">
                <a:tc>
                  <a:txBody>
                    <a:bodyPr/>
                    <a:lstStyle/>
                    <a:p>
                      <a:endParaRPr lang="en-GB" sz="1100" dirty="0"/>
                    </a:p>
                  </a:txBody>
                  <a:tcPr>
                    <a:solidFill>
                      <a:schemeClr val="bg1"/>
                    </a:solidFill>
                  </a:tcPr>
                </a:tc>
                <a:extLst>
                  <a:ext uri="{0D108BD9-81ED-4DB2-BD59-A6C34878D82A}">
                    <a16:rowId xmlns:a16="http://schemas.microsoft.com/office/drawing/2014/main" val="1000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9"/>
                  </a:ext>
                </a:extLst>
              </a:tr>
            </a:tbl>
          </a:graphicData>
        </a:graphic>
      </p:graphicFrame>
      <p:graphicFrame>
        <p:nvGraphicFramePr>
          <p:cNvPr id="3" name="Table 2"/>
          <p:cNvGraphicFramePr>
            <a:graphicFrameLocks noGrp="1"/>
          </p:cNvGraphicFramePr>
          <p:nvPr/>
        </p:nvGraphicFramePr>
        <p:xfrm>
          <a:off x="6240016" y="121920"/>
          <a:ext cx="5620680" cy="6736080"/>
        </p:xfrm>
        <a:graphic>
          <a:graphicData uri="http://schemas.openxmlformats.org/drawingml/2006/table">
            <a:tbl>
              <a:tblPr firstRow="1" bandRow="1">
                <a:tableStyleId>{D7AC3CCA-C797-4891-BE02-D94E43425B78}</a:tableStyleId>
              </a:tblPr>
              <a:tblGrid>
                <a:gridCol w="5620680">
                  <a:extLst>
                    <a:ext uri="{9D8B030D-6E8A-4147-A177-3AD203B41FA5}">
                      <a16:colId xmlns:a16="http://schemas.microsoft.com/office/drawing/2014/main" val="20000"/>
                    </a:ext>
                  </a:extLst>
                </a:gridCol>
              </a:tblGrid>
              <a:tr h="234026">
                <a:tc>
                  <a:txBody>
                    <a:bodyPr/>
                    <a:lstStyle/>
                    <a:p>
                      <a:endParaRPr lang="en-GB" sz="1100" dirty="0"/>
                    </a:p>
                  </a:txBody>
                  <a:tcPr>
                    <a:solidFill>
                      <a:schemeClr val="bg1"/>
                    </a:solidFill>
                  </a:tcPr>
                </a:tc>
                <a:extLst>
                  <a:ext uri="{0D108BD9-81ED-4DB2-BD59-A6C34878D82A}">
                    <a16:rowId xmlns:a16="http://schemas.microsoft.com/office/drawing/2014/main" val="1000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5"/>
                  </a:ext>
                </a:extLst>
              </a:tr>
            </a:tbl>
          </a:graphicData>
        </a:graphic>
      </p:graphicFrame>
      <p:sp>
        <p:nvSpPr>
          <p:cNvPr id="4" name="TextBox 3"/>
          <p:cNvSpPr txBox="1"/>
          <p:nvPr/>
        </p:nvSpPr>
        <p:spPr>
          <a:xfrm>
            <a:off x="119270" y="116633"/>
            <a:ext cx="5592418" cy="954107"/>
          </a:xfrm>
          <a:prstGeom prst="rect">
            <a:avLst/>
          </a:prstGeom>
          <a:solidFill>
            <a:schemeClr val="bg1"/>
          </a:solidFill>
          <a:ln>
            <a:solidFill>
              <a:srgbClr val="FFCC99"/>
            </a:solidFill>
          </a:ln>
        </p:spPr>
        <p:txBody>
          <a:bodyPr wrap="square" rtlCol="0">
            <a:spAutoFit/>
          </a:bodyPr>
          <a:lstStyle/>
          <a:p>
            <a:r>
              <a:rPr lang="en-GB" sz="1400" dirty="0"/>
              <a:t>Now complete the full essay – </a:t>
            </a:r>
          </a:p>
          <a:p>
            <a:endParaRPr lang="en-GB" sz="1400" dirty="0"/>
          </a:p>
          <a:p>
            <a:r>
              <a:rPr lang="en-GB" sz="1400" dirty="0"/>
              <a:t>Question 27.1: </a:t>
            </a:r>
            <a:r>
              <a:rPr lang="en-GB" sz="1400" b="1" dirty="0"/>
              <a:t>Explore how shock and sadness are portrayed in Fallen Hero</a:t>
            </a:r>
          </a:p>
        </p:txBody>
      </p:sp>
    </p:spTree>
    <p:extLst>
      <p:ext uri="{BB962C8B-B14F-4D97-AF65-F5344CB8AC3E}">
        <p14:creationId xmlns:p14="http://schemas.microsoft.com/office/powerpoint/2010/main" val="381939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5287" y="1651891"/>
          <a:ext cx="5750896" cy="5181600"/>
        </p:xfrm>
        <a:graphic>
          <a:graphicData uri="http://schemas.openxmlformats.org/drawingml/2006/table">
            <a:tbl>
              <a:tblPr firstRow="1" bandRow="1">
                <a:tableStyleId>{D7AC3CCA-C797-4891-BE02-D94E43425B78}</a:tableStyleId>
              </a:tblPr>
              <a:tblGrid>
                <a:gridCol w="5750896">
                  <a:extLst>
                    <a:ext uri="{9D8B030D-6E8A-4147-A177-3AD203B41FA5}">
                      <a16:colId xmlns:a16="http://schemas.microsoft.com/office/drawing/2014/main" val="20000"/>
                    </a:ext>
                  </a:extLst>
                </a:gridCol>
              </a:tblGrid>
              <a:tr h="234026">
                <a:tc>
                  <a:txBody>
                    <a:bodyPr/>
                    <a:lstStyle/>
                    <a:p>
                      <a:endParaRPr lang="en-GB" sz="1100" dirty="0"/>
                    </a:p>
                  </a:txBody>
                  <a:tcPr>
                    <a:solidFill>
                      <a:schemeClr val="bg1"/>
                    </a:solidFill>
                  </a:tcPr>
                </a:tc>
                <a:extLst>
                  <a:ext uri="{0D108BD9-81ED-4DB2-BD59-A6C34878D82A}">
                    <a16:rowId xmlns:a16="http://schemas.microsoft.com/office/drawing/2014/main" val="1000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9"/>
                  </a:ext>
                </a:extLst>
              </a:tr>
            </a:tbl>
          </a:graphicData>
        </a:graphic>
      </p:graphicFrame>
      <p:graphicFrame>
        <p:nvGraphicFramePr>
          <p:cNvPr id="3" name="Table 2"/>
          <p:cNvGraphicFramePr>
            <a:graphicFrameLocks noGrp="1"/>
          </p:cNvGraphicFramePr>
          <p:nvPr/>
        </p:nvGraphicFramePr>
        <p:xfrm>
          <a:off x="6240016" y="121920"/>
          <a:ext cx="5620680" cy="6736080"/>
        </p:xfrm>
        <a:graphic>
          <a:graphicData uri="http://schemas.openxmlformats.org/drawingml/2006/table">
            <a:tbl>
              <a:tblPr firstRow="1" bandRow="1">
                <a:tableStyleId>{D7AC3CCA-C797-4891-BE02-D94E43425B78}</a:tableStyleId>
              </a:tblPr>
              <a:tblGrid>
                <a:gridCol w="5620680">
                  <a:extLst>
                    <a:ext uri="{9D8B030D-6E8A-4147-A177-3AD203B41FA5}">
                      <a16:colId xmlns:a16="http://schemas.microsoft.com/office/drawing/2014/main" val="20000"/>
                    </a:ext>
                  </a:extLst>
                </a:gridCol>
              </a:tblGrid>
              <a:tr h="234026">
                <a:tc>
                  <a:txBody>
                    <a:bodyPr/>
                    <a:lstStyle/>
                    <a:p>
                      <a:endParaRPr lang="en-GB" sz="1100" dirty="0"/>
                    </a:p>
                  </a:txBody>
                  <a:tcPr>
                    <a:solidFill>
                      <a:schemeClr val="bg1"/>
                    </a:solidFill>
                  </a:tcPr>
                </a:tc>
                <a:extLst>
                  <a:ext uri="{0D108BD9-81ED-4DB2-BD59-A6C34878D82A}">
                    <a16:rowId xmlns:a16="http://schemas.microsoft.com/office/drawing/2014/main" val="1000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0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5"/>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6"/>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7"/>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8"/>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19"/>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0"/>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1"/>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2"/>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3"/>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4"/>
                  </a:ext>
                </a:extLst>
              </a:tr>
              <a:tr h="234026">
                <a:tc>
                  <a:txBody>
                    <a:bodyPr/>
                    <a:lstStyle/>
                    <a:p>
                      <a:endParaRPr lang="en-GB" sz="1100" dirty="0"/>
                    </a:p>
                  </a:txBody>
                  <a:tcPr>
                    <a:solidFill>
                      <a:schemeClr val="bg1"/>
                    </a:solidFill>
                  </a:tcPr>
                </a:tc>
                <a:extLst>
                  <a:ext uri="{0D108BD9-81ED-4DB2-BD59-A6C34878D82A}">
                    <a16:rowId xmlns:a16="http://schemas.microsoft.com/office/drawing/2014/main" val="10025"/>
                  </a:ext>
                </a:extLst>
              </a:tr>
            </a:tbl>
          </a:graphicData>
        </a:graphic>
      </p:graphicFrame>
      <p:sp>
        <p:nvSpPr>
          <p:cNvPr id="4" name="TextBox 3"/>
          <p:cNvSpPr txBox="1"/>
          <p:nvPr/>
        </p:nvSpPr>
        <p:spPr>
          <a:xfrm>
            <a:off x="119270" y="116633"/>
            <a:ext cx="5592418" cy="1169551"/>
          </a:xfrm>
          <a:prstGeom prst="rect">
            <a:avLst/>
          </a:prstGeom>
          <a:solidFill>
            <a:schemeClr val="bg1"/>
          </a:solidFill>
          <a:ln>
            <a:solidFill>
              <a:srgbClr val="FFCC99"/>
            </a:solidFill>
          </a:ln>
        </p:spPr>
        <p:txBody>
          <a:bodyPr wrap="square" rtlCol="0">
            <a:spAutoFit/>
          </a:bodyPr>
          <a:lstStyle/>
          <a:p>
            <a:r>
              <a:rPr lang="en-GB" sz="1400" dirty="0"/>
              <a:t>Now complete the full essay – </a:t>
            </a:r>
          </a:p>
          <a:p>
            <a:endParaRPr lang="en-GB" sz="1400" dirty="0"/>
          </a:p>
          <a:p>
            <a:r>
              <a:rPr lang="en-GB" sz="1400" dirty="0"/>
              <a:t>Question 27.2.</a:t>
            </a:r>
          </a:p>
          <a:p>
            <a:r>
              <a:rPr lang="en-GB" sz="1400" b="1" dirty="0"/>
              <a:t>Explore the similarities and differences in how both poems explore the theme of death.</a:t>
            </a:r>
          </a:p>
        </p:txBody>
      </p:sp>
    </p:spTree>
    <p:extLst>
      <p:ext uri="{BB962C8B-B14F-4D97-AF65-F5344CB8AC3E}">
        <p14:creationId xmlns:p14="http://schemas.microsoft.com/office/powerpoint/2010/main" val="328250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A58F29-F4FC-460A-BF1F-346516B54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e8ce8-497b-4d58-ad3b-77e996642cc8"/>
    <ds:schemaRef ds:uri="1c2ace7b-0193-49d6-b28f-a6c5f1daf0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27ED94-4357-4F8A-9898-E4B2AE75B06E}">
  <ds:schemaRefs>
    <ds:schemaRef ds:uri="http://schemas.microsoft.com/sharepoint/v3/contenttype/forms"/>
  </ds:schemaRefs>
</ds:datastoreItem>
</file>

<file path=customXml/itemProps3.xml><?xml version="1.0" encoding="utf-8"?>
<ds:datastoreItem xmlns:ds="http://schemas.openxmlformats.org/officeDocument/2006/customXml" ds:itemID="{0D7DBB2F-2A82-41C3-82EC-52D5CE9CAA3D}">
  <ds:schemaRefs>
    <ds:schemaRef ds:uri="http://purl.org/dc/elements/1.1/"/>
    <ds:schemaRef ds:uri="http://schemas.microsoft.com/office/2006/metadata/properties"/>
    <ds:schemaRef ds:uri="3cde8ce8-497b-4d58-ad3b-77e996642cc8"/>
    <ds:schemaRef ds:uri="1c2ace7b-0193-49d6-b28f-a6c5f1daf0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304</TotalTime>
  <Words>3838</Words>
  <Application>Microsoft Office PowerPoint</Application>
  <PresentationFormat>Widescreen</PresentationFormat>
  <Paragraphs>557</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Brunt</dc:creator>
  <cp:lastModifiedBy>Lawson, Sally</cp:lastModifiedBy>
  <cp:revision>12</cp:revision>
  <dcterms:created xsi:type="dcterms:W3CDTF">2019-01-06T08:32:55Z</dcterms:created>
  <dcterms:modified xsi:type="dcterms:W3CDTF">2020-10-08T09:00:27Z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