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0"/>
  </p:notesMasterIdLst>
  <p:sldIdLst>
    <p:sldId id="256" r:id="rId5"/>
    <p:sldId id="260" r:id="rId6"/>
    <p:sldId id="257" r:id="rId7"/>
    <p:sldId id="258" r:id="rId8"/>
    <p:sldId id="261" r:id="rId9"/>
  </p:sldIdLst>
  <p:sldSz cx="9144000" cy="6858000" type="screen4x3"/>
  <p:notesSz cx="6797675" cy="98567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7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37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3713"/>
          </a:xfrm>
          <a:prstGeom prst="rect">
            <a:avLst/>
          </a:prstGeom>
        </p:spPr>
        <p:txBody>
          <a:bodyPr vert="horz" lIns="91440" tIns="45720" rIns="91440" bIns="45720" rtlCol="0"/>
          <a:lstStyle>
            <a:lvl1pPr algn="r">
              <a:defRPr sz="1200"/>
            </a:lvl1pPr>
          </a:lstStyle>
          <a:p>
            <a:fld id="{E3391FB8-5309-4D64-943B-DEA1B71B4671}" type="datetimeFigureOut">
              <a:rPr lang="en-GB" smtClean="0"/>
              <a:t>18/03/2019</a:t>
            </a:fld>
            <a:endParaRPr lang="en-GB"/>
          </a:p>
        </p:txBody>
      </p:sp>
      <p:sp>
        <p:nvSpPr>
          <p:cNvPr id="4" name="Slide Image Placeholder 3"/>
          <p:cNvSpPr>
            <a:spLocks noGrp="1" noRot="1" noChangeAspect="1"/>
          </p:cNvSpPr>
          <p:nvPr>
            <p:ph type="sldImg" idx="2"/>
          </p:nvPr>
        </p:nvSpPr>
        <p:spPr>
          <a:xfrm>
            <a:off x="1181100" y="1231900"/>
            <a:ext cx="4435475" cy="33274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43450"/>
            <a:ext cx="5438775" cy="3881438"/>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363075"/>
            <a:ext cx="2946400" cy="493713"/>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363075"/>
            <a:ext cx="2946400" cy="493713"/>
          </a:xfrm>
          <a:prstGeom prst="rect">
            <a:avLst/>
          </a:prstGeom>
        </p:spPr>
        <p:txBody>
          <a:bodyPr vert="horz" lIns="91440" tIns="45720" rIns="91440" bIns="45720" rtlCol="0" anchor="b"/>
          <a:lstStyle>
            <a:lvl1pPr algn="r">
              <a:defRPr sz="1200"/>
            </a:lvl1pPr>
          </a:lstStyle>
          <a:p>
            <a:fld id="{64303832-D0ED-45CA-A142-5823A863C3D1}" type="slidenum">
              <a:rPr lang="en-GB" smtClean="0"/>
              <a:t>‹#›</a:t>
            </a:fld>
            <a:endParaRPr lang="en-GB"/>
          </a:p>
        </p:txBody>
      </p:sp>
    </p:spTree>
    <p:extLst>
      <p:ext uri="{BB962C8B-B14F-4D97-AF65-F5344CB8AC3E}">
        <p14:creationId xmlns:p14="http://schemas.microsoft.com/office/powerpoint/2010/main" val="42593010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4303832-D0ED-45CA-A142-5823A863C3D1}" type="slidenum">
              <a:rPr lang="en-GB" smtClean="0"/>
              <a:t>5</a:t>
            </a:fld>
            <a:endParaRPr lang="en-GB"/>
          </a:p>
        </p:txBody>
      </p:sp>
    </p:spTree>
    <p:extLst>
      <p:ext uri="{BB962C8B-B14F-4D97-AF65-F5344CB8AC3E}">
        <p14:creationId xmlns:p14="http://schemas.microsoft.com/office/powerpoint/2010/main" val="3760212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B8D17FF-AA4B-4EC7-B7DA-43F6A025CCB4}" type="datetimeFigureOut">
              <a:rPr lang="en-GB" smtClean="0"/>
              <a:t>18/03/2019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EF4B48-8A68-4FD7-8C68-E4B3339D0316}" type="slidenum">
              <a:rPr lang="en-GB" smtClean="0"/>
              <a:t>‹#›</a:t>
            </a:fld>
            <a:endParaRPr lang="en-GB"/>
          </a:p>
        </p:txBody>
      </p:sp>
    </p:spTree>
    <p:extLst>
      <p:ext uri="{BB962C8B-B14F-4D97-AF65-F5344CB8AC3E}">
        <p14:creationId xmlns:p14="http://schemas.microsoft.com/office/powerpoint/2010/main" val="2446964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B8D17FF-AA4B-4EC7-B7DA-43F6A025CCB4}" type="datetimeFigureOut">
              <a:rPr lang="en-GB" smtClean="0"/>
              <a:t>18/03/2019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EF4B48-8A68-4FD7-8C68-E4B3339D0316}" type="slidenum">
              <a:rPr lang="en-GB" smtClean="0"/>
              <a:t>‹#›</a:t>
            </a:fld>
            <a:endParaRPr lang="en-GB"/>
          </a:p>
        </p:txBody>
      </p:sp>
    </p:spTree>
    <p:extLst>
      <p:ext uri="{BB962C8B-B14F-4D97-AF65-F5344CB8AC3E}">
        <p14:creationId xmlns:p14="http://schemas.microsoft.com/office/powerpoint/2010/main" val="3807612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B8D17FF-AA4B-4EC7-B7DA-43F6A025CCB4}" type="datetimeFigureOut">
              <a:rPr lang="en-GB" smtClean="0"/>
              <a:t>18/03/2019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EF4B48-8A68-4FD7-8C68-E4B3339D0316}" type="slidenum">
              <a:rPr lang="en-GB" smtClean="0"/>
              <a:t>‹#›</a:t>
            </a:fld>
            <a:endParaRPr lang="en-GB"/>
          </a:p>
        </p:txBody>
      </p:sp>
    </p:spTree>
    <p:extLst>
      <p:ext uri="{BB962C8B-B14F-4D97-AF65-F5344CB8AC3E}">
        <p14:creationId xmlns:p14="http://schemas.microsoft.com/office/powerpoint/2010/main" val="2910439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B8D17FF-AA4B-4EC7-B7DA-43F6A025CCB4}" type="datetimeFigureOut">
              <a:rPr lang="en-GB" smtClean="0"/>
              <a:t>18/03/2019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EF4B48-8A68-4FD7-8C68-E4B3339D0316}" type="slidenum">
              <a:rPr lang="en-GB" smtClean="0"/>
              <a:t>‹#›</a:t>
            </a:fld>
            <a:endParaRPr lang="en-GB"/>
          </a:p>
        </p:txBody>
      </p:sp>
    </p:spTree>
    <p:extLst>
      <p:ext uri="{BB962C8B-B14F-4D97-AF65-F5344CB8AC3E}">
        <p14:creationId xmlns:p14="http://schemas.microsoft.com/office/powerpoint/2010/main" val="2715430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8D17FF-AA4B-4EC7-B7DA-43F6A025CCB4}" type="datetimeFigureOut">
              <a:rPr lang="en-GB" smtClean="0"/>
              <a:t>18/03/2019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EF4B48-8A68-4FD7-8C68-E4B3339D0316}" type="slidenum">
              <a:rPr lang="en-GB" smtClean="0"/>
              <a:t>‹#›</a:t>
            </a:fld>
            <a:endParaRPr lang="en-GB"/>
          </a:p>
        </p:txBody>
      </p:sp>
    </p:spTree>
    <p:extLst>
      <p:ext uri="{BB962C8B-B14F-4D97-AF65-F5344CB8AC3E}">
        <p14:creationId xmlns:p14="http://schemas.microsoft.com/office/powerpoint/2010/main" val="405367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B8D17FF-AA4B-4EC7-B7DA-43F6A025CCB4}" type="datetimeFigureOut">
              <a:rPr lang="en-GB" smtClean="0"/>
              <a:t>18/03/2019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EF4B48-8A68-4FD7-8C68-E4B3339D0316}" type="slidenum">
              <a:rPr lang="en-GB" smtClean="0"/>
              <a:t>‹#›</a:t>
            </a:fld>
            <a:endParaRPr lang="en-GB"/>
          </a:p>
        </p:txBody>
      </p:sp>
    </p:spTree>
    <p:extLst>
      <p:ext uri="{BB962C8B-B14F-4D97-AF65-F5344CB8AC3E}">
        <p14:creationId xmlns:p14="http://schemas.microsoft.com/office/powerpoint/2010/main" val="1765689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B8D17FF-AA4B-4EC7-B7DA-43F6A025CCB4}" type="datetimeFigureOut">
              <a:rPr lang="en-GB" smtClean="0"/>
              <a:t>18/03/2019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3EF4B48-8A68-4FD7-8C68-E4B3339D0316}" type="slidenum">
              <a:rPr lang="en-GB" smtClean="0"/>
              <a:t>‹#›</a:t>
            </a:fld>
            <a:endParaRPr lang="en-GB"/>
          </a:p>
        </p:txBody>
      </p:sp>
    </p:spTree>
    <p:extLst>
      <p:ext uri="{BB962C8B-B14F-4D97-AF65-F5344CB8AC3E}">
        <p14:creationId xmlns:p14="http://schemas.microsoft.com/office/powerpoint/2010/main" val="2661146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B8D17FF-AA4B-4EC7-B7DA-43F6A025CCB4}" type="datetimeFigureOut">
              <a:rPr lang="en-GB" smtClean="0"/>
              <a:t>18/03/2019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3EF4B48-8A68-4FD7-8C68-E4B3339D0316}" type="slidenum">
              <a:rPr lang="en-GB" smtClean="0"/>
              <a:t>‹#›</a:t>
            </a:fld>
            <a:endParaRPr lang="en-GB"/>
          </a:p>
        </p:txBody>
      </p:sp>
    </p:spTree>
    <p:extLst>
      <p:ext uri="{BB962C8B-B14F-4D97-AF65-F5344CB8AC3E}">
        <p14:creationId xmlns:p14="http://schemas.microsoft.com/office/powerpoint/2010/main" val="3129134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D17FF-AA4B-4EC7-B7DA-43F6A025CCB4}" type="datetimeFigureOut">
              <a:rPr lang="en-GB" smtClean="0"/>
              <a:t>18/03/2019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3EF4B48-8A68-4FD7-8C68-E4B3339D0316}" type="slidenum">
              <a:rPr lang="en-GB" smtClean="0"/>
              <a:t>‹#›</a:t>
            </a:fld>
            <a:endParaRPr lang="en-GB"/>
          </a:p>
        </p:txBody>
      </p:sp>
    </p:spTree>
    <p:extLst>
      <p:ext uri="{BB962C8B-B14F-4D97-AF65-F5344CB8AC3E}">
        <p14:creationId xmlns:p14="http://schemas.microsoft.com/office/powerpoint/2010/main" val="3462511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B8D17FF-AA4B-4EC7-B7DA-43F6A025CCB4}" type="datetimeFigureOut">
              <a:rPr lang="en-GB" smtClean="0"/>
              <a:t>18/03/2019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EF4B48-8A68-4FD7-8C68-E4B3339D0316}" type="slidenum">
              <a:rPr lang="en-GB" smtClean="0"/>
              <a:t>‹#›</a:t>
            </a:fld>
            <a:endParaRPr lang="en-GB"/>
          </a:p>
        </p:txBody>
      </p:sp>
    </p:spTree>
    <p:extLst>
      <p:ext uri="{BB962C8B-B14F-4D97-AF65-F5344CB8AC3E}">
        <p14:creationId xmlns:p14="http://schemas.microsoft.com/office/powerpoint/2010/main" val="2386585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B8D17FF-AA4B-4EC7-B7DA-43F6A025CCB4}" type="datetimeFigureOut">
              <a:rPr lang="en-GB" smtClean="0"/>
              <a:t>18/03/2019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EF4B48-8A68-4FD7-8C68-E4B3339D0316}" type="slidenum">
              <a:rPr lang="en-GB" smtClean="0"/>
              <a:t>‹#›</a:t>
            </a:fld>
            <a:endParaRPr lang="en-GB"/>
          </a:p>
        </p:txBody>
      </p:sp>
    </p:spTree>
    <p:extLst>
      <p:ext uri="{BB962C8B-B14F-4D97-AF65-F5344CB8AC3E}">
        <p14:creationId xmlns:p14="http://schemas.microsoft.com/office/powerpoint/2010/main" val="2200044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8D17FF-AA4B-4EC7-B7DA-43F6A025CCB4}" type="datetimeFigureOut">
              <a:rPr lang="en-GB" smtClean="0"/>
              <a:t>18/03/2019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EF4B48-8A68-4FD7-8C68-E4B3339D0316}" type="slidenum">
              <a:rPr lang="en-GB" smtClean="0"/>
              <a:t>‹#›</a:t>
            </a:fld>
            <a:endParaRPr lang="en-GB"/>
          </a:p>
        </p:txBody>
      </p:sp>
    </p:spTree>
    <p:extLst>
      <p:ext uri="{BB962C8B-B14F-4D97-AF65-F5344CB8AC3E}">
        <p14:creationId xmlns:p14="http://schemas.microsoft.com/office/powerpoint/2010/main" val="27024152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637169689"/>
              </p:ext>
            </p:extLst>
          </p:nvPr>
        </p:nvGraphicFramePr>
        <p:xfrm>
          <a:off x="179512" y="620688"/>
          <a:ext cx="4104456" cy="6020764"/>
        </p:xfrm>
        <a:graphic>
          <a:graphicData uri="http://schemas.openxmlformats.org/drawingml/2006/table">
            <a:tbl>
              <a:tblPr firstRow="1" firstCol="1" bandRow="1">
                <a:tableStyleId>{5940675A-B579-460E-94D1-54222C63F5DA}</a:tableStyleId>
              </a:tblPr>
              <a:tblGrid>
                <a:gridCol w="370638">
                  <a:extLst>
                    <a:ext uri="{9D8B030D-6E8A-4147-A177-3AD203B41FA5}">
                      <a16:colId xmlns:a16="http://schemas.microsoft.com/office/drawing/2014/main" val="20000"/>
                    </a:ext>
                  </a:extLst>
                </a:gridCol>
                <a:gridCol w="3733818">
                  <a:extLst>
                    <a:ext uri="{9D8B030D-6E8A-4147-A177-3AD203B41FA5}">
                      <a16:colId xmlns:a16="http://schemas.microsoft.com/office/drawing/2014/main" val="20001"/>
                    </a:ext>
                  </a:extLst>
                </a:gridCol>
              </a:tblGrid>
              <a:tr h="217895">
                <a:tc gridSpan="2">
                  <a:txBody>
                    <a:bodyPr/>
                    <a:lstStyle/>
                    <a:p>
                      <a:pPr algn="l">
                        <a:lnSpc>
                          <a:spcPct val="115000"/>
                        </a:lnSpc>
                        <a:spcAft>
                          <a:spcPts val="0"/>
                        </a:spcAft>
                      </a:pPr>
                      <a:r>
                        <a:rPr lang="en-GB" sz="1400" b="1" dirty="0">
                          <a:effectLst/>
                          <a:latin typeface="Calibri"/>
                          <a:ea typeface="Calibri"/>
                          <a:cs typeface="Times New Roman"/>
                        </a:rPr>
                        <a:t>The eras</a:t>
                      </a:r>
                    </a:p>
                  </a:txBody>
                  <a:tcPr marL="48257" marR="48257" marT="0" marB="0"/>
                </a:tc>
                <a:tc hMerge="1">
                  <a:txBody>
                    <a:bodyPr/>
                    <a:lstStyle/>
                    <a:p>
                      <a:endParaRPr lang="en-GB"/>
                    </a:p>
                  </a:txBody>
                  <a:tcPr/>
                </a:tc>
                <a:extLst>
                  <a:ext uri="{0D108BD9-81ED-4DB2-BD59-A6C34878D82A}">
                    <a16:rowId xmlns:a16="http://schemas.microsoft.com/office/drawing/2014/main" val="10002"/>
                  </a:ext>
                </a:extLst>
              </a:tr>
              <a:tr h="219518">
                <a:tc>
                  <a:txBody>
                    <a:bodyPr/>
                    <a:lstStyle/>
                    <a:p>
                      <a:pPr algn="l">
                        <a:lnSpc>
                          <a:spcPct val="115000"/>
                        </a:lnSpc>
                        <a:spcAft>
                          <a:spcPts val="0"/>
                        </a:spcAft>
                      </a:pPr>
                      <a:r>
                        <a:rPr lang="en-GB" sz="1200" b="0" dirty="0">
                          <a:effectLst/>
                          <a:latin typeface="Calibri"/>
                          <a:ea typeface="Calibri"/>
                          <a:cs typeface="Times New Roman"/>
                        </a:rPr>
                        <a:t>1</a:t>
                      </a:r>
                    </a:p>
                  </a:txBody>
                  <a:tcPr marL="48257" marR="48257" marT="0" marB="0"/>
                </a:tc>
                <a:tc>
                  <a:txBody>
                    <a:bodyPr/>
                    <a:lstStyle/>
                    <a:p>
                      <a:pPr algn="l">
                        <a:lnSpc>
                          <a:spcPct val="115000"/>
                        </a:lnSpc>
                        <a:spcAft>
                          <a:spcPts val="0"/>
                        </a:spcAft>
                      </a:pPr>
                      <a:r>
                        <a:rPr lang="en-GB" sz="1200" b="1" dirty="0">
                          <a:effectLst/>
                          <a:latin typeface="Calibri"/>
                          <a:ea typeface="Calibri"/>
                          <a:cs typeface="Times New Roman"/>
                        </a:rPr>
                        <a:t>C1250-1500  - </a:t>
                      </a:r>
                      <a:r>
                        <a:rPr lang="en-GB" sz="1200" b="0" dirty="0">
                          <a:effectLst/>
                          <a:latin typeface="Calibri"/>
                          <a:ea typeface="Calibri"/>
                          <a:cs typeface="Times New Roman"/>
                        </a:rPr>
                        <a:t>The Middle Ages</a:t>
                      </a:r>
                    </a:p>
                  </a:txBody>
                  <a:tcPr marL="48257" marR="48257" marT="0" marB="0"/>
                </a:tc>
                <a:extLst>
                  <a:ext uri="{0D108BD9-81ED-4DB2-BD59-A6C34878D82A}">
                    <a16:rowId xmlns:a16="http://schemas.microsoft.com/office/drawing/2014/main" val="10003"/>
                  </a:ext>
                </a:extLst>
              </a:tr>
              <a:tr h="186801">
                <a:tc>
                  <a:txBody>
                    <a:bodyPr/>
                    <a:lstStyle/>
                    <a:p>
                      <a:pPr algn="l">
                        <a:lnSpc>
                          <a:spcPct val="115000"/>
                        </a:lnSpc>
                        <a:spcAft>
                          <a:spcPts val="0"/>
                        </a:spcAft>
                      </a:pPr>
                      <a:r>
                        <a:rPr lang="en-GB" sz="1200" dirty="0">
                          <a:effectLst/>
                          <a:latin typeface="Calibri"/>
                          <a:ea typeface="Calibri"/>
                          <a:cs typeface="Times New Roman"/>
                        </a:rPr>
                        <a:t>2</a:t>
                      </a:r>
                    </a:p>
                  </a:txBody>
                  <a:tcPr marL="48257" marR="48257" marT="0" marB="0"/>
                </a:tc>
                <a:tc>
                  <a:txBody>
                    <a:bodyPr/>
                    <a:lstStyle/>
                    <a:p>
                      <a:pPr algn="l">
                        <a:lnSpc>
                          <a:spcPct val="115000"/>
                        </a:lnSpc>
                        <a:spcAft>
                          <a:spcPts val="0"/>
                        </a:spcAft>
                      </a:pPr>
                      <a:r>
                        <a:rPr lang="en-GB" sz="1200" b="1" dirty="0">
                          <a:effectLst/>
                          <a:latin typeface="Calibri"/>
                          <a:ea typeface="Calibri"/>
                          <a:cs typeface="Times New Roman"/>
                        </a:rPr>
                        <a:t>1500-1750 – </a:t>
                      </a:r>
                      <a:r>
                        <a:rPr lang="en-GB" sz="1200" b="0" dirty="0">
                          <a:effectLst/>
                          <a:latin typeface="Calibri"/>
                          <a:ea typeface="Calibri"/>
                          <a:cs typeface="Times New Roman"/>
                        </a:rPr>
                        <a:t>The Renaissance</a:t>
                      </a:r>
                      <a:endParaRPr lang="en-GB" sz="1200" dirty="0">
                        <a:effectLst/>
                        <a:latin typeface="Calibri"/>
                        <a:ea typeface="Calibri"/>
                        <a:cs typeface="Times New Roman"/>
                      </a:endParaRPr>
                    </a:p>
                  </a:txBody>
                  <a:tcPr marL="48257" marR="48257" marT="0" marB="0"/>
                </a:tc>
                <a:extLst>
                  <a:ext uri="{0D108BD9-81ED-4DB2-BD59-A6C34878D82A}">
                    <a16:rowId xmlns:a16="http://schemas.microsoft.com/office/drawing/2014/main" val="10004"/>
                  </a:ext>
                </a:extLst>
              </a:tr>
              <a:tr h="186801">
                <a:tc>
                  <a:txBody>
                    <a:bodyPr/>
                    <a:lstStyle/>
                    <a:p>
                      <a:pPr algn="l">
                        <a:lnSpc>
                          <a:spcPct val="115000"/>
                        </a:lnSpc>
                        <a:spcAft>
                          <a:spcPts val="0"/>
                        </a:spcAft>
                      </a:pPr>
                      <a:r>
                        <a:rPr lang="en-GB" sz="1200" dirty="0">
                          <a:effectLst/>
                        </a:rPr>
                        <a:t>4</a:t>
                      </a:r>
                      <a:endParaRPr lang="en-GB" sz="1200" dirty="0">
                        <a:effectLst/>
                        <a:latin typeface="Calibri"/>
                        <a:ea typeface="Calibri"/>
                        <a:cs typeface="Times New Roman"/>
                      </a:endParaRPr>
                    </a:p>
                  </a:txBody>
                  <a:tcPr marL="48257" marR="48257" marT="0" marB="0"/>
                </a:tc>
                <a:tc>
                  <a:txBody>
                    <a:bodyPr/>
                    <a:lstStyle/>
                    <a:p>
                      <a:pPr algn="l">
                        <a:lnSpc>
                          <a:spcPct val="115000"/>
                        </a:lnSpc>
                        <a:spcAft>
                          <a:spcPts val="0"/>
                        </a:spcAft>
                      </a:pPr>
                      <a:r>
                        <a:rPr lang="en-GB" sz="1200" b="1" dirty="0">
                          <a:effectLst/>
                        </a:rPr>
                        <a:t>1700-1800 – </a:t>
                      </a:r>
                      <a:r>
                        <a:rPr lang="en-GB" sz="1200" b="0" dirty="0">
                          <a:effectLst/>
                        </a:rPr>
                        <a:t>18</a:t>
                      </a:r>
                      <a:r>
                        <a:rPr lang="en-GB" sz="1200" b="0" baseline="30000" dirty="0">
                          <a:effectLst/>
                        </a:rPr>
                        <a:t>th</a:t>
                      </a:r>
                      <a:r>
                        <a:rPr lang="en-GB" sz="1200" b="0" dirty="0">
                          <a:effectLst/>
                        </a:rPr>
                        <a:t> Century</a:t>
                      </a:r>
                      <a:endParaRPr lang="en-GB" sz="1200" dirty="0">
                        <a:effectLst/>
                        <a:latin typeface="Calibri"/>
                        <a:ea typeface="Calibri"/>
                        <a:cs typeface="Times New Roman"/>
                      </a:endParaRPr>
                    </a:p>
                  </a:txBody>
                  <a:tcPr marL="48257" marR="48257" marT="0" marB="0"/>
                </a:tc>
                <a:extLst>
                  <a:ext uri="{0D108BD9-81ED-4DB2-BD59-A6C34878D82A}">
                    <a16:rowId xmlns:a16="http://schemas.microsoft.com/office/drawing/2014/main" val="10005"/>
                  </a:ext>
                </a:extLst>
              </a:tr>
              <a:tr h="219518">
                <a:tc>
                  <a:txBody>
                    <a:bodyPr/>
                    <a:lstStyle/>
                    <a:p>
                      <a:pPr algn="l">
                        <a:lnSpc>
                          <a:spcPct val="115000"/>
                        </a:lnSpc>
                        <a:spcAft>
                          <a:spcPts val="0"/>
                        </a:spcAft>
                      </a:pPr>
                      <a:r>
                        <a:rPr lang="en-GB" sz="1200" dirty="0">
                          <a:effectLst/>
                        </a:rPr>
                        <a:t>5</a:t>
                      </a:r>
                      <a:endParaRPr lang="en-GB" sz="1200" dirty="0">
                        <a:effectLst/>
                        <a:latin typeface="Calibri"/>
                        <a:ea typeface="Calibri"/>
                        <a:cs typeface="Times New Roman"/>
                      </a:endParaRPr>
                    </a:p>
                  </a:txBody>
                  <a:tcPr marL="48257" marR="48257" marT="0" marB="0"/>
                </a:tc>
                <a:tc>
                  <a:txBody>
                    <a:bodyPr/>
                    <a:lstStyle/>
                    <a:p>
                      <a:pPr algn="l">
                        <a:lnSpc>
                          <a:spcPct val="115000"/>
                        </a:lnSpc>
                        <a:spcAft>
                          <a:spcPts val="0"/>
                        </a:spcAft>
                      </a:pPr>
                      <a:r>
                        <a:rPr lang="en-GB" sz="1200" b="1" dirty="0">
                          <a:effectLst/>
                        </a:rPr>
                        <a:t>1800-1900 </a:t>
                      </a:r>
                      <a:r>
                        <a:rPr lang="en-GB" sz="1200" b="0" dirty="0">
                          <a:effectLst/>
                        </a:rPr>
                        <a:t>– 19</a:t>
                      </a:r>
                      <a:r>
                        <a:rPr lang="en-GB" sz="1200" b="0" baseline="30000" dirty="0">
                          <a:effectLst/>
                        </a:rPr>
                        <a:t>th</a:t>
                      </a:r>
                      <a:r>
                        <a:rPr lang="en-GB" sz="1200" b="0" dirty="0">
                          <a:effectLst/>
                        </a:rPr>
                        <a:t> Century</a:t>
                      </a:r>
                      <a:endParaRPr lang="en-GB" sz="1200" b="0" dirty="0">
                        <a:effectLst/>
                        <a:latin typeface="Calibri"/>
                        <a:ea typeface="Calibri"/>
                        <a:cs typeface="Times New Roman"/>
                      </a:endParaRPr>
                    </a:p>
                  </a:txBody>
                  <a:tcPr marL="48257" marR="48257" marT="0" marB="0"/>
                </a:tc>
                <a:extLst>
                  <a:ext uri="{0D108BD9-81ED-4DB2-BD59-A6C34878D82A}">
                    <a16:rowId xmlns:a16="http://schemas.microsoft.com/office/drawing/2014/main" val="10006"/>
                  </a:ext>
                </a:extLst>
              </a:tr>
              <a:tr h="196163">
                <a:tc>
                  <a:txBody>
                    <a:bodyPr/>
                    <a:lstStyle/>
                    <a:p>
                      <a:pPr algn="l">
                        <a:lnSpc>
                          <a:spcPct val="115000"/>
                        </a:lnSpc>
                        <a:spcAft>
                          <a:spcPts val="0"/>
                        </a:spcAft>
                      </a:pPr>
                      <a:r>
                        <a:rPr lang="en-GB" sz="1200" dirty="0">
                          <a:effectLst/>
                          <a:latin typeface="Calibri"/>
                          <a:ea typeface="Calibri"/>
                          <a:cs typeface="Times New Roman"/>
                        </a:rPr>
                        <a:t>6</a:t>
                      </a:r>
                    </a:p>
                  </a:txBody>
                  <a:tcPr marL="48257" marR="48257" marT="0" marB="0"/>
                </a:tc>
                <a:tc>
                  <a:txBody>
                    <a:bodyPr/>
                    <a:lstStyle/>
                    <a:p>
                      <a:pPr algn="l">
                        <a:lnSpc>
                          <a:spcPct val="115000"/>
                        </a:lnSpc>
                        <a:spcAft>
                          <a:spcPts val="0"/>
                        </a:spcAft>
                      </a:pPr>
                      <a:r>
                        <a:rPr lang="en-GB" sz="1200" b="1" dirty="0">
                          <a:effectLst/>
                          <a:latin typeface="Calibri"/>
                          <a:ea typeface="Calibri"/>
                          <a:cs typeface="Times New Roman"/>
                        </a:rPr>
                        <a:t>1900-2000</a:t>
                      </a:r>
                      <a:r>
                        <a:rPr lang="en-GB" sz="1200" b="0" dirty="0">
                          <a:effectLst/>
                          <a:latin typeface="Calibri"/>
                          <a:ea typeface="Calibri"/>
                          <a:cs typeface="Times New Roman"/>
                        </a:rPr>
                        <a:t> – 20</a:t>
                      </a:r>
                      <a:r>
                        <a:rPr lang="en-GB" sz="1200" b="0" baseline="30000" dirty="0">
                          <a:effectLst/>
                          <a:latin typeface="Calibri"/>
                          <a:ea typeface="Calibri"/>
                          <a:cs typeface="Times New Roman"/>
                        </a:rPr>
                        <a:t>th</a:t>
                      </a:r>
                      <a:r>
                        <a:rPr lang="en-GB" sz="1200" b="0" dirty="0">
                          <a:effectLst/>
                          <a:latin typeface="Calibri"/>
                          <a:ea typeface="Calibri"/>
                          <a:cs typeface="Times New Roman"/>
                        </a:rPr>
                        <a:t> Century</a:t>
                      </a:r>
                    </a:p>
                  </a:txBody>
                  <a:tcPr marL="48257" marR="48257" marT="0" marB="0"/>
                </a:tc>
                <a:extLst>
                  <a:ext uri="{0D108BD9-81ED-4DB2-BD59-A6C34878D82A}">
                    <a16:rowId xmlns:a16="http://schemas.microsoft.com/office/drawing/2014/main" val="3274057899"/>
                  </a:ext>
                </a:extLst>
              </a:tr>
              <a:tr h="217895">
                <a:tc gridSpan="2">
                  <a:txBody>
                    <a:bodyPr/>
                    <a:lstStyle/>
                    <a:p>
                      <a:pPr algn="l">
                        <a:lnSpc>
                          <a:spcPct val="115000"/>
                        </a:lnSpc>
                        <a:spcAft>
                          <a:spcPts val="0"/>
                        </a:spcAft>
                      </a:pPr>
                      <a:r>
                        <a:rPr lang="en-GB" sz="1400" b="1" dirty="0">
                          <a:effectLst/>
                        </a:rPr>
                        <a:t>Key Factors</a:t>
                      </a:r>
                      <a:endParaRPr lang="en-GB" sz="1400" b="1" dirty="0">
                        <a:effectLst/>
                        <a:latin typeface="Calibri"/>
                        <a:ea typeface="Calibri"/>
                        <a:cs typeface="Times New Roman"/>
                      </a:endParaRPr>
                    </a:p>
                  </a:txBody>
                  <a:tcPr marL="48257" marR="48257" marT="0" marB="0"/>
                </a:tc>
                <a:tc hMerge="1">
                  <a:txBody>
                    <a:bodyPr/>
                    <a:lstStyle/>
                    <a:p>
                      <a:endParaRPr lang="en-GB"/>
                    </a:p>
                  </a:txBody>
                  <a:tcPr/>
                </a:tc>
                <a:extLst>
                  <a:ext uri="{0D108BD9-81ED-4DB2-BD59-A6C34878D82A}">
                    <a16:rowId xmlns:a16="http://schemas.microsoft.com/office/drawing/2014/main" val="10007"/>
                  </a:ext>
                </a:extLst>
              </a:tr>
              <a:tr h="583647">
                <a:tc>
                  <a:txBody>
                    <a:bodyPr/>
                    <a:lstStyle/>
                    <a:p>
                      <a:pPr algn="l">
                        <a:lnSpc>
                          <a:spcPct val="115000"/>
                        </a:lnSpc>
                        <a:spcAft>
                          <a:spcPts val="0"/>
                        </a:spcAft>
                      </a:pPr>
                      <a:r>
                        <a:rPr lang="en-GB" sz="1200" dirty="0">
                          <a:effectLst/>
                          <a:latin typeface="Calibri"/>
                          <a:ea typeface="Calibri"/>
                          <a:cs typeface="Times New Roman"/>
                        </a:rPr>
                        <a:t>7</a:t>
                      </a:r>
                    </a:p>
                  </a:txBody>
                  <a:tcPr marL="48257" marR="48257" marT="0" marB="0"/>
                </a:tc>
                <a:tc>
                  <a:txBody>
                    <a:bodyPr/>
                    <a:lstStyle/>
                    <a:p>
                      <a:pPr algn="l">
                        <a:lnSpc>
                          <a:spcPct val="115000"/>
                        </a:lnSpc>
                        <a:spcAft>
                          <a:spcPts val="0"/>
                        </a:spcAft>
                      </a:pPr>
                      <a:r>
                        <a:rPr lang="en-GB" sz="1200" b="1" dirty="0">
                          <a:effectLst/>
                        </a:rPr>
                        <a:t>Government</a:t>
                      </a:r>
                    </a:p>
                  </a:txBody>
                  <a:tcPr marL="48257" marR="48257" marT="0" marB="0"/>
                </a:tc>
                <a:extLst>
                  <a:ext uri="{0D108BD9-81ED-4DB2-BD59-A6C34878D82A}">
                    <a16:rowId xmlns:a16="http://schemas.microsoft.com/office/drawing/2014/main" val="10008"/>
                  </a:ext>
                </a:extLst>
              </a:tr>
              <a:tr h="583647">
                <a:tc>
                  <a:txBody>
                    <a:bodyPr/>
                    <a:lstStyle/>
                    <a:p>
                      <a:pPr algn="l">
                        <a:lnSpc>
                          <a:spcPct val="115000"/>
                        </a:lnSpc>
                        <a:spcAft>
                          <a:spcPts val="0"/>
                        </a:spcAft>
                      </a:pPr>
                      <a:r>
                        <a:rPr lang="en-GB" sz="1200" dirty="0">
                          <a:effectLst/>
                          <a:latin typeface="Calibri"/>
                          <a:ea typeface="Calibri"/>
                          <a:cs typeface="Times New Roman"/>
                        </a:rPr>
                        <a:t>8</a:t>
                      </a:r>
                    </a:p>
                  </a:txBody>
                  <a:tcPr marL="48257" marR="48257" marT="0" marB="0"/>
                </a:tc>
                <a:tc>
                  <a:txBody>
                    <a:bodyPr/>
                    <a:lstStyle/>
                    <a:p>
                      <a:pPr algn="l">
                        <a:lnSpc>
                          <a:spcPct val="115000"/>
                        </a:lnSpc>
                        <a:spcAft>
                          <a:spcPts val="0"/>
                        </a:spcAft>
                      </a:pPr>
                      <a:r>
                        <a:rPr lang="en-GB" sz="1200" b="1" dirty="0">
                          <a:effectLst/>
                          <a:latin typeface="Calibri"/>
                          <a:ea typeface="Calibri"/>
                          <a:cs typeface="Times New Roman"/>
                        </a:rPr>
                        <a:t>Religion</a:t>
                      </a:r>
                    </a:p>
                  </a:txBody>
                  <a:tcPr marL="48257" marR="48257" marT="0" marB="0"/>
                </a:tc>
                <a:extLst>
                  <a:ext uri="{0D108BD9-81ED-4DB2-BD59-A6C34878D82A}">
                    <a16:rowId xmlns:a16="http://schemas.microsoft.com/office/drawing/2014/main" val="10009"/>
                  </a:ext>
                </a:extLst>
              </a:tr>
              <a:tr h="548795">
                <a:tc>
                  <a:txBody>
                    <a:bodyPr/>
                    <a:lstStyle/>
                    <a:p>
                      <a:pPr algn="l">
                        <a:lnSpc>
                          <a:spcPct val="115000"/>
                        </a:lnSpc>
                        <a:spcAft>
                          <a:spcPts val="0"/>
                        </a:spcAft>
                      </a:pPr>
                      <a:r>
                        <a:rPr lang="en-GB" sz="1200" dirty="0">
                          <a:effectLst/>
                          <a:latin typeface="Calibri"/>
                          <a:ea typeface="Calibri"/>
                          <a:cs typeface="Times New Roman"/>
                        </a:rPr>
                        <a:t>9</a:t>
                      </a:r>
                    </a:p>
                  </a:txBody>
                  <a:tcPr marL="48257" marR="48257" marT="0" marB="0"/>
                </a:tc>
                <a:tc>
                  <a:txBody>
                    <a:bodyPr/>
                    <a:lstStyle/>
                    <a:p>
                      <a:pPr algn="l">
                        <a:lnSpc>
                          <a:spcPct val="115000"/>
                        </a:lnSpc>
                        <a:spcAft>
                          <a:spcPts val="0"/>
                        </a:spcAft>
                      </a:pPr>
                      <a:r>
                        <a:rPr lang="en-GB" sz="1200" b="1" dirty="0">
                          <a:effectLst/>
                        </a:rPr>
                        <a:t>Attitudes and Beliefs</a:t>
                      </a:r>
                      <a:endParaRPr lang="en-GB" sz="1200" dirty="0">
                        <a:effectLst/>
                        <a:latin typeface="Calibri"/>
                        <a:ea typeface="Calibri"/>
                        <a:cs typeface="Times New Roman"/>
                      </a:endParaRPr>
                    </a:p>
                  </a:txBody>
                  <a:tcPr marL="48257" marR="48257" marT="0" marB="0"/>
                </a:tc>
                <a:extLst>
                  <a:ext uri="{0D108BD9-81ED-4DB2-BD59-A6C34878D82A}">
                    <a16:rowId xmlns:a16="http://schemas.microsoft.com/office/drawing/2014/main" val="10010"/>
                  </a:ext>
                </a:extLst>
              </a:tr>
              <a:tr h="548795">
                <a:tc>
                  <a:txBody>
                    <a:bodyPr/>
                    <a:lstStyle/>
                    <a:p>
                      <a:pPr algn="l">
                        <a:lnSpc>
                          <a:spcPct val="115000"/>
                        </a:lnSpc>
                        <a:spcAft>
                          <a:spcPts val="0"/>
                        </a:spcAft>
                      </a:pPr>
                      <a:r>
                        <a:rPr lang="en-GB" sz="1200" dirty="0">
                          <a:effectLst/>
                          <a:latin typeface="Calibri"/>
                          <a:ea typeface="Calibri"/>
                          <a:cs typeface="Times New Roman"/>
                        </a:rPr>
                        <a:t>10</a:t>
                      </a:r>
                    </a:p>
                  </a:txBody>
                  <a:tcPr marL="48257" marR="48257" marT="0" marB="0"/>
                </a:tc>
                <a:tc>
                  <a:txBody>
                    <a:bodyPr/>
                    <a:lstStyle/>
                    <a:p>
                      <a:pPr algn="l">
                        <a:lnSpc>
                          <a:spcPct val="115000"/>
                        </a:lnSpc>
                        <a:spcAft>
                          <a:spcPts val="0"/>
                        </a:spcAft>
                      </a:pPr>
                      <a:r>
                        <a:rPr lang="en-GB" sz="1200" b="1" dirty="0">
                          <a:effectLst/>
                          <a:latin typeface="Calibri"/>
                          <a:ea typeface="Calibri"/>
                          <a:cs typeface="Times New Roman"/>
                        </a:rPr>
                        <a:t>Individual Genius</a:t>
                      </a:r>
                    </a:p>
                  </a:txBody>
                  <a:tcPr marL="48257" marR="48257" marT="0" marB="0"/>
                </a:tc>
                <a:extLst>
                  <a:ext uri="{0D108BD9-81ED-4DB2-BD59-A6C34878D82A}">
                    <a16:rowId xmlns:a16="http://schemas.microsoft.com/office/drawing/2014/main" val="19760909"/>
                  </a:ext>
                </a:extLst>
              </a:tr>
              <a:tr h="548795">
                <a:tc>
                  <a:txBody>
                    <a:bodyPr/>
                    <a:lstStyle/>
                    <a:p>
                      <a:pPr algn="l">
                        <a:lnSpc>
                          <a:spcPct val="115000"/>
                        </a:lnSpc>
                        <a:spcAft>
                          <a:spcPts val="0"/>
                        </a:spcAft>
                      </a:pPr>
                      <a:r>
                        <a:rPr lang="en-GB" sz="1200" dirty="0">
                          <a:effectLst/>
                          <a:latin typeface="Calibri"/>
                          <a:ea typeface="Calibri"/>
                          <a:cs typeface="Times New Roman"/>
                        </a:rPr>
                        <a:t>11</a:t>
                      </a:r>
                    </a:p>
                  </a:txBody>
                  <a:tcPr marL="48257" marR="48257" marT="0" marB="0"/>
                </a:tc>
                <a:tc>
                  <a:txBody>
                    <a:bodyPr/>
                    <a:lstStyle/>
                    <a:p>
                      <a:pPr algn="l">
                        <a:lnSpc>
                          <a:spcPct val="115000"/>
                        </a:lnSpc>
                        <a:spcAft>
                          <a:spcPts val="0"/>
                        </a:spcAft>
                      </a:pPr>
                      <a:r>
                        <a:rPr lang="en-GB" sz="1200" b="1" dirty="0">
                          <a:effectLst/>
                          <a:latin typeface="Calibri"/>
                          <a:ea typeface="Calibri"/>
                          <a:cs typeface="Times New Roman"/>
                        </a:rPr>
                        <a:t>Chance (Luck)</a:t>
                      </a:r>
                    </a:p>
                  </a:txBody>
                  <a:tcPr marL="48257" marR="48257" marT="0" marB="0"/>
                </a:tc>
                <a:extLst>
                  <a:ext uri="{0D108BD9-81ED-4DB2-BD59-A6C34878D82A}">
                    <a16:rowId xmlns:a16="http://schemas.microsoft.com/office/drawing/2014/main" val="4101052719"/>
                  </a:ext>
                </a:extLst>
              </a:tr>
              <a:tr h="548795">
                <a:tc>
                  <a:txBody>
                    <a:bodyPr/>
                    <a:lstStyle/>
                    <a:p>
                      <a:pPr algn="l">
                        <a:lnSpc>
                          <a:spcPct val="115000"/>
                        </a:lnSpc>
                        <a:spcAft>
                          <a:spcPts val="0"/>
                        </a:spcAft>
                      </a:pPr>
                      <a:r>
                        <a:rPr lang="en-GB" sz="1200" dirty="0">
                          <a:effectLst/>
                          <a:latin typeface="Calibri"/>
                          <a:ea typeface="Calibri"/>
                          <a:cs typeface="Times New Roman"/>
                        </a:rPr>
                        <a:t>12</a:t>
                      </a:r>
                    </a:p>
                  </a:txBody>
                  <a:tcPr marL="48257" marR="48257" marT="0" marB="0"/>
                </a:tc>
                <a:tc>
                  <a:txBody>
                    <a:bodyPr/>
                    <a:lstStyle/>
                    <a:p>
                      <a:pPr algn="l">
                        <a:lnSpc>
                          <a:spcPct val="115000"/>
                        </a:lnSpc>
                        <a:spcAft>
                          <a:spcPts val="0"/>
                        </a:spcAft>
                      </a:pPr>
                      <a:r>
                        <a:rPr lang="en-GB" sz="1200" b="1" dirty="0">
                          <a:effectLst/>
                          <a:latin typeface="Calibri"/>
                          <a:ea typeface="Calibri"/>
                          <a:cs typeface="Times New Roman"/>
                        </a:rPr>
                        <a:t>War</a:t>
                      </a:r>
                    </a:p>
                  </a:txBody>
                  <a:tcPr marL="48257" marR="48257" marT="0" marB="0"/>
                </a:tc>
                <a:extLst>
                  <a:ext uri="{0D108BD9-81ED-4DB2-BD59-A6C34878D82A}">
                    <a16:rowId xmlns:a16="http://schemas.microsoft.com/office/drawing/2014/main" val="2554420208"/>
                  </a:ext>
                </a:extLst>
              </a:tr>
              <a:tr h="548795">
                <a:tc>
                  <a:txBody>
                    <a:bodyPr/>
                    <a:lstStyle/>
                    <a:p>
                      <a:pPr algn="l">
                        <a:lnSpc>
                          <a:spcPct val="115000"/>
                        </a:lnSpc>
                        <a:spcAft>
                          <a:spcPts val="0"/>
                        </a:spcAft>
                      </a:pPr>
                      <a:r>
                        <a:rPr lang="en-GB" sz="1200" dirty="0">
                          <a:effectLst/>
                          <a:latin typeface="Calibri"/>
                          <a:ea typeface="Calibri"/>
                          <a:cs typeface="Times New Roman"/>
                        </a:rPr>
                        <a:t>13</a:t>
                      </a:r>
                    </a:p>
                  </a:txBody>
                  <a:tcPr marL="48257" marR="48257" marT="0" marB="0"/>
                </a:tc>
                <a:tc>
                  <a:txBody>
                    <a:bodyPr/>
                    <a:lstStyle/>
                    <a:p>
                      <a:pPr algn="l">
                        <a:lnSpc>
                          <a:spcPct val="115000"/>
                        </a:lnSpc>
                        <a:spcAft>
                          <a:spcPts val="0"/>
                        </a:spcAft>
                      </a:pPr>
                      <a:r>
                        <a:rPr lang="en-GB" sz="1200" b="1" dirty="0">
                          <a:effectLst/>
                          <a:latin typeface="Calibri"/>
                          <a:ea typeface="Calibri"/>
                          <a:cs typeface="Times New Roman"/>
                        </a:rPr>
                        <a:t>Communication</a:t>
                      </a:r>
                    </a:p>
                  </a:txBody>
                  <a:tcPr marL="48257" marR="48257" marT="0" marB="0"/>
                </a:tc>
                <a:extLst>
                  <a:ext uri="{0D108BD9-81ED-4DB2-BD59-A6C34878D82A}">
                    <a16:rowId xmlns:a16="http://schemas.microsoft.com/office/drawing/2014/main" val="737444442"/>
                  </a:ext>
                </a:extLst>
              </a:tr>
              <a:tr h="548795">
                <a:tc>
                  <a:txBody>
                    <a:bodyPr/>
                    <a:lstStyle/>
                    <a:p>
                      <a:pPr algn="l">
                        <a:lnSpc>
                          <a:spcPct val="115000"/>
                        </a:lnSpc>
                        <a:spcAft>
                          <a:spcPts val="0"/>
                        </a:spcAft>
                      </a:pPr>
                      <a:r>
                        <a:rPr lang="en-GB" sz="1200" dirty="0">
                          <a:effectLst/>
                          <a:latin typeface="Calibri"/>
                          <a:ea typeface="Calibri"/>
                          <a:cs typeface="Times New Roman"/>
                        </a:rPr>
                        <a:t>14</a:t>
                      </a:r>
                    </a:p>
                  </a:txBody>
                  <a:tcPr marL="48257" marR="48257" marT="0" marB="0"/>
                </a:tc>
                <a:tc>
                  <a:txBody>
                    <a:bodyPr/>
                    <a:lstStyle/>
                    <a:p>
                      <a:pPr algn="l">
                        <a:lnSpc>
                          <a:spcPct val="115000"/>
                        </a:lnSpc>
                        <a:spcAft>
                          <a:spcPts val="0"/>
                        </a:spcAft>
                      </a:pPr>
                      <a:r>
                        <a:rPr lang="en-GB" sz="1200" b="1" dirty="0">
                          <a:effectLst/>
                          <a:latin typeface="Calibri"/>
                          <a:ea typeface="Calibri"/>
                          <a:cs typeface="Times New Roman"/>
                        </a:rPr>
                        <a:t>Science and Technology </a:t>
                      </a:r>
                    </a:p>
                  </a:txBody>
                  <a:tcPr marL="48257" marR="48257" marT="0" marB="0"/>
                </a:tc>
                <a:extLst>
                  <a:ext uri="{0D108BD9-81ED-4DB2-BD59-A6C34878D82A}">
                    <a16:rowId xmlns:a16="http://schemas.microsoft.com/office/drawing/2014/main" val="3620933452"/>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227126708"/>
              </p:ext>
            </p:extLst>
          </p:nvPr>
        </p:nvGraphicFramePr>
        <p:xfrm>
          <a:off x="4427984" y="508027"/>
          <a:ext cx="4464495" cy="4289279"/>
        </p:xfrm>
        <a:graphic>
          <a:graphicData uri="http://schemas.openxmlformats.org/drawingml/2006/table">
            <a:tbl>
              <a:tblPr firstRow="1" firstCol="1" bandRow="1">
                <a:tableStyleId>{5940675A-B579-460E-94D1-54222C63F5DA}</a:tableStyleId>
              </a:tblPr>
              <a:tblGrid>
                <a:gridCol w="365942">
                  <a:extLst>
                    <a:ext uri="{9D8B030D-6E8A-4147-A177-3AD203B41FA5}">
                      <a16:colId xmlns:a16="http://schemas.microsoft.com/office/drawing/2014/main" val="20000"/>
                    </a:ext>
                  </a:extLst>
                </a:gridCol>
                <a:gridCol w="1002210">
                  <a:extLst>
                    <a:ext uri="{9D8B030D-6E8A-4147-A177-3AD203B41FA5}">
                      <a16:colId xmlns:a16="http://schemas.microsoft.com/office/drawing/2014/main" val="20001"/>
                    </a:ext>
                  </a:extLst>
                </a:gridCol>
                <a:gridCol w="3096343">
                  <a:extLst>
                    <a:ext uri="{9D8B030D-6E8A-4147-A177-3AD203B41FA5}">
                      <a16:colId xmlns:a16="http://schemas.microsoft.com/office/drawing/2014/main" val="20002"/>
                    </a:ext>
                  </a:extLst>
                </a:gridCol>
              </a:tblGrid>
              <a:tr h="227625">
                <a:tc gridSpan="3">
                  <a:txBody>
                    <a:bodyPr/>
                    <a:lstStyle/>
                    <a:p>
                      <a:pPr algn="l">
                        <a:lnSpc>
                          <a:spcPct val="115000"/>
                        </a:lnSpc>
                        <a:spcAft>
                          <a:spcPts val="0"/>
                        </a:spcAft>
                      </a:pPr>
                      <a:r>
                        <a:rPr lang="en-GB" sz="1400" b="1" dirty="0">
                          <a:effectLst/>
                        </a:rPr>
                        <a:t>Key Words</a:t>
                      </a:r>
                      <a:endParaRPr lang="en-GB" sz="1400" b="1" dirty="0">
                        <a:effectLst/>
                        <a:latin typeface="Calibri"/>
                        <a:ea typeface="Calibri"/>
                        <a:cs typeface="Times New Roman"/>
                      </a:endParaRPr>
                    </a:p>
                  </a:txBody>
                  <a:tcPr marL="53171" marR="53171"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575103">
                <a:tc>
                  <a:txBody>
                    <a:bodyPr/>
                    <a:lstStyle/>
                    <a:p>
                      <a:pPr algn="l">
                        <a:lnSpc>
                          <a:spcPct val="115000"/>
                        </a:lnSpc>
                        <a:spcAft>
                          <a:spcPts val="0"/>
                        </a:spcAft>
                      </a:pPr>
                      <a:r>
                        <a:rPr lang="en-GB" sz="1200" dirty="0">
                          <a:effectLst/>
                        </a:rPr>
                        <a:t>15</a:t>
                      </a:r>
                    </a:p>
                    <a:p>
                      <a:pPr algn="l">
                        <a:lnSpc>
                          <a:spcPct val="115000"/>
                        </a:lnSpc>
                        <a:spcAft>
                          <a:spcPts val="0"/>
                        </a:spcAft>
                      </a:pPr>
                      <a:r>
                        <a:rPr lang="en-GB" sz="1200" dirty="0">
                          <a:effectLst/>
                        </a:rPr>
                        <a:t> </a:t>
                      </a:r>
                      <a:endParaRPr lang="en-GB" sz="1200"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b="1" dirty="0">
                          <a:effectLst/>
                        </a:rPr>
                        <a:t>Prevention</a:t>
                      </a:r>
                      <a:endParaRPr lang="en-GB" sz="1200" b="1"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dirty="0">
                          <a:effectLst/>
                        </a:rPr>
                        <a:t>Attempting to stop people becoming ill in the first place e.g. vaccination.   </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01"/>
                  </a:ext>
                </a:extLst>
              </a:tr>
              <a:tr h="373979">
                <a:tc>
                  <a:txBody>
                    <a:bodyPr/>
                    <a:lstStyle/>
                    <a:p>
                      <a:pPr algn="l">
                        <a:lnSpc>
                          <a:spcPct val="115000"/>
                        </a:lnSpc>
                        <a:spcAft>
                          <a:spcPts val="0"/>
                        </a:spcAft>
                      </a:pPr>
                      <a:r>
                        <a:rPr lang="en-GB" sz="1200" dirty="0">
                          <a:effectLst/>
                          <a:latin typeface="Calibri"/>
                          <a:ea typeface="Calibri"/>
                          <a:cs typeface="Times New Roman"/>
                        </a:rPr>
                        <a:t>16</a:t>
                      </a:r>
                    </a:p>
                  </a:txBody>
                  <a:tcPr marL="53171" marR="53171" marT="0" marB="0"/>
                </a:tc>
                <a:tc>
                  <a:txBody>
                    <a:bodyPr/>
                    <a:lstStyle/>
                    <a:p>
                      <a:pPr algn="l">
                        <a:lnSpc>
                          <a:spcPct val="115000"/>
                        </a:lnSpc>
                        <a:spcAft>
                          <a:spcPts val="0"/>
                        </a:spcAft>
                      </a:pPr>
                      <a:r>
                        <a:rPr lang="en-GB" sz="1200" b="1" dirty="0">
                          <a:effectLst/>
                        </a:rPr>
                        <a:t>Treatment</a:t>
                      </a:r>
                      <a:endParaRPr lang="en-GB" sz="1200" b="1"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dirty="0">
                          <a:effectLst/>
                        </a:rPr>
                        <a:t>An attempt to cure an illness once someone has it.  </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02"/>
                  </a:ext>
                </a:extLst>
              </a:tr>
              <a:tr h="561666">
                <a:tc>
                  <a:txBody>
                    <a:bodyPr/>
                    <a:lstStyle/>
                    <a:p>
                      <a:pPr algn="l">
                        <a:lnSpc>
                          <a:spcPct val="115000"/>
                        </a:lnSpc>
                        <a:spcAft>
                          <a:spcPts val="0"/>
                        </a:spcAft>
                      </a:pPr>
                      <a:r>
                        <a:rPr lang="en-GB" sz="1200" dirty="0">
                          <a:effectLst/>
                          <a:latin typeface="+mn-lt"/>
                          <a:ea typeface="+mn-ea"/>
                          <a:cs typeface="+mn-cs"/>
                        </a:rPr>
                        <a:t>17</a:t>
                      </a:r>
                      <a:endParaRPr lang="en-GB" sz="1200"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b="1" dirty="0">
                          <a:effectLst/>
                        </a:rPr>
                        <a:t>Public Health</a:t>
                      </a:r>
                      <a:endParaRPr lang="en-GB" sz="1200" b="1"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dirty="0">
                          <a:effectLst/>
                        </a:rPr>
                        <a:t>The health and wellbeing of the whole community.  </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03"/>
                  </a:ext>
                </a:extLst>
              </a:tr>
              <a:tr h="373979">
                <a:tc>
                  <a:txBody>
                    <a:bodyPr/>
                    <a:lstStyle/>
                    <a:p>
                      <a:pPr algn="l">
                        <a:lnSpc>
                          <a:spcPct val="115000"/>
                        </a:lnSpc>
                        <a:spcAft>
                          <a:spcPts val="0"/>
                        </a:spcAft>
                      </a:pPr>
                      <a:r>
                        <a:rPr lang="en-GB" sz="1200" dirty="0">
                          <a:effectLst/>
                          <a:latin typeface="Calibri"/>
                          <a:ea typeface="Calibri"/>
                          <a:cs typeface="Times New Roman"/>
                        </a:rPr>
                        <a:t>18</a:t>
                      </a:r>
                    </a:p>
                  </a:txBody>
                  <a:tcPr marL="53171" marR="53171" marT="0" marB="0"/>
                </a:tc>
                <a:tc>
                  <a:txBody>
                    <a:bodyPr/>
                    <a:lstStyle/>
                    <a:p>
                      <a:pPr algn="l">
                        <a:lnSpc>
                          <a:spcPct val="115000"/>
                        </a:lnSpc>
                        <a:spcAft>
                          <a:spcPts val="0"/>
                        </a:spcAft>
                      </a:pPr>
                      <a:r>
                        <a:rPr lang="en-GB" sz="1200" b="1" dirty="0">
                          <a:effectLst/>
                          <a:latin typeface="Calibri"/>
                          <a:ea typeface="Calibri"/>
                          <a:cs typeface="Times New Roman"/>
                        </a:rPr>
                        <a:t>Anaesthetic </a:t>
                      </a:r>
                    </a:p>
                  </a:txBody>
                  <a:tcPr marL="53171" marR="53171" marT="0" marB="0"/>
                </a:tc>
                <a:tc>
                  <a:txBody>
                    <a:bodyPr/>
                    <a:lstStyle/>
                    <a:p>
                      <a:pPr algn="l">
                        <a:lnSpc>
                          <a:spcPct val="115000"/>
                        </a:lnSpc>
                        <a:spcAft>
                          <a:spcPts val="0"/>
                        </a:spcAft>
                      </a:pPr>
                      <a:r>
                        <a:rPr lang="en-GB" sz="1200" dirty="0">
                          <a:effectLst/>
                        </a:rPr>
                        <a:t>A drug that produces unconsciousness during surgery.  </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05"/>
                  </a:ext>
                </a:extLst>
              </a:tr>
              <a:tr h="383402">
                <a:tc>
                  <a:txBody>
                    <a:bodyPr/>
                    <a:lstStyle/>
                    <a:p>
                      <a:pPr algn="l">
                        <a:lnSpc>
                          <a:spcPct val="115000"/>
                        </a:lnSpc>
                        <a:spcAft>
                          <a:spcPts val="0"/>
                        </a:spcAft>
                      </a:pPr>
                      <a:r>
                        <a:rPr lang="en-GB" sz="1200" dirty="0">
                          <a:effectLst/>
                        </a:rPr>
                        <a:t>19</a:t>
                      </a:r>
                      <a:endParaRPr lang="en-GB" sz="1200"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b="1" dirty="0">
                          <a:effectLst/>
                        </a:rPr>
                        <a:t>Antiseptic</a:t>
                      </a:r>
                      <a:endParaRPr lang="en-GB" sz="1200" b="1"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dirty="0">
                          <a:effectLst/>
                        </a:rPr>
                        <a:t>Chemicals used to destroy bacteria and prevent infection.  </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06"/>
                  </a:ext>
                </a:extLst>
              </a:tr>
              <a:tr h="373979">
                <a:tc>
                  <a:txBody>
                    <a:bodyPr/>
                    <a:lstStyle/>
                    <a:p>
                      <a:pPr algn="l">
                        <a:lnSpc>
                          <a:spcPct val="115000"/>
                        </a:lnSpc>
                        <a:spcAft>
                          <a:spcPts val="0"/>
                        </a:spcAft>
                      </a:pPr>
                      <a:r>
                        <a:rPr lang="en-GB" sz="1200" dirty="0">
                          <a:effectLst/>
                          <a:latin typeface="Calibri"/>
                          <a:ea typeface="Calibri"/>
                          <a:cs typeface="Times New Roman"/>
                        </a:rPr>
                        <a:t>20</a:t>
                      </a:r>
                    </a:p>
                  </a:txBody>
                  <a:tcPr marL="53171" marR="53171" marT="0" marB="0"/>
                </a:tc>
                <a:tc>
                  <a:txBody>
                    <a:bodyPr/>
                    <a:lstStyle/>
                    <a:p>
                      <a:pPr algn="l">
                        <a:lnSpc>
                          <a:spcPct val="115000"/>
                        </a:lnSpc>
                        <a:spcAft>
                          <a:spcPts val="0"/>
                        </a:spcAft>
                      </a:pPr>
                      <a:r>
                        <a:rPr lang="en-GB" sz="1200" b="1" dirty="0">
                          <a:effectLst/>
                        </a:rPr>
                        <a:t>Antibiotic </a:t>
                      </a:r>
                      <a:endParaRPr lang="en-GB" sz="1200" b="1"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dirty="0">
                          <a:effectLst/>
                        </a:rPr>
                        <a:t>A drug made from bacteria that kills other bacteria and cure an infection/illness.  </a:t>
                      </a:r>
                    </a:p>
                  </a:txBody>
                  <a:tcPr marL="53171" marR="53171" marT="0" marB="0"/>
                </a:tc>
                <a:extLst>
                  <a:ext uri="{0D108BD9-81ED-4DB2-BD59-A6C34878D82A}">
                    <a16:rowId xmlns:a16="http://schemas.microsoft.com/office/drawing/2014/main" val="10008"/>
                  </a:ext>
                </a:extLst>
              </a:tr>
              <a:tr h="373979">
                <a:tc>
                  <a:txBody>
                    <a:bodyPr/>
                    <a:lstStyle/>
                    <a:p>
                      <a:pPr algn="l">
                        <a:lnSpc>
                          <a:spcPct val="115000"/>
                        </a:lnSpc>
                        <a:spcAft>
                          <a:spcPts val="0"/>
                        </a:spcAft>
                      </a:pPr>
                      <a:r>
                        <a:rPr lang="en-GB" sz="1200" dirty="0">
                          <a:effectLst/>
                          <a:latin typeface="Calibri"/>
                          <a:ea typeface="Calibri"/>
                          <a:cs typeface="Times New Roman"/>
                        </a:rPr>
                        <a:t>21</a:t>
                      </a:r>
                    </a:p>
                  </a:txBody>
                  <a:tcPr marL="53171" marR="53171" marT="0" marB="0"/>
                </a:tc>
                <a:tc>
                  <a:txBody>
                    <a:bodyPr/>
                    <a:lstStyle/>
                    <a:p>
                      <a:pPr algn="l">
                        <a:lnSpc>
                          <a:spcPct val="115000"/>
                        </a:lnSpc>
                        <a:spcAft>
                          <a:spcPts val="0"/>
                        </a:spcAft>
                      </a:pPr>
                      <a:r>
                        <a:rPr lang="en-GB" sz="1200" b="1" dirty="0">
                          <a:effectLst/>
                        </a:rPr>
                        <a:t>Physician</a:t>
                      </a:r>
                    </a:p>
                    <a:p>
                      <a:pPr algn="l">
                        <a:lnSpc>
                          <a:spcPct val="115000"/>
                        </a:lnSpc>
                        <a:spcAft>
                          <a:spcPts val="0"/>
                        </a:spcAft>
                      </a:pPr>
                      <a:endParaRPr lang="en-GB" sz="1200" b="1"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dirty="0">
                          <a:effectLst/>
                        </a:rPr>
                        <a:t>A doctor of medicine trained at university</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09"/>
                  </a:ext>
                </a:extLst>
              </a:tr>
              <a:tr h="373979">
                <a:tc>
                  <a:txBody>
                    <a:bodyPr/>
                    <a:lstStyle/>
                    <a:p>
                      <a:pPr algn="l">
                        <a:lnSpc>
                          <a:spcPct val="115000"/>
                        </a:lnSpc>
                        <a:spcAft>
                          <a:spcPts val="0"/>
                        </a:spcAft>
                      </a:pPr>
                      <a:r>
                        <a:rPr lang="en-GB" sz="1200" dirty="0">
                          <a:effectLst/>
                          <a:latin typeface="Calibri"/>
                          <a:ea typeface="Calibri"/>
                          <a:cs typeface="Times New Roman"/>
                        </a:rPr>
                        <a:t>22</a:t>
                      </a:r>
                    </a:p>
                  </a:txBody>
                  <a:tcPr marL="53171" marR="53171" marT="0" marB="0"/>
                </a:tc>
                <a:tc>
                  <a:txBody>
                    <a:bodyPr/>
                    <a:lstStyle/>
                    <a:p>
                      <a:pPr algn="l">
                        <a:lnSpc>
                          <a:spcPct val="115000"/>
                        </a:lnSpc>
                        <a:spcAft>
                          <a:spcPts val="0"/>
                        </a:spcAft>
                      </a:pPr>
                      <a:r>
                        <a:rPr lang="en-GB" sz="1200" b="1" dirty="0">
                          <a:effectLst/>
                          <a:latin typeface="Calibri"/>
                          <a:ea typeface="Calibri"/>
                          <a:cs typeface="Times New Roman"/>
                        </a:rPr>
                        <a:t>Anatomy</a:t>
                      </a:r>
                    </a:p>
                  </a:txBody>
                  <a:tcPr marL="53171" marR="53171" marT="0" marB="0"/>
                </a:tc>
                <a:tc>
                  <a:txBody>
                    <a:bodyPr/>
                    <a:lstStyle/>
                    <a:p>
                      <a:pPr algn="l">
                        <a:lnSpc>
                          <a:spcPct val="115000"/>
                        </a:lnSpc>
                        <a:spcAft>
                          <a:spcPts val="0"/>
                        </a:spcAft>
                      </a:pPr>
                      <a:r>
                        <a:rPr lang="en-GB" sz="1200" dirty="0">
                          <a:effectLst/>
                        </a:rPr>
                        <a:t>Study of the structure of the human body.  </a:t>
                      </a:r>
                    </a:p>
                    <a:p>
                      <a:pPr algn="l">
                        <a:lnSpc>
                          <a:spcPct val="115000"/>
                        </a:lnSpc>
                        <a:spcAft>
                          <a:spcPts val="0"/>
                        </a:spcAft>
                      </a:pP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10"/>
                  </a:ext>
                </a:extLst>
              </a:tr>
              <a:tr h="383402">
                <a:tc>
                  <a:txBody>
                    <a:bodyPr/>
                    <a:lstStyle/>
                    <a:p>
                      <a:pPr algn="l">
                        <a:lnSpc>
                          <a:spcPct val="115000"/>
                        </a:lnSpc>
                        <a:spcAft>
                          <a:spcPts val="0"/>
                        </a:spcAft>
                      </a:pPr>
                      <a:r>
                        <a:rPr lang="en-GB" sz="1200" dirty="0">
                          <a:effectLst/>
                          <a:latin typeface="Calibri"/>
                          <a:ea typeface="Calibri"/>
                          <a:cs typeface="Times New Roman"/>
                        </a:rPr>
                        <a:t>23</a:t>
                      </a:r>
                    </a:p>
                  </a:txBody>
                  <a:tcPr marL="53171" marR="53171" marT="0" marB="0"/>
                </a:tc>
                <a:tc>
                  <a:txBody>
                    <a:bodyPr/>
                    <a:lstStyle/>
                    <a:p>
                      <a:pPr algn="l">
                        <a:lnSpc>
                          <a:spcPct val="115000"/>
                        </a:lnSpc>
                        <a:spcAft>
                          <a:spcPts val="0"/>
                        </a:spcAft>
                      </a:pPr>
                      <a:r>
                        <a:rPr lang="en-GB" sz="1200" b="1" dirty="0">
                          <a:effectLst/>
                        </a:rPr>
                        <a:t>Dissection</a:t>
                      </a:r>
                      <a:endParaRPr lang="en-GB" sz="1200" b="1"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dirty="0">
                          <a:effectLst/>
                        </a:rPr>
                        <a:t>The cutting up and examining of a body.  </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11"/>
                  </a:ext>
                </a:extLst>
              </a:tr>
            </a:tbl>
          </a:graphicData>
        </a:graphic>
      </p:graphicFrame>
      <p:sp>
        <p:nvSpPr>
          <p:cNvPr id="6" name="TextBox 5"/>
          <p:cNvSpPr txBox="1"/>
          <p:nvPr/>
        </p:nvSpPr>
        <p:spPr>
          <a:xfrm>
            <a:off x="1115616" y="116632"/>
            <a:ext cx="6408712"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dirty="0"/>
              <a:t>Knowledge Organiser – An introduction to Medicine Through Time</a:t>
            </a:r>
          </a:p>
        </p:txBody>
      </p:sp>
      <p:graphicFrame>
        <p:nvGraphicFramePr>
          <p:cNvPr id="7" name="Table 6">
            <a:extLst>
              <a:ext uri="{FF2B5EF4-FFF2-40B4-BE49-F238E27FC236}">
                <a16:creationId xmlns:a16="http://schemas.microsoft.com/office/drawing/2014/main" id="{E0D398BC-EE7D-4D98-892C-42111EFAB133}"/>
              </a:ext>
            </a:extLst>
          </p:cNvPr>
          <p:cNvGraphicFramePr>
            <a:graphicFrameLocks noGrp="1"/>
          </p:cNvGraphicFramePr>
          <p:nvPr>
            <p:extLst>
              <p:ext uri="{D42A27DB-BD31-4B8C-83A1-F6EECF244321}">
                <p14:modId xmlns:p14="http://schemas.microsoft.com/office/powerpoint/2010/main" val="4050987013"/>
              </p:ext>
            </p:extLst>
          </p:nvPr>
        </p:nvGraphicFramePr>
        <p:xfrm>
          <a:off x="4427983" y="4675468"/>
          <a:ext cx="4464495" cy="2138172"/>
        </p:xfrm>
        <a:graphic>
          <a:graphicData uri="http://schemas.openxmlformats.org/drawingml/2006/table">
            <a:tbl>
              <a:tblPr firstRow="1" firstCol="1" bandRow="1">
                <a:tableStyleId>{5940675A-B579-460E-94D1-54222C63F5DA}</a:tableStyleId>
              </a:tblPr>
              <a:tblGrid>
                <a:gridCol w="365942">
                  <a:extLst>
                    <a:ext uri="{9D8B030D-6E8A-4147-A177-3AD203B41FA5}">
                      <a16:colId xmlns:a16="http://schemas.microsoft.com/office/drawing/2014/main" val="20000"/>
                    </a:ext>
                  </a:extLst>
                </a:gridCol>
                <a:gridCol w="1146226">
                  <a:extLst>
                    <a:ext uri="{9D8B030D-6E8A-4147-A177-3AD203B41FA5}">
                      <a16:colId xmlns:a16="http://schemas.microsoft.com/office/drawing/2014/main" val="20001"/>
                    </a:ext>
                  </a:extLst>
                </a:gridCol>
                <a:gridCol w="2952327">
                  <a:extLst>
                    <a:ext uri="{9D8B030D-6E8A-4147-A177-3AD203B41FA5}">
                      <a16:colId xmlns:a16="http://schemas.microsoft.com/office/drawing/2014/main" val="20002"/>
                    </a:ext>
                  </a:extLst>
                </a:gridCol>
              </a:tblGrid>
              <a:tr h="179873">
                <a:tc gridSpan="3">
                  <a:txBody>
                    <a:bodyPr/>
                    <a:lstStyle/>
                    <a:p>
                      <a:pPr algn="l">
                        <a:lnSpc>
                          <a:spcPct val="115000"/>
                        </a:lnSpc>
                        <a:spcAft>
                          <a:spcPts val="0"/>
                        </a:spcAft>
                      </a:pPr>
                      <a:r>
                        <a:rPr lang="en-GB" sz="1400" b="1" dirty="0">
                          <a:effectLst/>
                          <a:latin typeface="Calibri"/>
                          <a:ea typeface="Calibri"/>
                          <a:cs typeface="Times New Roman"/>
                        </a:rPr>
                        <a:t>Key Concepts</a:t>
                      </a:r>
                    </a:p>
                  </a:txBody>
                  <a:tcPr marL="53171" marR="53171"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318004">
                <a:tc>
                  <a:txBody>
                    <a:bodyPr/>
                    <a:lstStyle/>
                    <a:p>
                      <a:pPr algn="l">
                        <a:lnSpc>
                          <a:spcPct val="115000"/>
                        </a:lnSpc>
                        <a:spcAft>
                          <a:spcPts val="0"/>
                        </a:spcAft>
                      </a:pPr>
                      <a:r>
                        <a:rPr lang="en-GB" sz="1200" dirty="0">
                          <a:effectLst/>
                        </a:rPr>
                        <a:t>24</a:t>
                      </a:r>
                    </a:p>
                    <a:p>
                      <a:pPr algn="l">
                        <a:lnSpc>
                          <a:spcPct val="115000"/>
                        </a:lnSpc>
                        <a:spcAft>
                          <a:spcPts val="0"/>
                        </a:spcAft>
                      </a:pPr>
                      <a:r>
                        <a:rPr lang="en-GB" sz="1200" dirty="0">
                          <a:effectLst/>
                        </a:rPr>
                        <a:t> </a:t>
                      </a:r>
                      <a:endParaRPr lang="en-GB" sz="1200"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b="1" dirty="0">
                          <a:effectLst/>
                        </a:rPr>
                        <a:t>Change and Continuity</a:t>
                      </a:r>
                      <a:endParaRPr lang="en-GB" sz="1200" b="1"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dirty="0">
                          <a:effectLst/>
                        </a:rPr>
                        <a:t>Ways in which things are different or stay the same.</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01"/>
                  </a:ext>
                </a:extLst>
              </a:tr>
              <a:tr h="318004">
                <a:tc>
                  <a:txBody>
                    <a:bodyPr/>
                    <a:lstStyle/>
                    <a:p>
                      <a:pPr algn="l">
                        <a:lnSpc>
                          <a:spcPct val="115000"/>
                        </a:lnSpc>
                        <a:spcAft>
                          <a:spcPts val="0"/>
                        </a:spcAft>
                      </a:pPr>
                      <a:r>
                        <a:rPr lang="en-GB" sz="1200" dirty="0">
                          <a:effectLst/>
                          <a:latin typeface="Calibri"/>
                          <a:ea typeface="Calibri"/>
                          <a:cs typeface="Times New Roman"/>
                        </a:rPr>
                        <a:t>25</a:t>
                      </a:r>
                    </a:p>
                  </a:txBody>
                  <a:tcPr marL="53171" marR="53171" marT="0" marB="0"/>
                </a:tc>
                <a:tc>
                  <a:txBody>
                    <a:bodyPr/>
                    <a:lstStyle/>
                    <a:p>
                      <a:pPr algn="l">
                        <a:lnSpc>
                          <a:spcPct val="115000"/>
                        </a:lnSpc>
                        <a:spcAft>
                          <a:spcPts val="0"/>
                        </a:spcAft>
                      </a:pPr>
                      <a:r>
                        <a:rPr lang="en-GB" sz="1200" b="1" dirty="0">
                          <a:effectLst/>
                          <a:latin typeface="Calibri"/>
                          <a:ea typeface="Calibri"/>
                          <a:cs typeface="Times New Roman"/>
                        </a:rPr>
                        <a:t>Cause and Consequences</a:t>
                      </a:r>
                    </a:p>
                  </a:txBody>
                  <a:tcPr marL="53171" marR="53171" marT="0" marB="0"/>
                </a:tc>
                <a:tc>
                  <a:txBody>
                    <a:bodyPr/>
                    <a:lstStyle/>
                    <a:p>
                      <a:pPr algn="l">
                        <a:lnSpc>
                          <a:spcPct val="115000"/>
                        </a:lnSpc>
                        <a:spcAft>
                          <a:spcPts val="0"/>
                        </a:spcAft>
                      </a:pPr>
                      <a:r>
                        <a:rPr lang="en-GB" sz="1200" dirty="0">
                          <a:effectLst/>
                        </a:rPr>
                        <a:t>Why things happen and the results (can be both positive and negative).</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02"/>
                  </a:ext>
                </a:extLst>
              </a:tr>
              <a:tr h="198939">
                <a:tc>
                  <a:txBody>
                    <a:bodyPr/>
                    <a:lstStyle/>
                    <a:p>
                      <a:pPr algn="l">
                        <a:lnSpc>
                          <a:spcPct val="115000"/>
                        </a:lnSpc>
                        <a:spcAft>
                          <a:spcPts val="0"/>
                        </a:spcAft>
                      </a:pPr>
                      <a:r>
                        <a:rPr lang="en-GB" sz="1200" dirty="0">
                          <a:effectLst/>
                          <a:latin typeface="+mn-lt"/>
                          <a:ea typeface="+mn-ea"/>
                          <a:cs typeface="+mn-cs"/>
                        </a:rPr>
                        <a:t>26</a:t>
                      </a:r>
                      <a:endParaRPr lang="en-GB" sz="1200"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b="1" dirty="0">
                          <a:effectLst/>
                        </a:rPr>
                        <a:t>Interpretation</a:t>
                      </a:r>
                      <a:endParaRPr lang="en-GB" sz="1200" b="1"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dirty="0">
                          <a:effectLst/>
                        </a:rPr>
                        <a:t>How historians have viewed events.</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03"/>
                  </a:ext>
                </a:extLst>
              </a:tr>
              <a:tr h="318004">
                <a:tc>
                  <a:txBody>
                    <a:bodyPr/>
                    <a:lstStyle/>
                    <a:p>
                      <a:pPr algn="l">
                        <a:lnSpc>
                          <a:spcPct val="115000"/>
                        </a:lnSpc>
                        <a:spcAft>
                          <a:spcPts val="0"/>
                        </a:spcAft>
                      </a:pPr>
                      <a:r>
                        <a:rPr lang="en-GB" sz="1200" dirty="0">
                          <a:effectLst/>
                          <a:latin typeface="Calibri"/>
                          <a:ea typeface="Calibri"/>
                          <a:cs typeface="Times New Roman"/>
                        </a:rPr>
                        <a:t>27</a:t>
                      </a:r>
                    </a:p>
                  </a:txBody>
                  <a:tcPr marL="53171" marR="53171" marT="0" marB="0"/>
                </a:tc>
                <a:tc>
                  <a:txBody>
                    <a:bodyPr/>
                    <a:lstStyle/>
                    <a:p>
                      <a:pPr algn="l">
                        <a:lnSpc>
                          <a:spcPct val="115000"/>
                        </a:lnSpc>
                        <a:spcAft>
                          <a:spcPts val="0"/>
                        </a:spcAft>
                      </a:pPr>
                      <a:r>
                        <a:rPr lang="en-GB" sz="1200" b="1" dirty="0">
                          <a:effectLst/>
                          <a:latin typeface="Calibri"/>
                          <a:ea typeface="Calibri"/>
                          <a:cs typeface="Times New Roman"/>
                        </a:rPr>
                        <a:t>Importance</a:t>
                      </a:r>
                    </a:p>
                  </a:txBody>
                  <a:tcPr marL="53171" marR="53171" marT="0" marB="0"/>
                </a:tc>
                <a:tc>
                  <a:txBody>
                    <a:bodyPr/>
                    <a:lstStyle/>
                    <a:p>
                      <a:pPr algn="l">
                        <a:lnSpc>
                          <a:spcPct val="115000"/>
                        </a:lnSpc>
                        <a:spcAft>
                          <a:spcPts val="0"/>
                        </a:spcAft>
                      </a:pPr>
                      <a:r>
                        <a:rPr lang="en-GB" sz="1200" dirty="0">
                          <a:effectLst/>
                          <a:latin typeface="Calibri"/>
                          <a:ea typeface="Calibri"/>
                          <a:cs typeface="Times New Roman"/>
                        </a:rPr>
                        <a:t>How much impact something has – compared to what came before and after.  </a:t>
                      </a:r>
                    </a:p>
                  </a:txBody>
                  <a:tcPr marL="53171" marR="53171" marT="0" marB="0"/>
                </a:tc>
                <a:extLst>
                  <a:ext uri="{0D108BD9-81ED-4DB2-BD59-A6C34878D82A}">
                    <a16:rowId xmlns:a16="http://schemas.microsoft.com/office/drawing/2014/main" val="645474891"/>
                  </a:ext>
                </a:extLst>
              </a:tr>
              <a:tr h="318004">
                <a:tc>
                  <a:txBody>
                    <a:bodyPr/>
                    <a:lstStyle/>
                    <a:p>
                      <a:pPr algn="l">
                        <a:lnSpc>
                          <a:spcPct val="115000"/>
                        </a:lnSpc>
                        <a:spcAft>
                          <a:spcPts val="0"/>
                        </a:spcAft>
                      </a:pPr>
                      <a:r>
                        <a:rPr lang="en-GB" sz="1200" dirty="0">
                          <a:effectLst/>
                          <a:latin typeface="Calibri"/>
                          <a:ea typeface="Calibri"/>
                          <a:cs typeface="Times New Roman"/>
                        </a:rPr>
                        <a:t>28</a:t>
                      </a:r>
                    </a:p>
                  </a:txBody>
                  <a:tcPr marL="53171" marR="53171" marT="0" marB="0"/>
                </a:tc>
                <a:tc>
                  <a:txBody>
                    <a:bodyPr/>
                    <a:lstStyle/>
                    <a:p>
                      <a:pPr algn="l">
                        <a:lnSpc>
                          <a:spcPct val="115000"/>
                        </a:lnSpc>
                        <a:spcAft>
                          <a:spcPts val="0"/>
                        </a:spcAft>
                      </a:pPr>
                      <a:r>
                        <a:rPr lang="en-GB" sz="1200" b="1" dirty="0">
                          <a:effectLst/>
                          <a:latin typeface="Calibri"/>
                          <a:ea typeface="Calibri"/>
                          <a:cs typeface="Times New Roman"/>
                        </a:rPr>
                        <a:t>Short /long term</a:t>
                      </a:r>
                    </a:p>
                  </a:txBody>
                  <a:tcPr marL="53171" marR="53171" marT="0" marB="0"/>
                </a:tc>
                <a:tc>
                  <a:txBody>
                    <a:bodyPr/>
                    <a:lstStyle/>
                    <a:p>
                      <a:pPr algn="l">
                        <a:lnSpc>
                          <a:spcPct val="115000"/>
                        </a:lnSpc>
                        <a:spcAft>
                          <a:spcPts val="0"/>
                        </a:spcAft>
                      </a:pPr>
                      <a:r>
                        <a:rPr lang="en-GB" sz="1200" dirty="0">
                          <a:effectLst/>
                          <a:latin typeface="Calibri"/>
                          <a:ea typeface="Calibri"/>
                          <a:cs typeface="Times New Roman"/>
                        </a:rPr>
                        <a:t>What happened straight away/what happened later.  </a:t>
                      </a:r>
                    </a:p>
                  </a:txBody>
                  <a:tcPr marL="53171" marR="53171" marT="0" marB="0"/>
                </a:tc>
                <a:extLst>
                  <a:ext uri="{0D108BD9-81ED-4DB2-BD59-A6C34878D82A}">
                    <a16:rowId xmlns:a16="http://schemas.microsoft.com/office/drawing/2014/main" val="885409277"/>
                  </a:ext>
                </a:extLst>
              </a:tr>
            </a:tbl>
          </a:graphicData>
        </a:graphic>
      </p:graphicFrame>
    </p:spTree>
    <p:extLst>
      <p:ext uri="{BB962C8B-B14F-4D97-AF65-F5344CB8AC3E}">
        <p14:creationId xmlns:p14="http://schemas.microsoft.com/office/powerpoint/2010/main" val="4072223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10627429"/>
              </p:ext>
            </p:extLst>
          </p:nvPr>
        </p:nvGraphicFramePr>
        <p:xfrm>
          <a:off x="179512" y="521465"/>
          <a:ext cx="4248472" cy="6253601"/>
        </p:xfrm>
        <a:graphic>
          <a:graphicData uri="http://schemas.openxmlformats.org/drawingml/2006/table">
            <a:tbl>
              <a:tblPr firstRow="1" firstCol="1" bandRow="1">
                <a:tableStyleId>{5940675A-B579-460E-94D1-54222C63F5DA}</a:tableStyleId>
              </a:tblPr>
              <a:tblGrid>
                <a:gridCol w="383643">
                  <a:extLst>
                    <a:ext uri="{9D8B030D-6E8A-4147-A177-3AD203B41FA5}">
                      <a16:colId xmlns:a16="http://schemas.microsoft.com/office/drawing/2014/main" val="20000"/>
                    </a:ext>
                  </a:extLst>
                </a:gridCol>
                <a:gridCol w="3864829">
                  <a:extLst>
                    <a:ext uri="{9D8B030D-6E8A-4147-A177-3AD203B41FA5}">
                      <a16:colId xmlns:a16="http://schemas.microsoft.com/office/drawing/2014/main" val="20001"/>
                    </a:ext>
                  </a:extLst>
                </a:gridCol>
              </a:tblGrid>
              <a:tr h="216023">
                <a:tc gridSpan="2">
                  <a:txBody>
                    <a:bodyPr/>
                    <a:lstStyle/>
                    <a:p>
                      <a:pPr algn="l">
                        <a:lnSpc>
                          <a:spcPct val="115000"/>
                        </a:lnSpc>
                        <a:spcAft>
                          <a:spcPts val="0"/>
                        </a:spcAft>
                      </a:pPr>
                      <a:r>
                        <a:rPr lang="en-GB" sz="1400" b="1" dirty="0">
                          <a:effectLst/>
                        </a:rPr>
                        <a:t>Medieval Britain</a:t>
                      </a:r>
                      <a:endParaRPr lang="en-GB" sz="1400" b="1" dirty="0">
                        <a:effectLst/>
                        <a:latin typeface="Calibri"/>
                        <a:ea typeface="Calibri"/>
                        <a:cs typeface="Times New Roman"/>
                      </a:endParaRPr>
                    </a:p>
                  </a:txBody>
                  <a:tcPr marL="48257" marR="48257" marT="0" marB="0"/>
                </a:tc>
                <a:tc hMerge="1">
                  <a:txBody>
                    <a:bodyPr/>
                    <a:lstStyle/>
                    <a:p>
                      <a:endParaRPr lang="en-GB"/>
                    </a:p>
                  </a:txBody>
                  <a:tcPr/>
                </a:tc>
                <a:extLst>
                  <a:ext uri="{0D108BD9-81ED-4DB2-BD59-A6C34878D82A}">
                    <a16:rowId xmlns:a16="http://schemas.microsoft.com/office/drawing/2014/main" val="10000"/>
                  </a:ext>
                </a:extLst>
              </a:tr>
              <a:tr h="428516">
                <a:tc>
                  <a:txBody>
                    <a:bodyPr/>
                    <a:lstStyle/>
                    <a:p>
                      <a:pPr algn="l">
                        <a:lnSpc>
                          <a:spcPct val="115000"/>
                        </a:lnSpc>
                        <a:spcAft>
                          <a:spcPts val="0"/>
                        </a:spcAft>
                      </a:pPr>
                      <a:r>
                        <a:rPr lang="en-GB" sz="1200" dirty="0">
                          <a:effectLst/>
                        </a:rPr>
                        <a:t>1</a:t>
                      </a:r>
                      <a:endParaRPr lang="en-GB" sz="1200" dirty="0">
                        <a:effectLst/>
                        <a:latin typeface="Calibri"/>
                        <a:ea typeface="Calibri"/>
                        <a:cs typeface="Times New Roman"/>
                      </a:endParaRPr>
                    </a:p>
                  </a:txBody>
                  <a:tcPr marL="48257" marR="48257" marT="0" marB="0"/>
                </a:tc>
                <a:tc>
                  <a:txBody>
                    <a:bodyPr/>
                    <a:lstStyle/>
                    <a:p>
                      <a:pPr algn="l">
                        <a:lnSpc>
                          <a:spcPct val="115000"/>
                        </a:lnSpc>
                        <a:spcAft>
                          <a:spcPts val="0"/>
                        </a:spcAft>
                      </a:pPr>
                      <a:r>
                        <a:rPr lang="en-GB" sz="1200" dirty="0">
                          <a:effectLst/>
                        </a:rPr>
                        <a:t>Medieval Britain is the period between </a:t>
                      </a:r>
                      <a:r>
                        <a:rPr lang="en-GB" sz="1200" b="1" dirty="0">
                          <a:effectLst/>
                        </a:rPr>
                        <a:t>1250-1500</a:t>
                      </a:r>
                      <a:r>
                        <a:rPr lang="en-GB" sz="1200" dirty="0">
                          <a:effectLst/>
                        </a:rPr>
                        <a:t> also known as the 13</a:t>
                      </a:r>
                      <a:r>
                        <a:rPr lang="en-GB" sz="1200" baseline="30000" dirty="0">
                          <a:effectLst/>
                        </a:rPr>
                        <a:t>th</a:t>
                      </a:r>
                      <a:r>
                        <a:rPr lang="en-GB" sz="1200" dirty="0">
                          <a:effectLst/>
                        </a:rPr>
                        <a:t>-16</a:t>
                      </a:r>
                      <a:r>
                        <a:rPr lang="en-GB" sz="1200" baseline="30000" dirty="0">
                          <a:effectLst/>
                        </a:rPr>
                        <a:t>th</a:t>
                      </a:r>
                      <a:r>
                        <a:rPr lang="en-GB" sz="1200" dirty="0">
                          <a:effectLst/>
                        </a:rPr>
                        <a:t> century</a:t>
                      </a:r>
                      <a:r>
                        <a:rPr lang="en-GB" sz="1200" baseline="0" dirty="0">
                          <a:effectLst/>
                        </a:rPr>
                        <a:t> or the Middle Ages.</a:t>
                      </a:r>
                      <a:endParaRPr lang="en-GB" sz="1200" dirty="0">
                        <a:effectLst/>
                        <a:latin typeface="Calibri"/>
                        <a:ea typeface="Calibri"/>
                        <a:cs typeface="Times New Roman"/>
                      </a:endParaRPr>
                    </a:p>
                  </a:txBody>
                  <a:tcPr marL="48257" marR="48257" marT="0" marB="0"/>
                </a:tc>
                <a:extLst>
                  <a:ext uri="{0D108BD9-81ED-4DB2-BD59-A6C34878D82A}">
                    <a16:rowId xmlns:a16="http://schemas.microsoft.com/office/drawing/2014/main" val="10001"/>
                  </a:ext>
                </a:extLst>
              </a:tr>
              <a:tr h="230740">
                <a:tc gridSpan="2">
                  <a:txBody>
                    <a:bodyPr/>
                    <a:lstStyle/>
                    <a:p>
                      <a:pPr algn="l">
                        <a:lnSpc>
                          <a:spcPct val="115000"/>
                        </a:lnSpc>
                        <a:spcAft>
                          <a:spcPts val="0"/>
                        </a:spcAft>
                      </a:pPr>
                      <a:r>
                        <a:rPr lang="en-GB" sz="1400" b="1" dirty="0">
                          <a:effectLst/>
                        </a:rPr>
                        <a:t>Key events</a:t>
                      </a:r>
                      <a:endParaRPr lang="en-GB" sz="1400" b="1" dirty="0">
                        <a:effectLst/>
                        <a:latin typeface="Calibri"/>
                        <a:ea typeface="Calibri"/>
                        <a:cs typeface="Times New Roman"/>
                      </a:endParaRPr>
                    </a:p>
                  </a:txBody>
                  <a:tcPr marL="48257" marR="48257" marT="0" marB="0"/>
                </a:tc>
                <a:tc hMerge="1">
                  <a:txBody>
                    <a:bodyPr/>
                    <a:lstStyle/>
                    <a:p>
                      <a:endParaRPr lang="en-GB"/>
                    </a:p>
                  </a:txBody>
                  <a:tcPr/>
                </a:tc>
                <a:extLst>
                  <a:ext uri="{0D108BD9-81ED-4DB2-BD59-A6C34878D82A}">
                    <a16:rowId xmlns:a16="http://schemas.microsoft.com/office/drawing/2014/main" val="10002"/>
                  </a:ext>
                </a:extLst>
              </a:tr>
              <a:tr h="428516">
                <a:tc>
                  <a:txBody>
                    <a:bodyPr/>
                    <a:lstStyle/>
                    <a:p>
                      <a:pPr algn="l">
                        <a:lnSpc>
                          <a:spcPct val="115000"/>
                        </a:lnSpc>
                        <a:spcAft>
                          <a:spcPts val="0"/>
                        </a:spcAft>
                      </a:pPr>
                      <a:r>
                        <a:rPr lang="en-GB" sz="1200" b="0" dirty="0">
                          <a:effectLst/>
                        </a:rPr>
                        <a:t>2</a:t>
                      </a:r>
                      <a:endParaRPr lang="en-GB" sz="1200" b="0" dirty="0">
                        <a:effectLst/>
                        <a:latin typeface="Calibri"/>
                        <a:ea typeface="Calibri"/>
                        <a:cs typeface="Times New Roman"/>
                      </a:endParaRPr>
                    </a:p>
                  </a:txBody>
                  <a:tcPr marL="48257" marR="48257" marT="0" marB="0"/>
                </a:tc>
                <a:tc>
                  <a:txBody>
                    <a:bodyPr/>
                    <a:lstStyle/>
                    <a:p>
                      <a:pPr algn="l">
                        <a:lnSpc>
                          <a:spcPct val="115000"/>
                        </a:lnSpc>
                        <a:spcAft>
                          <a:spcPts val="0"/>
                        </a:spcAft>
                      </a:pPr>
                      <a:r>
                        <a:rPr lang="en-GB" sz="1200" b="1" dirty="0">
                          <a:effectLst/>
                        </a:rPr>
                        <a:t>1123</a:t>
                      </a:r>
                      <a:r>
                        <a:rPr lang="en-GB" sz="1200" b="0" dirty="0">
                          <a:effectLst/>
                        </a:rPr>
                        <a:t> Britain’s first hospital, St Bartholomew’s was set up in London </a:t>
                      </a:r>
                      <a:endParaRPr lang="en-GB" sz="1200" b="0" dirty="0">
                        <a:effectLst/>
                        <a:latin typeface="Calibri"/>
                        <a:ea typeface="Calibri"/>
                        <a:cs typeface="Times New Roman"/>
                      </a:endParaRPr>
                    </a:p>
                  </a:txBody>
                  <a:tcPr marL="48257" marR="48257" marT="0" marB="0"/>
                </a:tc>
                <a:extLst>
                  <a:ext uri="{0D108BD9-81ED-4DB2-BD59-A6C34878D82A}">
                    <a16:rowId xmlns:a16="http://schemas.microsoft.com/office/drawing/2014/main" val="10003"/>
                  </a:ext>
                </a:extLst>
              </a:tr>
              <a:tr h="214258">
                <a:tc>
                  <a:txBody>
                    <a:bodyPr/>
                    <a:lstStyle/>
                    <a:p>
                      <a:pPr algn="l">
                        <a:lnSpc>
                          <a:spcPct val="115000"/>
                        </a:lnSpc>
                        <a:spcAft>
                          <a:spcPts val="0"/>
                        </a:spcAft>
                      </a:pPr>
                      <a:r>
                        <a:rPr lang="en-GB" sz="1200" dirty="0">
                          <a:effectLst/>
                        </a:rPr>
                        <a:t>3</a:t>
                      </a:r>
                      <a:endParaRPr lang="en-GB" sz="1200" dirty="0">
                        <a:effectLst/>
                        <a:latin typeface="Calibri"/>
                        <a:ea typeface="Calibri"/>
                        <a:cs typeface="Times New Roman"/>
                      </a:endParaRPr>
                    </a:p>
                  </a:txBody>
                  <a:tcPr marL="48257" marR="48257" marT="0" marB="0"/>
                </a:tc>
                <a:tc>
                  <a:txBody>
                    <a:bodyPr/>
                    <a:lstStyle/>
                    <a:p>
                      <a:pPr algn="l">
                        <a:lnSpc>
                          <a:spcPct val="115000"/>
                        </a:lnSpc>
                        <a:spcAft>
                          <a:spcPts val="0"/>
                        </a:spcAft>
                      </a:pPr>
                      <a:r>
                        <a:rPr lang="en-GB" sz="1200" b="1" dirty="0">
                          <a:effectLst/>
                        </a:rPr>
                        <a:t>1350 </a:t>
                      </a:r>
                      <a:r>
                        <a:rPr lang="en-GB" sz="1200" dirty="0">
                          <a:effectLst/>
                        </a:rPr>
                        <a:t>Average life expectancy is 35 years of age</a:t>
                      </a:r>
                      <a:endParaRPr lang="en-GB" sz="1200" dirty="0">
                        <a:effectLst/>
                        <a:latin typeface="Calibri"/>
                        <a:ea typeface="Calibri"/>
                        <a:cs typeface="Times New Roman"/>
                      </a:endParaRPr>
                    </a:p>
                  </a:txBody>
                  <a:tcPr marL="48257" marR="48257" marT="0" marB="0"/>
                </a:tc>
                <a:extLst>
                  <a:ext uri="{0D108BD9-81ED-4DB2-BD59-A6C34878D82A}">
                    <a16:rowId xmlns:a16="http://schemas.microsoft.com/office/drawing/2014/main" val="10004"/>
                  </a:ext>
                </a:extLst>
              </a:tr>
              <a:tr h="214258">
                <a:tc>
                  <a:txBody>
                    <a:bodyPr/>
                    <a:lstStyle/>
                    <a:p>
                      <a:pPr algn="l">
                        <a:lnSpc>
                          <a:spcPct val="115000"/>
                        </a:lnSpc>
                        <a:spcAft>
                          <a:spcPts val="0"/>
                        </a:spcAft>
                      </a:pPr>
                      <a:r>
                        <a:rPr lang="en-GB" sz="1200" dirty="0">
                          <a:effectLst/>
                        </a:rPr>
                        <a:t>4</a:t>
                      </a:r>
                      <a:endParaRPr lang="en-GB" sz="1200" dirty="0">
                        <a:effectLst/>
                        <a:latin typeface="Calibri"/>
                        <a:ea typeface="Calibri"/>
                        <a:cs typeface="Times New Roman"/>
                      </a:endParaRPr>
                    </a:p>
                  </a:txBody>
                  <a:tcPr marL="48257" marR="48257" marT="0" marB="0"/>
                </a:tc>
                <a:tc>
                  <a:txBody>
                    <a:bodyPr/>
                    <a:lstStyle/>
                    <a:p>
                      <a:pPr algn="l">
                        <a:lnSpc>
                          <a:spcPct val="115000"/>
                        </a:lnSpc>
                        <a:spcAft>
                          <a:spcPts val="0"/>
                        </a:spcAft>
                      </a:pPr>
                      <a:r>
                        <a:rPr lang="en-GB" sz="1200" b="1" dirty="0">
                          <a:effectLst/>
                        </a:rPr>
                        <a:t>1348-49 </a:t>
                      </a:r>
                      <a:r>
                        <a:rPr lang="en-GB" sz="1200" dirty="0">
                          <a:effectLst/>
                        </a:rPr>
                        <a:t>The Black Death kills 1/3 of England’s population</a:t>
                      </a:r>
                      <a:endParaRPr lang="en-GB" sz="1200" dirty="0">
                        <a:effectLst/>
                        <a:latin typeface="Calibri"/>
                        <a:ea typeface="Calibri"/>
                        <a:cs typeface="Times New Roman"/>
                      </a:endParaRPr>
                    </a:p>
                  </a:txBody>
                  <a:tcPr marL="48257" marR="48257" marT="0" marB="0"/>
                </a:tc>
                <a:extLst>
                  <a:ext uri="{0D108BD9-81ED-4DB2-BD59-A6C34878D82A}">
                    <a16:rowId xmlns:a16="http://schemas.microsoft.com/office/drawing/2014/main" val="10005"/>
                  </a:ext>
                </a:extLst>
              </a:tr>
              <a:tr h="428516">
                <a:tc>
                  <a:txBody>
                    <a:bodyPr/>
                    <a:lstStyle/>
                    <a:p>
                      <a:pPr algn="l">
                        <a:lnSpc>
                          <a:spcPct val="115000"/>
                        </a:lnSpc>
                        <a:spcAft>
                          <a:spcPts val="0"/>
                        </a:spcAft>
                      </a:pPr>
                      <a:r>
                        <a:rPr lang="en-GB" sz="1200" dirty="0">
                          <a:effectLst/>
                        </a:rPr>
                        <a:t>5</a:t>
                      </a:r>
                      <a:endParaRPr lang="en-GB" sz="1200" dirty="0">
                        <a:effectLst/>
                        <a:latin typeface="Calibri"/>
                        <a:ea typeface="Calibri"/>
                        <a:cs typeface="Times New Roman"/>
                      </a:endParaRPr>
                    </a:p>
                  </a:txBody>
                  <a:tcPr marL="48257" marR="48257" marT="0" marB="0"/>
                </a:tc>
                <a:tc>
                  <a:txBody>
                    <a:bodyPr/>
                    <a:lstStyle/>
                    <a:p>
                      <a:pPr algn="l">
                        <a:lnSpc>
                          <a:spcPct val="115000"/>
                        </a:lnSpc>
                        <a:spcAft>
                          <a:spcPts val="0"/>
                        </a:spcAft>
                      </a:pPr>
                      <a:r>
                        <a:rPr lang="en-GB" sz="1200" b="1" dirty="0">
                          <a:effectLst/>
                        </a:rPr>
                        <a:t>1388</a:t>
                      </a:r>
                      <a:r>
                        <a:rPr lang="en-GB" sz="1200" dirty="0">
                          <a:effectLst/>
                        </a:rPr>
                        <a:t> Parliament passes the first law requiring streets and rivers to be kept clean by the people</a:t>
                      </a:r>
                      <a:endParaRPr lang="en-GB" sz="1200" dirty="0">
                        <a:effectLst/>
                        <a:latin typeface="Calibri"/>
                        <a:ea typeface="Calibri"/>
                        <a:cs typeface="Times New Roman"/>
                      </a:endParaRPr>
                    </a:p>
                  </a:txBody>
                  <a:tcPr marL="48257" marR="48257" marT="0" marB="0"/>
                </a:tc>
                <a:extLst>
                  <a:ext uri="{0D108BD9-81ED-4DB2-BD59-A6C34878D82A}">
                    <a16:rowId xmlns:a16="http://schemas.microsoft.com/office/drawing/2014/main" val="10006"/>
                  </a:ext>
                </a:extLst>
              </a:tr>
              <a:tr h="230740">
                <a:tc gridSpan="2">
                  <a:txBody>
                    <a:bodyPr/>
                    <a:lstStyle/>
                    <a:p>
                      <a:pPr algn="l">
                        <a:lnSpc>
                          <a:spcPct val="115000"/>
                        </a:lnSpc>
                        <a:spcAft>
                          <a:spcPts val="0"/>
                        </a:spcAft>
                      </a:pPr>
                      <a:r>
                        <a:rPr lang="en-GB" sz="1400" b="1" dirty="0">
                          <a:effectLst/>
                        </a:rPr>
                        <a:t>Key Concepts</a:t>
                      </a:r>
                      <a:endParaRPr lang="en-GB" sz="1400" b="1" dirty="0">
                        <a:effectLst/>
                        <a:latin typeface="Calibri"/>
                        <a:ea typeface="Calibri"/>
                        <a:cs typeface="Times New Roman"/>
                      </a:endParaRPr>
                    </a:p>
                  </a:txBody>
                  <a:tcPr marL="48257" marR="48257" marT="0" marB="0"/>
                </a:tc>
                <a:tc hMerge="1">
                  <a:txBody>
                    <a:bodyPr/>
                    <a:lstStyle/>
                    <a:p>
                      <a:endParaRPr lang="en-GB"/>
                    </a:p>
                  </a:txBody>
                  <a:tcPr/>
                </a:tc>
                <a:extLst>
                  <a:ext uri="{0D108BD9-81ED-4DB2-BD59-A6C34878D82A}">
                    <a16:rowId xmlns:a16="http://schemas.microsoft.com/office/drawing/2014/main" val="10007"/>
                  </a:ext>
                </a:extLst>
              </a:tr>
              <a:tr h="673403">
                <a:tc>
                  <a:txBody>
                    <a:bodyPr/>
                    <a:lstStyle/>
                    <a:p>
                      <a:pPr algn="l">
                        <a:lnSpc>
                          <a:spcPct val="115000"/>
                        </a:lnSpc>
                        <a:spcAft>
                          <a:spcPts val="0"/>
                        </a:spcAft>
                      </a:pPr>
                      <a:r>
                        <a:rPr lang="en-GB" sz="1200" dirty="0">
                          <a:effectLst/>
                        </a:rPr>
                        <a:t>6</a:t>
                      </a:r>
                      <a:endParaRPr lang="en-GB" sz="1200" dirty="0">
                        <a:effectLst/>
                        <a:latin typeface="Calibri"/>
                        <a:ea typeface="Calibri"/>
                        <a:cs typeface="Times New Roman"/>
                      </a:endParaRPr>
                    </a:p>
                  </a:txBody>
                  <a:tcPr marL="48257" marR="48257" marT="0" marB="0"/>
                </a:tc>
                <a:tc>
                  <a:txBody>
                    <a:bodyPr/>
                    <a:lstStyle/>
                    <a:p>
                      <a:pPr algn="l">
                        <a:lnSpc>
                          <a:spcPct val="115000"/>
                        </a:lnSpc>
                        <a:spcAft>
                          <a:spcPts val="0"/>
                        </a:spcAft>
                      </a:pPr>
                      <a:r>
                        <a:rPr lang="en-GB" sz="1200" b="1" dirty="0">
                          <a:effectLst/>
                        </a:rPr>
                        <a:t>The </a:t>
                      </a:r>
                      <a:r>
                        <a:rPr lang="en-GB" sz="1200" b="1" dirty="0" smtClean="0">
                          <a:effectLst/>
                        </a:rPr>
                        <a:t>Church </a:t>
                      </a:r>
                      <a:r>
                        <a:rPr lang="en-GB" sz="1200" dirty="0">
                          <a:effectLst/>
                        </a:rPr>
                        <a:t>–The official religion of medieval Britain was Roman Catholic. Daily life and power was dominated by the Church, they controlled </a:t>
                      </a:r>
                      <a:r>
                        <a:rPr lang="en-GB" sz="1200" dirty="0" smtClean="0">
                          <a:effectLst/>
                        </a:rPr>
                        <a:t>education. </a:t>
                      </a:r>
                      <a:r>
                        <a:rPr lang="en-GB" sz="1200" dirty="0">
                          <a:effectLst/>
                        </a:rPr>
                        <a:t>P</a:t>
                      </a:r>
                      <a:r>
                        <a:rPr lang="en-GB" sz="1200" dirty="0" smtClean="0">
                          <a:effectLst/>
                        </a:rPr>
                        <a:t>eople </a:t>
                      </a:r>
                      <a:r>
                        <a:rPr lang="en-GB" sz="1200" dirty="0">
                          <a:effectLst/>
                        </a:rPr>
                        <a:t>feared God.</a:t>
                      </a:r>
                      <a:endParaRPr lang="en-GB" sz="1200" dirty="0">
                        <a:effectLst/>
                        <a:latin typeface="Calibri"/>
                        <a:ea typeface="Calibri"/>
                        <a:cs typeface="Times New Roman"/>
                      </a:endParaRPr>
                    </a:p>
                  </a:txBody>
                  <a:tcPr marL="48257" marR="48257" marT="0" marB="0"/>
                </a:tc>
                <a:extLst>
                  <a:ext uri="{0D108BD9-81ED-4DB2-BD59-A6C34878D82A}">
                    <a16:rowId xmlns:a16="http://schemas.microsoft.com/office/drawing/2014/main" val="10008"/>
                  </a:ext>
                </a:extLst>
              </a:tr>
              <a:tr h="1714065">
                <a:tc>
                  <a:txBody>
                    <a:bodyPr/>
                    <a:lstStyle/>
                    <a:p>
                      <a:pPr algn="l">
                        <a:lnSpc>
                          <a:spcPct val="115000"/>
                        </a:lnSpc>
                        <a:spcAft>
                          <a:spcPts val="0"/>
                        </a:spcAft>
                      </a:pPr>
                      <a:r>
                        <a:rPr lang="en-GB" sz="1200" dirty="0">
                          <a:effectLst/>
                        </a:rPr>
                        <a:t>7</a:t>
                      </a:r>
                      <a:endParaRPr lang="en-GB" sz="1200" dirty="0">
                        <a:effectLst/>
                        <a:latin typeface="Calibri"/>
                        <a:ea typeface="Calibri"/>
                        <a:cs typeface="Times New Roman"/>
                      </a:endParaRPr>
                    </a:p>
                  </a:txBody>
                  <a:tcPr marL="48257" marR="48257" marT="0" marB="0"/>
                </a:tc>
                <a:tc>
                  <a:txBody>
                    <a:bodyPr/>
                    <a:lstStyle/>
                    <a:p>
                      <a:pPr algn="l">
                        <a:lnSpc>
                          <a:spcPct val="115000"/>
                        </a:lnSpc>
                        <a:spcAft>
                          <a:spcPts val="0"/>
                        </a:spcAft>
                      </a:pPr>
                      <a:r>
                        <a:rPr lang="en-GB" sz="1200" b="1" dirty="0" smtClean="0">
                          <a:effectLst/>
                        </a:rPr>
                        <a:t>Individuals</a:t>
                      </a:r>
                      <a:r>
                        <a:rPr lang="en-GB" sz="1200" b="1" baseline="0" dirty="0" smtClean="0">
                          <a:effectLst/>
                        </a:rPr>
                        <a:t> – </a:t>
                      </a:r>
                      <a:r>
                        <a:rPr lang="en-GB" sz="1200" b="0" baseline="0" dirty="0" smtClean="0">
                          <a:effectLst/>
                        </a:rPr>
                        <a:t>no individual made a breakthrough during the Medieval period. They continued to use the Four Humours as</a:t>
                      </a:r>
                      <a:r>
                        <a:rPr lang="en-GB" sz="1200" b="0" dirty="0" smtClean="0">
                          <a:effectLst/>
                        </a:rPr>
                        <a:t> </a:t>
                      </a:r>
                      <a:r>
                        <a:rPr lang="en-GB" sz="1200" b="0" dirty="0">
                          <a:effectLst/>
                        </a:rPr>
                        <a:t>f</a:t>
                      </a:r>
                      <a:r>
                        <a:rPr lang="en-GB" sz="1200" b="0" dirty="0" smtClean="0">
                          <a:effectLst/>
                        </a:rPr>
                        <a:t>irst </a:t>
                      </a:r>
                      <a:r>
                        <a:rPr lang="en-GB" sz="1200" b="0" dirty="0">
                          <a:effectLst/>
                        </a:rPr>
                        <a:t>suggested by Greek doctor Hippocrates. Black Bile, Yellow Bile, Blood and Phlegm. </a:t>
                      </a:r>
                      <a:r>
                        <a:rPr lang="en-GB" sz="1200" dirty="0" smtClean="0">
                          <a:effectLst/>
                        </a:rPr>
                        <a:t>Hippocrates </a:t>
                      </a:r>
                      <a:r>
                        <a:rPr lang="en-GB" sz="1200" dirty="0">
                          <a:effectLst/>
                        </a:rPr>
                        <a:t>believed that if these humours became unbalanced you would get ill. To get better, you needed to balance them. </a:t>
                      </a:r>
                      <a:r>
                        <a:rPr lang="en-GB" sz="1200" b="1" dirty="0">
                          <a:effectLst/>
                        </a:rPr>
                        <a:t>Galen</a:t>
                      </a:r>
                      <a:r>
                        <a:rPr lang="en-GB" sz="1200" dirty="0">
                          <a:effectLst/>
                        </a:rPr>
                        <a:t>, a Greek doctor working in Rome continued the theory and added his own ideas. His ‘</a:t>
                      </a:r>
                      <a:r>
                        <a:rPr lang="en-GB" sz="1200" b="1" dirty="0">
                          <a:effectLst/>
                        </a:rPr>
                        <a:t>Theory of Opposites</a:t>
                      </a:r>
                      <a:r>
                        <a:rPr lang="en-GB" sz="1200" dirty="0">
                          <a:effectLst/>
                        </a:rPr>
                        <a:t>’ to heal illness suggested using hot to cure cold.</a:t>
                      </a:r>
                      <a:endParaRPr lang="en-GB" sz="1200" dirty="0">
                        <a:effectLst/>
                        <a:latin typeface="Calibri"/>
                        <a:ea typeface="Calibri"/>
                        <a:cs typeface="Times New Roman"/>
                      </a:endParaRPr>
                    </a:p>
                  </a:txBody>
                  <a:tcPr marL="48257" marR="48257" marT="0" marB="0"/>
                </a:tc>
                <a:extLst>
                  <a:ext uri="{0D108BD9-81ED-4DB2-BD59-A6C34878D82A}">
                    <a16:rowId xmlns:a16="http://schemas.microsoft.com/office/drawing/2014/main" val="10009"/>
                  </a:ext>
                </a:extLst>
              </a:tr>
              <a:tr h="1071291">
                <a:tc>
                  <a:txBody>
                    <a:bodyPr/>
                    <a:lstStyle/>
                    <a:p>
                      <a:pPr algn="l">
                        <a:lnSpc>
                          <a:spcPct val="115000"/>
                        </a:lnSpc>
                        <a:spcAft>
                          <a:spcPts val="0"/>
                        </a:spcAft>
                      </a:pPr>
                      <a:r>
                        <a:rPr lang="en-GB" sz="1200" dirty="0">
                          <a:effectLst/>
                        </a:rPr>
                        <a:t>8</a:t>
                      </a:r>
                      <a:endParaRPr lang="en-GB" sz="1200" dirty="0">
                        <a:effectLst/>
                        <a:latin typeface="Calibri"/>
                        <a:ea typeface="Calibri"/>
                        <a:cs typeface="Times New Roman"/>
                      </a:endParaRPr>
                    </a:p>
                  </a:txBody>
                  <a:tcPr marL="48257" marR="48257" marT="0" marB="0"/>
                </a:tc>
                <a:tc>
                  <a:txBody>
                    <a:bodyPr/>
                    <a:lstStyle/>
                    <a:p>
                      <a:pPr algn="l">
                        <a:lnSpc>
                          <a:spcPct val="115000"/>
                        </a:lnSpc>
                        <a:spcAft>
                          <a:spcPts val="0"/>
                        </a:spcAft>
                      </a:pPr>
                      <a:r>
                        <a:rPr lang="en-GB" sz="1200" b="1" dirty="0" smtClean="0">
                          <a:effectLst/>
                        </a:rPr>
                        <a:t>Government</a:t>
                      </a:r>
                      <a:r>
                        <a:rPr lang="en-GB" sz="1200" b="1" baseline="0" dirty="0" smtClean="0">
                          <a:effectLst/>
                        </a:rPr>
                        <a:t> -</a:t>
                      </a:r>
                      <a:r>
                        <a:rPr lang="en-GB" sz="1200" b="1" dirty="0" smtClean="0">
                          <a:effectLst/>
                        </a:rPr>
                        <a:t> </a:t>
                      </a:r>
                      <a:r>
                        <a:rPr lang="en-GB" sz="1200" dirty="0">
                          <a:effectLst/>
                        </a:rPr>
                        <a:t>The emphasis in Medieval Britain was on authority. The King had total power, but the Church had considerable control. People followed </a:t>
                      </a:r>
                      <a:r>
                        <a:rPr lang="en-GB" sz="1200" dirty="0" smtClean="0">
                          <a:effectLst/>
                        </a:rPr>
                        <a:t>authority,</a:t>
                      </a:r>
                      <a:r>
                        <a:rPr lang="en-GB" sz="1200" baseline="0" dirty="0" smtClean="0">
                          <a:effectLst/>
                        </a:rPr>
                        <a:t> not</a:t>
                      </a:r>
                      <a:r>
                        <a:rPr lang="en-GB" sz="1200" dirty="0" smtClean="0">
                          <a:effectLst/>
                        </a:rPr>
                        <a:t> questioning </a:t>
                      </a:r>
                      <a:r>
                        <a:rPr lang="en-GB" sz="1200" dirty="0">
                          <a:effectLst/>
                        </a:rPr>
                        <a:t>the views of King/Church as it would mean risking their lives. Kings were </a:t>
                      </a:r>
                      <a:r>
                        <a:rPr lang="en-GB" sz="1200" dirty="0" smtClean="0">
                          <a:effectLst/>
                        </a:rPr>
                        <a:t>less </a:t>
                      </a:r>
                      <a:r>
                        <a:rPr lang="en-GB" sz="1200" dirty="0">
                          <a:effectLst/>
                        </a:rPr>
                        <a:t>interested in the health of ordinary </a:t>
                      </a:r>
                      <a:r>
                        <a:rPr lang="en-GB" sz="1200" dirty="0" smtClean="0">
                          <a:effectLst/>
                        </a:rPr>
                        <a:t>people</a:t>
                      </a:r>
                      <a:r>
                        <a:rPr lang="en-GB" sz="1200" baseline="0" dirty="0" smtClean="0">
                          <a:effectLst/>
                        </a:rPr>
                        <a:t> and were more concerned with defence</a:t>
                      </a:r>
                      <a:endParaRPr lang="en-GB" sz="1200" dirty="0">
                        <a:effectLst/>
                        <a:latin typeface="Calibri"/>
                        <a:ea typeface="Calibri"/>
                        <a:cs typeface="Times New Roman"/>
                      </a:endParaRPr>
                    </a:p>
                  </a:txBody>
                  <a:tcPr marL="48257" marR="48257" marT="0" marB="0"/>
                </a:tc>
                <a:extLst>
                  <a:ext uri="{0D108BD9-81ED-4DB2-BD59-A6C34878D82A}">
                    <a16:rowId xmlns:a16="http://schemas.microsoft.com/office/drawing/2014/main" val="10010"/>
                  </a:ext>
                </a:extLst>
              </a:tr>
            </a:tbl>
          </a:graphicData>
        </a:graphic>
      </p:graphicFrame>
      <p:graphicFrame>
        <p:nvGraphicFramePr>
          <p:cNvPr id="5" name="Table 4"/>
          <p:cNvGraphicFramePr>
            <a:graphicFrameLocks noGrp="1"/>
          </p:cNvGraphicFramePr>
          <p:nvPr>
            <p:extLst/>
          </p:nvPr>
        </p:nvGraphicFramePr>
        <p:xfrm>
          <a:off x="4427984" y="508027"/>
          <a:ext cx="4464495" cy="6297250"/>
        </p:xfrm>
        <a:graphic>
          <a:graphicData uri="http://schemas.openxmlformats.org/drawingml/2006/table">
            <a:tbl>
              <a:tblPr firstRow="1" firstCol="1" bandRow="1">
                <a:tableStyleId>{5940675A-B579-460E-94D1-54222C63F5DA}</a:tableStyleId>
              </a:tblPr>
              <a:tblGrid>
                <a:gridCol w="365942">
                  <a:extLst>
                    <a:ext uri="{9D8B030D-6E8A-4147-A177-3AD203B41FA5}">
                      <a16:colId xmlns:a16="http://schemas.microsoft.com/office/drawing/2014/main" val="20000"/>
                    </a:ext>
                  </a:extLst>
                </a:gridCol>
                <a:gridCol w="1002210">
                  <a:extLst>
                    <a:ext uri="{9D8B030D-6E8A-4147-A177-3AD203B41FA5}">
                      <a16:colId xmlns:a16="http://schemas.microsoft.com/office/drawing/2014/main" val="20001"/>
                    </a:ext>
                  </a:extLst>
                </a:gridCol>
                <a:gridCol w="3096343">
                  <a:extLst>
                    <a:ext uri="{9D8B030D-6E8A-4147-A177-3AD203B41FA5}">
                      <a16:colId xmlns:a16="http://schemas.microsoft.com/office/drawing/2014/main" val="20002"/>
                    </a:ext>
                  </a:extLst>
                </a:gridCol>
              </a:tblGrid>
              <a:tr h="248518">
                <a:tc gridSpan="3">
                  <a:txBody>
                    <a:bodyPr/>
                    <a:lstStyle/>
                    <a:p>
                      <a:pPr algn="l">
                        <a:lnSpc>
                          <a:spcPct val="115000"/>
                        </a:lnSpc>
                        <a:spcAft>
                          <a:spcPts val="0"/>
                        </a:spcAft>
                      </a:pPr>
                      <a:r>
                        <a:rPr lang="en-GB" sz="1400" b="1" dirty="0">
                          <a:effectLst/>
                        </a:rPr>
                        <a:t>Key Words</a:t>
                      </a:r>
                      <a:endParaRPr lang="en-GB" sz="1400" b="1" dirty="0">
                        <a:effectLst/>
                        <a:latin typeface="Calibri"/>
                        <a:ea typeface="Calibri"/>
                        <a:cs typeface="Times New Roman"/>
                      </a:endParaRPr>
                    </a:p>
                  </a:txBody>
                  <a:tcPr marL="53171" marR="53171"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627889">
                <a:tc>
                  <a:txBody>
                    <a:bodyPr/>
                    <a:lstStyle/>
                    <a:p>
                      <a:pPr algn="l">
                        <a:lnSpc>
                          <a:spcPct val="115000"/>
                        </a:lnSpc>
                        <a:spcAft>
                          <a:spcPts val="0"/>
                        </a:spcAft>
                      </a:pPr>
                      <a:r>
                        <a:rPr lang="en-GB" sz="1200" dirty="0">
                          <a:effectLst/>
                        </a:rPr>
                        <a:t>9</a:t>
                      </a:r>
                    </a:p>
                    <a:p>
                      <a:pPr algn="l">
                        <a:lnSpc>
                          <a:spcPct val="115000"/>
                        </a:lnSpc>
                        <a:spcAft>
                          <a:spcPts val="0"/>
                        </a:spcAft>
                      </a:pPr>
                      <a:r>
                        <a:rPr lang="en-GB" sz="1200" dirty="0">
                          <a:effectLst/>
                        </a:rPr>
                        <a:t> </a:t>
                      </a:r>
                      <a:endParaRPr lang="en-GB" sz="1200"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b="1" dirty="0">
                          <a:effectLst/>
                        </a:rPr>
                        <a:t>Superstition</a:t>
                      </a:r>
                      <a:endParaRPr lang="en-GB" sz="1200" b="1"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dirty="0">
                          <a:effectLst/>
                        </a:rPr>
                        <a:t>A belief, not based on knowledge, but on the supernatural. For example</a:t>
                      </a:r>
                      <a:r>
                        <a:rPr lang="en-GB" sz="1200" baseline="0" dirty="0">
                          <a:effectLst/>
                        </a:rPr>
                        <a:t> </a:t>
                      </a:r>
                      <a:r>
                        <a:rPr lang="en-GB" sz="1200" dirty="0">
                          <a:effectLst/>
                        </a:rPr>
                        <a:t>witchcraft or astrology</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01"/>
                  </a:ext>
                </a:extLst>
              </a:tr>
              <a:tr h="209297">
                <a:tc>
                  <a:txBody>
                    <a:bodyPr/>
                    <a:lstStyle/>
                    <a:p>
                      <a:pPr algn="l">
                        <a:lnSpc>
                          <a:spcPct val="115000"/>
                        </a:lnSpc>
                        <a:spcAft>
                          <a:spcPts val="0"/>
                        </a:spcAft>
                      </a:pPr>
                      <a:r>
                        <a:rPr lang="en-GB" sz="1200" dirty="0">
                          <a:effectLst/>
                          <a:latin typeface="Calibri"/>
                          <a:ea typeface="Calibri"/>
                          <a:cs typeface="Times New Roman"/>
                        </a:rPr>
                        <a:t>10</a:t>
                      </a:r>
                    </a:p>
                  </a:txBody>
                  <a:tcPr marL="53171" marR="53171" marT="0" marB="0"/>
                </a:tc>
                <a:tc>
                  <a:txBody>
                    <a:bodyPr/>
                    <a:lstStyle/>
                    <a:p>
                      <a:pPr algn="l">
                        <a:lnSpc>
                          <a:spcPct val="115000"/>
                        </a:lnSpc>
                        <a:spcAft>
                          <a:spcPts val="0"/>
                        </a:spcAft>
                      </a:pPr>
                      <a:r>
                        <a:rPr lang="en-GB" sz="1200" b="1" dirty="0">
                          <a:effectLst/>
                        </a:rPr>
                        <a:t>Purging</a:t>
                      </a:r>
                      <a:endParaRPr lang="en-GB" sz="1200" b="1"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dirty="0">
                          <a:effectLst/>
                        </a:rPr>
                        <a:t>To rid the body of an ‘excess’ like vomit</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02"/>
                  </a:ext>
                </a:extLst>
              </a:tr>
              <a:tr h="613219">
                <a:tc>
                  <a:txBody>
                    <a:bodyPr/>
                    <a:lstStyle/>
                    <a:p>
                      <a:pPr algn="l">
                        <a:lnSpc>
                          <a:spcPct val="115000"/>
                        </a:lnSpc>
                        <a:spcAft>
                          <a:spcPts val="0"/>
                        </a:spcAft>
                      </a:pPr>
                      <a:r>
                        <a:rPr lang="en-GB" sz="1200" dirty="0">
                          <a:effectLst/>
                          <a:latin typeface="+mn-lt"/>
                          <a:ea typeface="+mn-ea"/>
                          <a:cs typeface="+mn-cs"/>
                        </a:rPr>
                        <a:t>11</a:t>
                      </a:r>
                      <a:endParaRPr lang="en-GB" sz="1200"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b="1" dirty="0">
                          <a:effectLst/>
                        </a:rPr>
                        <a:t>Bleeding</a:t>
                      </a:r>
                      <a:endParaRPr lang="en-GB" sz="1200" b="1"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dirty="0">
                          <a:effectLst/>
                        </a:rPr>
                        <a:t>To remove blood from the body.  This might involve the use of leeches or bleeding cups for bloodletting</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03"/>
                  </a:ext>
                </a:extLst>
              </a:tr>
              <a:tr h="209297">
                <a:tc>
                  <a:txBody>
                    <a:bodyPr/>
                    <a:lstStyle/>
                    <a:p>
                      <a:pPr algn="l">
                        <a:lnSpc>
                          <a:spcPct val="115000"/>
                        </a:lnSpc>
                        <a:spcAft>
                          <a:spcPts val="0"/>
                        </a:spcAft>
                      </a:pPr>
                      <a:r>
                        <a:rPr lang="en-GB" sz="1200" dirty="0">
                          <a:effectLst/>
                        </a:rPr>
                        <a:t>12</a:t>
                      </a:r>
                      <a:endParaRPr lang="en-GB" sz="1200"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b="1" dirty="0">
                          <a:effectLst/>
                        </a:rPr>
                        <a:t>Fasting</a:t>
                      </a:r>
                      <a:endParaRPr lang="en-GB" sz="1200" b="1"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dirty="0">
                          <a:effectLst/>
                        </a:rPr>
                        <a:t>To avoid eating or drinking</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05"/>
                  </a:ext>
                </a:extLst>
              </a:tr>
              <a:tr h="418593">
                <a:tc>
                  <a:txBody>
                    <a:bodyPr/>
                    <a:lstStyle/>
                    <a:p>
                      <a:pPr algn="l">
                        <a:lnSpc>
                          <a:spcPct val="115000"/>
                        </a:lnSpc>
                        <a:spcAft>
                          <a:spcPts val="0"/>
                        </a:spcAft>
                      </a:pPr>
                      <a:r>
                        <a:rPr lang="en-GB" sz="1200" dirty="0">
                          <a:effectLst/>
                        </a:rPr>
                        <a:t>13</a:t>
                      </a:r>
                      <a:endParaRPr lang="en-GB" sz="1200"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b="1" dirty="0">
                          <a:effectLst/>
                        </a:rPr>
                        <a:t>Pilgrimage</a:t>
                      </a:r>
                      <a:endParaRPr lang="en-GB" sz="1200" b="1"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dirty="0">
                          <a:effectLst/>
                        </a:rPr>
                        <a:t>A journey to a religious shrine and relics to show your love of God and to cure an illness</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06"/>
                  </a:ext>
                </a:extLst>
              </a:tr>
              <a:tr h="209297">
                <a:tc>
                  <a:txBody>
                    <a:bodyPr/>
                    <a:lstStyle/>
                    <a:p>
                      <a:pPr algn="l">
                        <a:lnSpc>
                          <a:spcPct val="115000"/>
                        </a:lnSpc>
                        <a:spcAft>
                          <a:spcPts val="0"/>
                        </a:spcAft>
                      </a:pPr>
                      <a:r>
                        <a:rPr lang="en-GB" sz="1200" dirty="0">
                          <a:effectLst/>
                        </a:rPr>
                        <a:t>14</a:t>
                      </a:r>
                      <a:endParaRPr lang="en-GB" sz="1200"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b="1" dirty="0">
                          <a:effectLst/>
                        </a:rPr>
                        <a:t>Astrology</a:t>
                      </a:r>
                      <a:endParaRPr lang="en-GB" sz="1200" b="1"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dirty="0">
                          <a:effectLst/>
                        </a:rPr>
                        <a:t>Study of the planets and their effect on humans</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08"/>
                  </a:ext>
                </a:extLst>
              </a:tr>
              <a:tr h="209297">
                <a:tc>
                  <a:txBody>
                    <a:bodyPr/>
                    <a:lstStyle/>
                    <a:p>
                      <a:pPr algn="l">
                        <a:lnSpc>
                          <a:spcPct val="115000"/>
                        </a:lnSpc>
                        <a:spcAft>
                          <a:spcPts val="0"/>
                        </a:spcAft>
                      </a:pPr>
                      <a:r>
                        <a:rPr lang="en-GB" sz="1200" dirty="0">
                          <a:effectLst/>
                        </a:rPr>
                        <a:t>15</a:t>
                      </a:r>
                      <a:endParaRPr lang="en-GB" sz="1200"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b="1" dirty="0">
                          <a:effectLst/>
                        </a:rPr>
                        <a:t>Miasma</a:t>
                      </a:r>
                      <a:endParaRPr lang="en-GB" sz="1200" b="1"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dirty="0">
                          <a:effectLst/>
                        </a:rPr>
                        <a:t>Bad air which was blamed for spreading disease</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09"/>
                  </a:ext>
                </a:extLst>
              </a:tr>
              <a:tr h="209297">
                <a:tc>
                  <a:txBody>
                    <a:bodyPr/>
                    <a:lstStyle/>
                    <a:p>
                      <a:pPr algn="l">
                        <a:lnSpc>
                          <a:spcPct val="115000"/>
                        </a:lnSpc>
                        <a:spcAft>
                          <a:spcPts val="0"/>
                        </a:spcAft>
                      </a:pPr>
                      <a:r>
                        <a:rPr lang="en-GB" sz="1200" dirty="0">
                          <a:effectLst/>
                        </a:rPr>
                        <a:t>16</a:t>
                      </a:r>
                      <a:endParaRPr lang="en-GB" sz="1200"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b="1" dirty="0">
                          <a:effectLst/>
                        </a:rPr>
                        <a:t>Apothecary</a:t>
                      </a:r>
                      <a:endParaRPr lang="en-GB" sz="1200" b="1"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dirty="0">
                          <a:effectLst/>
                        </a:rPr>
                        <a:t>A medieval pharmacist or chemist</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10"/>
                  </a:ext>
                </a:extLst>
              </a:tr>
              <a:tr h="418593">
                <a:tc>
                  <a:txBody>
                    <a:bodyPr/>
                    <a:lstStyle/>
                    <a:p>
                      <a:pPr algn="l">
                        <a:lnSpc>
                          <a:spcPct val="115000"/>
                        </a:lnSpc>
                        <a:spcAft>
                          <a:spcPts val="0"/>
                        </a:spcAft>
                      </a:pPr>
                      <a:r>
                        <a:rPr lang="en-GB" sz="1200" dirty="0">
                          <a:effectLst/>
                        </a:rPr>
                        <a:t>17</a:t>
                      </a:r>
                      <a:endParaRPr lang="en-GB" sz="1200"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b="1" dirty="0">
                          <a:effectLst/>
                        </a:rPr>
                        <a:t>Wise Woman</a:t>
                      </a:r>
                      <a:endParaRPr lang="en-GB" sz="1200" b="1"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dirty="0">
                          <a:effectLst/>
                        </a:rPr>
                        <a:t>A female healer, who used folk medicine and herbal remedies to cure illnesses. </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11"/>
                  </a:ext>
                </a:extLst>
              </a:tr>
              <a:tr h="404742">
                <a:tc>
                  <a:txBody>
                    <a:bodyPr/>
                    <a:lstStyle/>
                    <a:p>
                      <a:pPr algn="l">
                        <a:lnSpc>
                          <a:spcPct val="115000"/>
                        </a:lnSpc>
                        <a:spcAft>
                          <a:spcPts val="0"/>
                        </a:spcAft>
                      </a:pPr>
                      <a:r>
                        <a:rPr lang="en-GB" sz="1200" dirty="0">
                          <a:effectLst/>
                          <a:latin typeface="Calibri"/>
                          <a:ea typeface="Calibri"/>
                          <a:cs typeface="Times New Roman"/>
                        </a:rPr>
                        <a:t>18</a:t>
                      </a:r>
                    </a:p>
                  </a:txBody>
                  <a:tcPr marL="53171" marR="53171" marT="0" marB="0"/>
                </a:tc>
                <a:tc>
                  <a:txBody>
                    <a:bodyPr/>
                    <a:lstStyle/>
                    <a:p>
                      <a:pPr algn="l">
                        <a:lnSpc>
                          <a:spcPct val="115000"/>
                        </a:lnSpc>
                        <a:spcAft>
                          <a:spcPts val="0"/>
                        </a:spcAft>
                      </a:pPr>
                      <a:r>
                        <a:rPr lang="en-GB" sz="1200" b="1" dirty="0">
                          <a:effectLst/>
                          <a:latin typeface="Calibri"/>
                          <a:ea typeface="Calibri"/>
                          <a:cs typeface="Times New Roman"/>
                        </a:rPr>
                        <a:t>Pope</a:t>
                      </a:r>
                    </a:p>
                  </a:txBody>
                  <a:tcPr marL="53171" marR="53171" marT="0" marB="0"/>
                </a:tc>
                <a:tc>
                  <a:txBody>
                    <a:bodyPr/>
                    <a:lstStyle/>
                    <a:p>
                      <a:pPr algn="l">
                        <a:lnSpc>
                          <a:spcPct val="115000"/>
                        </a:lnSpc>
                        <a:spcAft>
                          <a:spcPts val="0"/>
                        </a:spcAft>
                      </a:pPr>
                      <a:r>
                        <a:rPr lang="en-GB" sz="1200" dirty="0">
                          <a:effectLst/>
                        </a:rPr>
                        <a:t>Head of the Christian Church in the Middle Ages.</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12"/>
                  </a:ext>
                </a:extLst>
              </a:tr>
              <a:tr h="209297">
                <a:tc>
                  <a:txBody>
                    <a:bodyPr/>
                    <a:lstStyle/>
                    <a:p>
                      <a:pPr algn="l">
                        <a:lnSpc>
                          <a:spcPct val="115000"/>
                        </a:lnSpc>
                        <a:spcAft>
                          <a:spcPts val="0"/>
                        </a:spcAft>
                      </a:pPr>
                      <a:r>
                        <a:rPr lang="en-GB" sz="1200" dirty="0">
                          <a:effectLst/>
                          <a:latin typeface="Calibri"/>
                          <a:ea typeface="Calibri"/>
                          <a:cs typeface="Times New Roman"/>
                        </a:rPr>
                        <a:t>19</a:t>
                      </a:r>
                    </a:p>
                  </a:txBody>
                  <a:tcPr marL="53171" marR="53171" marT="0" marB="0"/>
                </a:tc>
                <a:tc>
                  <a:txBody>
                    <a:bodyPr/>
                    <a:lstStyle/>
                    <a:p>
                      <a:pPr algn="l">
                        <a:lnSpc>
                          <a:spcPct val="115000"/>
                        </a:lnSpc>
                        <a:spcAft>
                          <a:spcPts val="0"/>
                        </a:spcAft>
                      </a:pPr>
                      <a:r>
                        <a:rPr lang="en-GB" sz="1200" b="1" dirty="0">
                          <a:effectLst/>
                        </a:rPr>
                        <a:t>Urine Chart</a:t>
                      </a:r>
                      <a:endParaRPr lang="en-GB" sz="1200" b="1"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dirty="0">
                          <a:effectLst/>
                        </a:rPr>
                        <a:t>Used to examine urine to define an illness</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13"/>
                  </a:ext>
                </a:extLst>
              </a:tr>
              <a:tr h="209297">
                <a:tc>
                  <a:txBody>
                    <a:bodyPr/>
                    <a:lstStyle/>
                    <a:p>
                      <a:pPr algn="l">
                        <a:lnSpc>
                          <a:spcPct val="115000"/>
                        </a:lnSpc>
                        <a:spcAft>
                          <a:spcPts val="0"/>
                        </a:spcAft>
                      </a:pPr>
                      <a:r>
                        <a:rPr lang="en-GB" sz="1200" dirty="0">
                          <a:effectLst/>
                        </a:rPr>
                        <a:t>20</a:t>
                      </a:r>
                      <a:endParaRPr lang="en-GB" sz="1200"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b="1" dirty="0">
                          <a:effectLst/>
                        </a:rPr>
                        <a:t>Physician</a:t>
                      </a:r>
                      <a:endParaRPr lang="en-GB" sz="1200" b="1"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dirty="0">
                          <a:effectLst/>
                        </a:rPr>
                        <a:t>A male medically trained doctor</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14"/>
                  </a:ext>
                </a:extLst>
              </a:tr>
              <a:tr h="418593">
                <a:tc>
                  <a:txBody>
                    <a:bodyPr/>
                    <a:lstStyle/>
                    <a:p>
                      <a:pPr algn="l">
                        <a:lnSpc>
                          <a:spcPct val="115000"/>
                        </a:lnSpc>
                        <a:spcAft>
                          <a:spcPts val="0"/>
                        </a:spcAft>
                      </a:pPr>
                      <a:r>
                        <a:rPr lang="en-GB" sz="1200" dirty="0">
                          <a:effectLst/>
                        </a:rPr>
                        <a:t>21</a:t>
                      </a:r>
                      <a:endParaRPr lang="en-GB" sz="1200"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b="1" dirty="0">
                          <a:effectLst/>
                        </a:rPr>
                        <a:t>Barber Surgeon</a:t>
                      </a:r>
                      <a:endParaRPr lang="en-GB" sz="1200" b="1"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dirty="0">
                          <a:effectLst/>
                        </a:rPr>
                        <a:t>Untrained surgeon, who practiced basic surgery</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15"/>
                  </a:ext>
                </a:extLst>
              </a:tr>
              <a:tr h="209297">
                <a:tc>
                  <a:txBody>
                    <a:bodyPr/>
                    <a:lstStyle/>
                    <a:p>
                      <a:pPr algn="l">
                        <a:lnSpc>
                          <a:spcPct val="115000"/>
                        </a:lnSpc>
                        <a:spcAft>
                          <a:spcPts val="0"/>
                        </a:spcAft>
                      </a:pPr>
                      <a:r>
                        <a:rPr lang="en-GB" sz="1200" dirty="0">
                          <a:effectLst/>
                        </a:rPr>
                        <a:t>22</a:t>
                      </a:r>
                      <a:endParaRPr lang="en-GB" sz="1200"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b="1" dirty="0">
                          <a:effectLst/>
                        </a:rPr>
                        <a:t>Dissection</a:t>
                      </a:r>
                      <a:endParaRPr lang="en-GB" sz="1200" b="1"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dirty="0">
                          <a:effectLst/>
                        </a:rPr>
                        <a:t>To cut open a human and examine the insides</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16"/>
                  </a:ext>
                </a:extLst>
              </a:tr>
              <a:tr h="209297">
                <a:tc>
                  <a:txBody>
                    <a:bodyPr/>
                    <a:lstStyle/>
                    <a:p>
                      <a:pPr algn="l">
                        <a:lnSpc>
                          <a:spcPct val="115000"/>
                        </a:lnSpc>
                        <a:spcAft>
                          <a:spcPts val="0"/>
                        </a:spcAft>
                      </a:pPr>
                      <a:r>
                        <a:rPr lang="en-GB" sz="1200" dirty="0">
                          <a:effectLst/>
                        </a:rPr>
                        <a:t>23</a:t>
                      </a:r>
                      <a:endParaRPr lang="en-GB" sz="1200"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b="1" dirty="0">
                          <a:effectLst/>
                        </a:rPr>
                        <a:t>Epidemic</a:t>
                      </a:r>
                      <a:endParaRPr lang="en-GB" sz="1200" b="1"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dirty="0">
                          <a:effectLst/>
                        </a:rPr>
                        <a:t>A widespread outbreak of a disease</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17"/>
                  </a:ext>
                </a:extLst>
              </a:tr>
              <a:tr h="370308">
                <a:tc>
                  <a:txBody>
                    <a:bodyPr/>
                    <a:lstStyle/>
                    <a:p>
                      <a:pPr algn="l">
                        <a:lnSpc>
                          <a:spcPct val="115000"/>
                        </a:lnSpc>
                        <a:spcAft>
                          <a:spcPts val="0"/>
                        </a:spcAft>
                      </a:pPr>
                      <a:r>
                        <a:rPr lang="en-GB" sz="1200" dirty="0">
                          <a:effectLst/>
                        </a:rPr>
                        <a:t>24</a:t>
                      </a:r>
                      <a:endParaRPr lang="en-GB" sz="1200"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b="1" dirty="0">
                          <a:effectLst/>
                        </a:rPr>
                        <a:t>Black Death</a:t>
                      </a:r>
                      <a:endParaRPr lang="en-GB" sz="1200" b="1"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dirty="0">
                          <a:effectLst/>
                        </a:rPr>
                        <a:t>A term to describe the bubonic plague</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20"/>
                  </a:ext>
                </a:extLst>
              </a:tr>
              <a:tr h="209297">
                <a:tc>
                  <a:txBody>
                    <a:bodyPr/>
                    <a:lstStyle/>
                    <a:p>
                      <a:pPr algn="l">
                        <a:lnSpc>
                          <a:spcPct val="115000"/>
                        </a:lnSpc>
                        <a:spcAft>
                          <a:spcPts val="0"/>
                        </a:spcAft>
                      </a:pPr>
                      <a:r>
                        <a:rPr lang="en-GB" sz="1200" dirty="0">
                          <a:effectLst/>
                        </a:rPr>
                        <a:t>25</a:t>
                      </a:r>
                      <a:endParaRPr lang="en-GB" sz="1200"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b="1" dirty="0">
                          <a:effectLst/>
                        </a:rPr>
                        <a:t>Monastery</a:t>
                      </a:r>
                      <a:endParaRPr lang="en-GB" sz="1200" b="1"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dirty="0">
                          <a:effectLst/>
                        </a:rPr>
                        <a:t>A building where monks live, eat and pray</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21"/>
                  </a:ext>
                </a:extLst>
              </a:tr>
              <a:tr h="613219">
                <a:tc>
                  <a:txBody>
                    <a:bodyPr/>
                    <a:lstStyle/>
                    <a:p>
                      <a:pPr algn="l">
                        <a:lnSpc>
                          <a:spcPct val="115000"/>
                        </a:lnSpc>
                        <a:spcAft>
                          <a:spcPts val="0"/>
                        </a:spcAft>
                      </a:pPr>
                      <a:r>
                        <a:rPr lang="en-GB" sz="1200" dirty="0">
                          <a:effectLst/>
                          <a:latin typeface="Calibri"/>
                          <a:ea typeface="Calibri"/>
                          <a:cs typeface="Times New Roman"/>
                        </a:rPr>
                        <a:t>26</a:t>
                      </a:r>
                    </a:p>
                  </a:txBody>
                  <a:tcPr marL="53171" marR="53171" marT="0" marB="0"/>
                </a:tc>
                <a:tc>
                  <a:txBody>
                    <a:bodyPr/>
                    <a:lstStyle/>
                    <a:p>
                      <a:pPr algn="l">
                        <a:lnSpc>
                          <a:spcPct val="115000"/>
                        </a:lnSpc>
                        <a:spcAft>
                          <a:spcPts val="0"/>
                        </a:spcAft>
                      </a:pPr>
                      <a:r>
                        <a:rPr lang="en-GB" sz="1200" b="1" dirty="0">
                          <a:effectLst/>
                          <a:latin typeface="Calibri"/>
                          <a:ea typeface="Calibri"/>
                          <a:cs typeface="Times New Roman"/>
                        </a:rPr>
                        <a:t>Galen</a:t>
                      </a:r>
                    </a:p>
                  </a:txBody>
                  <a:tcPr marL="53171" marR="53171" marT="0" marB="0"/>
                </a:tc>
                <a:tc>
                  <a:txBody>
                    <a:bodyPr/>
                    <a:lstStyle/>
                    <a:p>
                      <a:pPr algn="l">
                        <a:lnSpc>
                          <a:spcPct val="115000"/>
                        </a:lnSpc>
                        <a:spcAft>
                          <a:spcPts val="0"/>
                        </a:spcAft>
                      </a:pPr>
                      <a:r>
                        <a:rPr lang="en-GB" sz="1200" dirty="0">
                          <a:effectLst/>
                          <a:latin typeface="Calibri"/>
                          <a:ea typeface="Calibri"/>
                          <a:cs typeface="Times New Roman"/>
                        </a:rPr>
                        <a:t>A Roman doctor whose ideas were still widely read and believed in Medieval times due to the support of the Christian Church.  </a:t>
                      </a:r>
                    </a:p>
                  </a:txBody>
                  <a:tcPr marL="53171" marR="53171" marT="0" marB="0"/>
                </a:tc>
                <a:extLst>
                  <a:ext uri="{0D108BD9-81ED-4DB2-BD59-A6C34878D82A}">
                    <a16:rowId xmlns:a16="http://schemas.microsoft.com/office/drawing/2014/main" val="2999987242"/>
                  </a:ext>
                </a:extLst>
              </a:tr>
            </a:tbl>
          </a:graphicData>
        </a:graphic>
      </p:graphicFrame>
      <p:sp>
        <p:nvSpPr>
          <p:cNvPr id="6" name="TextBox 5"/>
          <p:cNvSpPr txBox="1"/>
          <p:nvPr/>
        </p:nvSpPr>
        <p:spPr>
          <a:xfrm>
            <a:off x="1115616" y="116632"/>
            <a:ext cx="6408712"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dirty="0"/>
              <a:t>Knowledge Organiser – Topic One: Medieval Medicine 1250-1500</a:t>
            </a:r>
          </a:p>
        </p:txBody>
      </p:sp>
    </p:spTree>
    <p:extLst>
      <p:ext uri="{BB962C8B-B14F-4D97-AF65-F5344CB8AC3E}">
        <p14:creationId xmlns:p14="http://schemas.microsoft.com/office/powerpoint/2010/main" val="1830937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67248890"/>
              </p:ext>
            </p:extLst>
          </p:nvPr>
        </p:nvGraphicFramePr>
        <p:xfrm>
          <a:off x="179512" y="536734"/>
          <a:ext cx="4248472" cy="6320348"/>
        </p:xfrm>
        <a:graphic>
          <a:graphicData uri="http://schemas.openxmlformats.org/drawingml/2006/table">
            <a:tbl>
              <a:tblPr firstRow="1" firstCol="1" bandRow="1">
                <a:tableStyleId>{5940675A-B579-460E-94D1-54222C63F5DA}</a:tableStyleId>
              </a:tblPr>
              <a:tblGrid>
                <a:gridCol w="383643">
                  <a:extLst>
                    <a:ext uri="{9D8B030D-6E8A-4147-A177-3AD203B41FA5}">
                      <a16:colId xmlns:a16="http://schemas.microsoft.com/office/drawing/2014/main" val="20000"/>
                    </a:ext>
                  </a:extLst>
                </a:gridCol>
                <a:gridCol w="3864829">
                  <a:extLst>
                    <a:ext uri="{9D8B030D-6E8A-4147-A177-3AD203B41FA5}">
                      <a16:colId xmlns:a16="http://schemas.microsoft.com/office/drawing/2014/main" val="20001"/>
                    </a:ext>
                  </a:extLst>
                </a:gridCol>
              </a:tblGrid>
              <a:tr h="216023">
                <a:tc gridSpan="2">
                  <a:txBody>
                    <a:bodyPr/>
                    <a:lstStyle/>
                    <a:p>
                      <a:pPr algn="l">
                        <a:lnSpc>
                          <a:spcPct val="115000"/>
                        </a:lnSpc>
                        <a:spcAft>
                          <a:spcPts val="0"/>
                        </a:spcAft>
                      </a:pPr>
                      <a:r>
                        <a:rPr lang="en-GB" sz="1400" b="1" dirty="0">
                          <a:effectLst/>
                        </a:rPr>
                        <a:t>Renaissance</a:t>
                      </a:r>
                      <a:r>
                        <a:rPr lang="en-GB" sz="1400" b="1" baseline="0" dirty="0">
                          <a:effectLst/>
                        </a:rPr>
                        <a:t> England</a:t>
                      </a:r>
                      <a:endParaRPr lang="en-GB" sz="1400" b="1" dirty="0">
                        <a:effectLst/>
                        <a:latin typeface="Calibri"/>
                        <a:ea typeface="Calibri"/>
                        <a:cs typeface="Times New Roman"/>
                      </a:endParaRPr>
                    </a:p>
                  </a:txBody>
                  <a:tcPr marL="48257" marR="48257" marT="0" marB="0"/>
                </a:tc>
                <a:tc hMerge="1">
                  <a:txBody>
                    <a:bodyPr/>
                    <a:lstStyle/>
                    <a:p>
                      <a:endParaRPr lang="en-GB"/>
                    </a:p>
                  </a:txBody>
                  <a:tcPr/>
                </a:tc>
                <a:extLst>
                  <a:ext uri="{0D108BD9-81ED-4DB2-BD59-A6C34878D82A}">
                    <a16:rowId xmlns:a16="http://schemas.microsoft.com/office/drawing/2014/main" val="10000"/>
                  </a:ext>
                </a:extLst>
              </a:tr>
              <a:tr h="428516">
                <a:tc>
                  <a:txBody>
                    <a:bodyPr/>
                    <a:lstStyle/>
                    <a:p>
                      <a:pPr algn="l">
                        <a:lnSpc>
                          <a:spcPct val="115000"/>
                        </a:lnSpc>
                        <a:spcAft>
                          <a:spcPts val="0"/>
                        </a:spcAft>
                      </a:pPr>
                      <a:r>
                        <a:rPr lang="en-GB" sz="1200" dirty="0">
                          <a:effectLst/>
                        </a:rPr>
                        <a:t>1</a:t>
                      </a:r>
                      <a:endParaRPr lang="en-GB" sz="1200" dirty="0">
                        <a:effectLst/>
                        <a:latin typeface="Calibri"/>
                        <a:ea typeface="Calibri"/>
                        <a:cs typeface="Times New Roman"/>
                      </a:endParaRPr>
                    </a:p>
                  </a:txBody>
                  <a:tcPr marL="48257" marR="48257" marT="0" marB="0"/>
                </a:tc>
                <a:tc>
                  <a:txBody>
                    <a:bodyPr/>
                    <a:lstStyle/>
                    <a:p>
                      <a:pPr algn="l">
                        <a:lnSpc>
                          <a:spcPct val="115000"/>
                        </a:lnSpc>
                        <a:spcAft>
                          <a:spcPts val="0"/>
                        </a:spcAft>
                      </a:pPr>
                      <a:r>
                        <a:rPr lang="en-GB" sz="1200" dirty="0">
                          <a:effectLst/>
                        </a:rPr>
                        <a:t>The Renaissance</a:t>
                      </a:r>
                      <a:r>
                        <a:rPr lang="en-GB" sz="1200" baseline="0" dirty="0">
                          <a:effectLst/>
                        </a:rPr>
                        <a:t> was the period between 1500-1700 in England. Art and Science were growing in importance. </a:t>
                      </a:r>
                      <a:endParaRPr lang="en-GB" sz="1200" dirty="0">
                        <a:effectLst/>
                        <a:latin typeface="Calibri"/>
                        <a:ea typeface="Calibri"/>
                        <a:cs typeface="Times New Roman"/>
                      </a:endParaRPr>
                    </a:p>
                  </a:txBody>
                  <a:tcPr marL="48257" marR="48257" marT="0" marB="0"/>
                </a:tc>
                <a:extLst>
                  <a:ext uri="{0D108BD9-81ED-4DB2-BD59-A6C34878D82A}">
                    <a16:rowId xmlns:a16="http://schemas.microsoft.com/office/drawing/2014/main" val="10001"/>
                  </a:ext>
                </a:extLst>
              </a:tr>
              <a:tr h="230740">
                <a:tc gridSpan="2">
                  <a:txBody>
                    <a:bodyPr/>
                    <a:lstStyle/>
                    <a:p>
                      <a:pPr algn="l">
                        <a:lnSpc>
                          <a:spcPct val="115000"/>
                        </a:lnSpc>
                        <a:spcAft>
                          <a:spcPts val="0"/>
                        </a:spcAft>
                      </a:pPr>
                      <a:r>
                        <a:rPr lang="en-GB" sz="1400" b="1" dirty="0">
                          <a:effectLst/>
                        </a:rPr>
                        <a:t>Key events</a:t>
                      </a:r>
                      <a:endParaRPr lang="en-GB" sz="1400" b="1" dirty="0">
                        <a:effectLst/>
                        <a:latin typeface="Calibri"/>
                        <a:ea typeface="Calibri"/>
                        <a:cs typeface="Times New Roman"/>
                      </a:endParaRPr>
                    </a:p>
                  </a:txBody>
                  <a:tcPr marL="48257" marR="48257" marT="0" marB="0"/>
                </a:tc>
                <a:tc hMerge="1">
                  <a:txBody>
                    <a:bodyPr/>
                    <a:lstStyle/>
                    <a:p>
                      <a:endParaRPr lang="en-GB"/>
                    </a:p>
                  </a:txBody>
                  <a:tcPr/>
                </a:tc>
                <a:extLst>
                  <a:ext uri="{0D108BD9-81ED-4DB2-BD59-A6C34878D82A}">
                    <a16:rowId xmlns:a16="http://schemas.microsoft.com/office/drawing/2014/main" val="10002"/>
                  </a:ext>
                </a:extLst>
              </a:tr>
              <a:tr h="244830">
                <a:tc>
                  <a:txBody>
                    <a:bodyPr/>
                    <a:lstStyle/>
                    <a:p>
                      <a:pPr algn="l">
                        <a:lnSpc>
                          <a:spcPct val="115000"/>
                        </a:lnSpc>
                        <a:spcAft>
                          <a:spcPts val="0"/>
                        </a:spcAft>
                      </a:pPr>
                      <a:r>
                        <a:rPr lang="en-GB" sz="1200" b="0" dirty="0">
                          <a:effectLst/>
                          <a:latin typeface="Calibri"/>
                          <a:ea typeface="Calibri"/>
                          <a:cs typeface="Times New Roman"/>
                        </a:rPr>
                        <a:t>2</a:t>
                      </a:r>
                    </a:p>
                  </a:txBody>
                  <a:tcPr marL="48257" marR="48257" marT="0" marB="0"/>
                </a:tc>
                <a:tc>
                  <a:txBody>
                    <a:bodyPr/>
                    <a:lstStyle/>
                    <a:p>
                      <a:pPr algn="l">
                        <a:lnSpc>
                          <a:spcPct val="115000"/>
                        </a:lnSpc>
                        <a:spcAft>
                          <a:spcPts val="0"/>
                        </a:spcAft>
                      </a:pPr>
                      <a:r>
                        <a:rPr lang="en-GB" sz="1200" b="1" dirty="0">
                          <a:effectLst/>
                          <a:latin typeface="Calibri"/>
                          <a:ea typeface="Calibri"/>
                          <a:cs typeface="Times New Roman"/>
                        </a:rPr>
                        <a:t>1543</a:t>
                      </a:r>
                      <a:r>
                        <a:rPr lang="en-GB" sz="1200" b="0" baseline="0" dirty="0">
                          <a:effectLst/>
                          <a:latin typeface="Calibri"/>
                          <a:ea typeface="Calibri"/>
                          <a:cs typeface="Times New Roman"/>
                        </a:rPr>
                        <a:t> – Vesalius published </a:t>
                      </a:r>
                      <a:r>
                        <a:rPr lang="en-GB" sz="1200" b="0" i="1" baseline="0" dirty="0">
                          <a:effectLst/>
                          <a:latin typeface="Calibri"/>
                          <a:ea typeface="Calibri"/>
                          <a:cs typeface="Times New Roman"/>
                        </a:rPr>
                        <a:t>The Fabric of the Human Body</a:t>
                      </a:r>
                      <a:r>
                        <a:rPr lang="en-GB" sz="1200" b="0" i="0" baseline="0" dirty="0">
                          <a:effectLst/>
                          <a:latin typeface="Calibri"/>
                          <a:ea typeface="Calibri"/>
                          <a:cs typeface="Times New Roman"/>
                        </a:rPr>
                        <a:t>. It showed how the human body worked.</a:t>
                      </a:r>
                      <a:endParaRPr lang="en-GB" sz="1200" b="1" dirty="0">
                        <a:effectLst/>
                        <a:latin typeface="Calibri"/>
                        <a:ea typeface="Calibri"/>
                        <a:cs typeface="Times New Roman"/>
                      </a:endParaRPr>
                    </a:p>
                  </a:txBody>
                  <a:tcPr marL="48257" marR="48257" marT="0" marB="0"/>
                </a:tc>
                <a:extLst>
                  <a:ext uri="{0D108BD9-81ED-4DB2-BD59-A6C34878D82A}">
                    <a16:rowId xmlns:a16="http://schemas.microsoft.com/office/drawing/2014/main" val="10003"/>
                  </a:ext>
                </a:extLst>
              </a:tr>
              <a:tr h="244830">
                <a:tc>
                  <a:txBody>
                    <a:bodyPr/>
                    <a:lstStyle/>
                    <a:p>
                      <a:pPr algn="l">
                        <a:lnSpc>
                          <a:spcPct val="115000"/>
                        </a:lnSpc>
                        <a:spcAft>
                          <a:spcPts val="0"/>
                        </a:spcAft>
                      </a:pPr>
                      <a:r>
                        <a:rPr lang="en-GB" sz="1200" b="0" dirty="0">
                          <a:effectLst/>
                          <a:latin typeface="+mn-lt"/>
                          <a:ea typeface="+mn-ea"/>
                          <a:cs typeface="+mn-cs"/>
                        </a:rPr>
                        <a:t>3</a:t>
                      </a:r>
                      <a:endParaRPr lang="en-GB" sz="1200" b="0" dirty="0">
                        <a:effectLst/>
                        <a:latin typeface="Calibri"/>
                        <a:ea typeface="Calibri"/>
                        <a:cs typeface="Times New Roman"/>
                      </a:endParaRPr>
                    </a:p>
                  </a:txBody>
                  <a:tcPr marL="48257" marR="48257" marT="0" marB="0"/>
                </a:tc>
                <a:tc>
                  <a:txBody>
                    <a:bodyPr/>
                    <a:lstStyle/>
                    <a:p>
                      <a:pPr algn="l">
                        <a:lnSpc>
                          <a:spcPct val="115000"/>
                        </a:lnSpc>
                        <a:spcAft>
                          <a:spcPts val="0"/>
                        </a:spcAft>
                      </a:pPr>
                      <a:r>
                        <a:rPr lang="en-GB" sz="1200" b="1" dirty="0">
                          <a:effectLst/>
                          <a:latin typeface="Calibri"/>
                          <a:ea typeface="Calibri"/>
                          <a:cs typeface="Times New Roman"/>
                        </a:rPr>
                        <a:t>1565</a:t>
                      </a:r>
                      <a:r>
                        <a:rPr lang="en-GB" sz="1200" b="0" baseline="0" dirty="0">
                          <a:effectLst/>
                          <a:latin typeface="Calibri"/>
                          <a:ea typeface="Calibri"/>
                          <a:cs typeface="Times New Roman"/>
                        </a:rPr>
                        <a:t> – the first dissection was carried out in Cambridge</a:t>
                      </a:r>
                      <a:endParaRPr lang="en-GB" sz="1200" b="1" dirty="0">
                        <a:effectLst/>
                        <a:latin typeface="Calibri"/>
                        <a:ea typeface="Calibri"/>
                        <a:cs typeface="Times New Roman"/>
                      </a:endParaRPr>
                    </a:p>
                  </a:txBody>
                  <a:tcPr marL="48257" marR="48257" marT="0" marB="0"/>
                </a:tc>
                <a:extLst>
                  <a:ext uri="{0D108BD9-81ED-4DB2-BD59-A6C34878D82A}">
                    <a16:rowId xmlns:a16="http://schemas.microsoft.com/office/drawing/2014/main" val="10004"/>
                  </a:ext>
                </a:extLst>
              </a:tr>
              <a:tr h="428516">
                <a:tc>
                  <a:txBody>
                    <a:bodyPr/>
                    <a:lstStyle/>
                    <a:p>
                      <a:pPr algn="l">
                        <a:lnSpc>
                          <a:spcPct val="115000"/>
                        </a:lnSpc>
                        <a:spcAft>
                          <a:spcPts val="0"/>
                        </a:spcAft>
                      </a:pPr>
                      <a:r>
                        <a:rPr lang="en-GB" sz="1200" dirty="0">
                          <a:effectLst/>
                          <a:latin typeface="+mn-lt"/>
                          <a:ea typeface="+mn-ea"/>
                          <a:cs typeface="+mn-cs"/>
                        </a:rPr>
                        <a:t>4</a:t>
                      </a:r>
                      <a:endParaRPr lang="en-GB" sz="1200" dirty="0">
                        <a:effectLst/>
                        <a:latin typeface="Calibri"/>
                        <a:ea typeface="Calibri"/>
                        <a:cs typeface="Times New Roman"/>
                      </a:endParaRPr>
                    </a:p>
                  </a:txBody>
                  <a:tcPr marL="48257" marR="48257" marT="0" marB="0"/>
                </a:tc>
                <a:tc>
                  <a:txBody>
                    <a:bodyPr/>
                    <a:lstStyle/>
                    <a:p>
                      <a:pPr algn="l">
                        <a:lnSpc>
                          <a:spcPct val="115000"/>
                        </a:lnSpc>
                        <a:spcAft>
                          <a:spcPts val="0"/>
                        </a:spcAft>
                      </a:pPr>
                      <a:r>
                        <a:rPr lang="en-GB" sz="1200" b="1" dirty="0">
                          <a:effectLst/>
                          <a:latin typeface="+mn-lt"/>
                          <a:ea typeface="+mn-ea"/>
                          <a:cs typeface="+mn-cs"/>
                        </a:rPr>
                        <a:t>1628</a:t>
                      </a:r>
                      <a:r>
                        <a:rPr lang="en-GB" sz="1200" b="0" baseline="0" dirty="0">
                          <a:effectLst/>
                          <a:latin typeface="+mn-lt"/>
                          <a:ea typeface="+mn-ea"/>
                          <a:cs typeface="+mn-cs"/>
                        </a:rPr>
                        <a:t> Harvey published his book </a:t>
                      </a:r>
                      <a:r>
                        <a:rPr lang="en-GB" sz="1200" b="0" i="1" baseline="0" dirty="0">
                          <a:effectLst/>
                          <a:latin typeface="+mn-lt"/>
                          <a:ea typeface="+mn-ea"/>
                          <a:cs typeface="+mn-cs"/>
                        </a:rPr>
                        <a:t>An Anatomical Account of the Motion of the Heart and Blood</a:t>
                      </a:r>
                      <a:r>
                        <a:rPr lang="en-GB" sz="1200" b="0" i="0" baseline="0" dirty="0">
                          <a:effectLst/>
                          <a:latin typeface="+mn-lt"/>
                          <a:ea typeface="+mn-ea"/>
                          <a:cs typeface="+mn-cs"/>
                        </a:rPr>
                        <a:t> which showed blood moving around the body</a:t>
                      </a:r>
                      <a:endParaRPr lang="en-GB" sz="1200" b="1" dirty="0">
                        <a:effectLst/>
                        <a:latin typeface="Calibri"/>
                        <a:ea typeface="Calibri"/>
                        <a:cs typeface="Times New Roman"/>
                      </a:endParaRPr>
                    </a:p>
                  </a:txBody>
                  <a:tcPr marL="48257" marR="48257" marT="0" marB="0"/>
                </a:tc>
                <a:extLst>
                  <a:ext uri="{0D108BD9-81ED-4DB2-BD59-A6C34878D82A}">
                    <a16:rowId xmlns:a16="http://schemas.microsoft.com/office/drawing/2014/main" val="10005"/>
                  </a:ext>
                </a:extLst>
              </a:tr>
              <a:tr h="244584">
                <a:tc>
                  <a:txBody>
                    <a:bodyPr/>
                    <a:lstStyle/>
                    <a:p>
                      <a:pPr algn="l">
                        <a:lnSpc>
                          <a:spcPct val="115000"/>
                        </a:lnSpc>
                        <a:spcAft>
                          <a:spcPts val="0"/>
                        </a:spcAft>
                      </a:pPr>
                      <a:r>
                        <a:rPr lang="en-GB" sz="1200" dirty="0">
                          <a:effectLst/>
                          <a:latin typeface="Calibri"/>
                          <a:ea typeface="Calibri"/>
                          <a:cs typeface="Times New Roman"/>
                        </a:rPr>
                        <a:t>5</a:t>
                      </a:r>
                    </a:p>
                  </a:txBody>
                  <a:tcPr marL="48257" marR="48257" marT="0" marB="0"/>
                </a:tc>
                <a:tc>
                  <a:txBody>
                    <a:bodyPr/>
                    <a:lstStyle/>
                    <a:p>
                      <a:pPr algn="l">
                        <a:lnSpc>
                          <a:spcPct val="115000"/>
                        </a:lnSpc>
                        <a:spcAft>
                          <a:spcPts val="0"/>
                        </a:spcAft>
                      </a:pPr>
                      <a:r>
                        <a:rPr lang="en-GB" sz="1200" b="1" dirty="0">
                          <a:effectLst/>
                          <a:latin typeface="Calibri"/>
                          <a:ea typeface="Calibri"/>
                          <a:cs typeface="Times New Roman"/>
                        </a:rPr>
                        <a:t>1645</a:t>
                      </a:r>
                      <a:r>
                        <a:rPr lang="en-GB" sz="1200" b="0" baseline="0" dirty="0">
                          <a:effectLst/>
                          <a:latin typeface="Calibri"/>
                          <a:ea typeface="Calibri"/>
                          <a:cs typeface="Times New Roman"/>
                        </a:rPr>
                        <a:t> – The first meeting of the Royal Society</a:t>
                      </a:r>
                      <a:endParaRPr lang="en-GB" sz="1200" b="1" dirty="0">
                        <a:effectLst/>
                        <a:latin typeface="Calibri"/>
                        <a:ea typeface="Calibri"/>
                        <a:cs typeface="Times New Roman"/>
                      </a:endParaRPr>
                    </a:p>
                  </a:txBody>
                  <a:tcPr marL="48257" marR="48257" marT="0" marB="0"/>
                </a:tc>
                <a:extLst>
                  <a:ext uri="{0D108BD9-81ED-4DB2-BD59-A6C34878D82A}">
                    <a16:rowId xmlns:a16="http://schemas.microsoft.com/office/drawing/2014/main" val="10006"/>
                  </a:ext>
                </a:extLst>
              </a:tr>
              <a:tr h="214258">
                <a:tc>
                  <a:txBody>
                    <a:bodyPr/>
                    <a:lstStyle/>
                    <a:p>
                      <a:r>
                        <a:rPr lang="en-GB" sz="1200" dirty="0"/>
                        <a:t>6</a:t>
                      </a:r>
                    </a:p>
                  </a:txBody>
                  <a:tcPr marL="48257" marR="48257" marT="0" marB="0"/>
                </a:tc>
                <a:tc>
                  <a:txBody>
                    <a:bodyPr/>
                    <a:lstStyle/>
                    <a:p>
                      <a:pPr algn="l">
                        <a:lnSpc>
                          <a:spcPct val="115000"/>
                        </a:lnSpc>
                        <a:spcAft>
                          <a:spcPts val="0"/>
                        </a:spcAft>
                      </a:pPr>
                      <a:r>
                        <a:rPr lang="en-GB" sz="1200" b="1" dirty="0">
                          <a:effectLst/>
                        </a:rPr>
                        <a:t>1665 </a:t>
                      </a:r>
                      <a:r>
                        <a:rPr lang="en-GB" sz="1200" dirty="0">
                          <a:effectLst/>
                        </a:rPr>
                        <a:t>The Great</a:t>
                      </a:r>
                      <a:r>
                        <a:rPr lang="en-GB" sz="1200" baseline="0" dirty="0">
                          <a:effectLst/>
                        </a:rPr>
                        <a:t> Plague in London. 75,000 died</a:t>
                      </a:r>
                      <a:endParaRPr lang="en-GB" sz="1200" dirty="0">
                        <a:effectLst/>
                        <a:latin typeface="Calibri"/>
                        <a:ea typeface="Calibri"/>
                        <a:cs typeface="Times New Roman"/>
                      </a:endParaRPr>
                    </a:p>
                  </a:txBody>
                  <a:tcPr marL="48257" marR="48257" marT="0" marB="0"/>
                </a:tc>
                <a:extLst>
                  <a:ext uri="{0D108BD9-81ED-4DB2-BD59-A6C34878D82A}">
                    <a16:rowId xmlns:a16="http://schemas.microsoft.com/office/drawing/2014/main" val="10007"/>
                  </a:ext>
                </a:extLst>
              </a:tr>
              <a:tr h="230740">
                <a:tc gridSpan="2">
                  <a:txBody>
                    <a:bodyPr/>
                    <a:lstStyle/>
                    <a:p>
                      <a:pPr algn="l">
                        <a:lnSpc>
                          <a:spcPct val="115000"/>
                        </a:lnSpc>
                        <a:spcAft>
                          <a:spcPts val="0"/>
                        </a:spcAft>
                      </a:pPr>
                      <a:r>
                        <a:rPr lang="en-GB" sz="1400" b="1" dirty="0">
                          <a:effectLst/>
                        </a:rPr>
                        <a:t>Key Concepts</a:t>
                      </a:r>
                      <a:endParaRPr lang="en-GB" sz="1400" b="1" dirty="0">
                        <a:effectLst/>
                        <a:latin typeface="Calibri"/>
                        <a:ea typeface="Calibri"/>
                        <a:cs typeface="Times New Roman"/>
                      </a:endParaRPr>
                    </a:p>
                  </a:txBody>
                  <a:tcPr marL="48257" marR="48257" marT="0" marB="0"/>
                </a:tc>
                <a:tc hMerge="1">
                  <a:txBody>
                    <a:bodyPr/>
                    <a:lstStyle/>
                    <a:p>
                      <a:endParaRPr lang="en-GB"/>
                    </a:p>
                  </a:txBody>
                  <a:tcPr/>
                </a:tc>
                <a:extLst>
                  <a:ext uri="{0D108BD9-81ED-4DB2-BD59-A6C34878D82A}">
                    <a16:rowId xmlns:a16="http://schemas.microsoft.com/office/drawing/2014/main" val="10008"/>
                  </a:ext>
                </a:extLst>
              </a:tr>
              <a:tr h="857033">
                <a:tc>
                  <a:txBody>
                    <a:bodyPr/>
                    <a:lstStyle/>
                    <a:p>
                      <a:pPr algn="l">
                        <a:lnSpc>
                          <a:spcPct val="115000"/>
                        </a:lnSpc>
                        <a:spcAft>
                          <a:spcPts val="0"/>
                        </a:spcAft>
                      </a:pPr>
                      <a:r>
                        <a:rPr lang="en-GB" sz="1200" dirty="0">
                          <a:effectLst/>
                          <a:latin typeface="+mn-lt"/>
                          <a:ea typeface="+mn-ea"/>
                          <a:cs typeface="+mn-cs"/>
                        </a:rPr>
                        <a:t>7</a:t>
                      </a:r>
                      <a:endParaRPr lang="en-GB" sz="1200" dirty="0">
                        <a:effectLst/>
                        <a:latin typeface="Calibri"/>
                        <a:ea typeface="Calibri"/>
                        <a:cs typeface="Times New Roman"/>
                      </a:endParaRPr>
                    </a:p>
                  </a:txBody>
                  <a:tcPr marL="48257" marR="48257" marT="0" marB="0"/>
                </a:tc>
                <a:tc>
                  <a:txBody>
                    <a:bodyPr/>
                    <a:lstStyle/>
                    <a:p>
                      <a:pPr algn="l">
                        <a:lnSpc>
                          <a:spcPct val="115000"/>
                        </a:lnSpc>
                        <a:spcAft>
                          <a:spcPts val="0"/>
                        </a:spcAft>
                      </a:pPr>
                      <a:r>
                        <a:rPr lang="en-GB" sz="1200" b="1" dirty="0" smtClean="0">
                          <a:effectLst/>
                        </a:rPr>
                        <a:t>Individuals</a:t>
                      </a:r>
                      <a:r>
                        <a:rPr lang="en-GB" sz="1200" b="1" baseline="0" dirty="0" smtClean="0">
                          <a:effectLst/>
                        </a:rPr>
                        <a:t> – </a:t>
                      </a:r>
                      <a:r>
                        <a:rPr lang="en-GB" sz="1200" b="0" baseline="0" dirty="0" smtClean="0">
                          <a:effectLst/>
                        </a:rPr>
                        <a:t>Vesalius and Harvey were inventive and determined to make change and discoveries – Vesalius stole dead bodies to dissect. He worked in Padua where dissection was encouraged</a:t>
                      </a:r>
                      <a:endParaRPr lang="en-GB" sz="1200" b="0" dirty="0">
                        <a:effectLst/>
                        <a:latin typeface="Calibri"/>
                        <a:ea typeface="Calibri"/>
                        <a:cs typeface="Times New Roman"/>
                      </a:endParaRPr>
                    </a:p>
                  </a:txBody>
                  <a:tcPr marL="48257" marR="48257" marT="0" marB="0"/>
                </a:tc>
                <a:extLst>
                  <a:ext uri="{0D108BD9-81ED-4DB2-BD59-A6C34878D82A}">
                    <a16:rowId xmlns:a16="http://schemas.microsoft.com/office/drawing/2014/main" val="10009"/>
                  </a:ext>
                </a:extLst>
              </a:tr>
              <a:tr h="1160177">
                <a:tc>
                  <a:txBody>
                    <a:bodyPr/>
                    <a:lstStyle/>
                    <a:p>
                      <a:pPr algn="l">
                        <a:lnSpc>
                          <a:spcPct val="115000"/>
                        </a:lnSpc>
                        <a:spcAft>
                          <a:spcPts val="0"/>
                        </a:spcAft>
                      </a:pPr>
                      <a:r>
                        <a:rPr lang="en-GB" sz="1200" dirty="0">
                          <a:effectLst/>
                          <a:latin typeface="+mn-lt"/>
                          <a:ea typeface="+mn-ea"/>
                          <a:cs typeface="+mn-cs"/>
                        </a:rPr>
                        <a:t>8</a:t>
                      </a:r>
                      <a:endParaRPr lang="en-GB" sz="1200" dirty="0">
                        <a:effectLst/>
                        <a:latin typeface="Calibri"/>
                        <a:ea typeface="Calibri"/>
                        <a:cs typeface="Times New Roman"/>
                      </a:endParaRPr>
                    </a:p>
                  </a:txBody>
                  <a:tcPr marL="48257" marR="48257" marT="0" marB="0"/>
                </a:tc>
                <a:tc>
                  <a:txBody>
                    <a:bodyPr/>
                    <a:lstStyle/>
                    <a:p>
                      <a:pPr algn="l">
                        <a:lnSpc>
                          <a:spcPct val="115000"/>
                        </a:lnSpc>
                        <a:spcAft>
                          <a:spcPts val="0"/>
                        </a:spcAft>
                      </a:pPr>
                      <a:r>
                        <a:rPr lang="en-GB" sz="1200" b="1" dirty="0" smtClean="0">
                          <a:effectLst/>
                          <a:latin typeface="Calibri"/>
                          <a:ea typeface="Calibri"/>
                          <a:cs typeface="Times New Roman"/>
                        </a:rPr>
                        <a:t>Attitudes:</a:t>
                      </a:r>
                      <a:r>
                        <a:rPr lang="en-GB" sz="1200" b="1" baseline="0" dirty="0" smtClean="0">
                          <a:effectLst/>
                          <a:latin typeface="Calibri"/>
                          <a:ea typeface="Calibri"/>
                          <a:cs typeface="Times New Roman"/>
                        </a:rPr>
                        <a:t> seeking improvement</a:t>
                      </a:r>
                      <a:r>
                        <a:rPr lang="en-GB" sz="1200" b="1" dirty="0" smtClean="0">
                          <a:effectLst/>
                          <a:latin typeface="Calibri"/>
                          <a:ea typeface="Calibri"/>
                          <a:cs typeface="Times New Roman"/>
                        </a:rPr>
                        <a:t> </a:t>
                      </a:r>
                      <a:r>
                        <a:rPr lang="en-GB" sz="1200" b="0" dirty="0">
                          <a:effectLst/>
                          <a:latin typeface="Calibri"/>
                          <a:ea typeface="Calibri"/>
                          <a:cs typeface="Times New Roman"/>
                        </a:rPr>
                        <a:t>– this was a time  of change (re-birth)</a:t>
                      </a:r>
                      <a:r>
                        <a:rPr lang="en-GB" sz="1200" b="0" baseline="0" dirty="0">
                          <a:effectLst/>
                          <a:latin typeface="Calibri"/>
                          <a:ea typeface="Calibri"/>
                          <a:cs typeface="Times New Roman"/>
                        </a:rPr>
                        <a:t> </a:t>
                      </a:r>
                      <a:r>
                        <a:rPr lang="en-GB" sz="1200" b="0" dirty="0">
                          <a:effectLst/>
                          <a:latin typeface="Calibri"/>
                          <a:ea typeface="Calibri"/>
                          <a:cs typeface="Times New Roman"/>
                        </a:rPr>
                        <a:t>when people</a:t>
                      </a:r>
                      <a:r>
                        <a:rPr lang="en-GB" sz="1200" b="0" baseline="0" dirty="0">
                          <a:effectLst/>
                          <a:latin typeface="Calibri"/>
                          <a:ea typeface="Calibri"/>
                          <a:cs typeface="Times New Roman"/>
                        </a:rPr>
                        <a:t> became interested in all things Greek and  Roman. Printing was developed so that books could be published (e.g. Galen, Vesalius). People realised the Greeks had loved enquiry – asking questions and challenging old ideas. They started to do the same – </a:t>
                      </a:r>
                      <a:r>
                        <a:rPr lang="en-GB" sz="1200" b="0" baseline="0" dirty="0" err="1">
                          <a:effectLst/>
                          <a:latin typeface="Calibri"/>
                          <a:ea typeface="Calibri"/>
                          <a:cs typeface="Times New Roman"/>
                        </a:rPr>
                        <a:t>e.g</a:t>
                      </a:r>
                      <a:r>
                        <a:rPr lang="en-GB" sz="1200" b="0" baseline="0" dirty="0">
                          <a:effectLst/>
                          <a:latin typeface="Calibri"/>
                          <a:ea typeface="Calibri"/>
                          <a:cs typeface="Times New Roman"/>
                        </a:rPr>
                        <a:t> challenging Galen’s theories</a:t>
                      </a:r>
                      <a:endParaRPr lang="en-GB" sz="1200" b="1" dirty="0">
                        <a:effectLst/>
                        <a:latin typeface="Calibri"/>
                        <a:ea typeface="Calibri"/>
                        <a:cs typeface="Times New Roman"/>
                      </a:endParaRPr>
                    </a:p>
                  </a:txBody>
                  <a:tcPr marL="48257" marR="48257" marT="0" marB="0"/>
                </a:tc>
                <a:extLst>
                  <a:ext uri="{0D108BD9-81ED-4DB2-BD59-A6C34878D82A}">
                    <a16:rowId xmlns:a16="http://schemas.microsoft.com/office/drawing/2014/main" val="10010"/>
                  </a:ext>
                </a:extLst>
              </a:tr>
              <a:tr h="1071291">
                <a:tc>
                  <a:txBody>
                    <a:bodyPr/>
                    <a:lstStyle/>
                    <a:p>
                      <a:pPr algn="l">
                        <a:lnSpc>
                          <a:spcPct val="115000"/>
                        </a:lnSpc>
                        <a:spcAft>
                          <a:spcPts val="0"/>
                        </a:spcAft>
                      </a:pPr>
                      <a:r>
                        <a:rPr lang="en-GB" sz="1200" dirty="0">
                          <a:effectLst/>
                          <a:latin typeface="+mn-lt"/>
                          <a:ea typeface="+mn-ea"/>
                          <a:cs typeface="+mn-cs"/>
                        </a:rPr>
                        <a:t>9</a:t>
                      </a:r>
                      <a:endParaRPr lang="en-GB" sz="1200" dirty="0">
                        <a:effectLst/>
                        <a:latin typeface="Calibri"/>
                        <a:ea typeface="Calibri"/>
                        <a:cs typeface="Times New Roman"/>
                      </a:endParaRPr>
                    </a:p>
                  </a:txBody>
                  <a:tcPr marL="48257" marR="48257" marT="0" marB="0"/>
                </a:tc>
                <a:tc>
                  <a:txBody>
                    <a:bodyPr/>
                    <a:lstStyle/>
                    <a:p>
                      <a:pPr algn="l">
                        <a:lnSpc>
                          <a:spcPct val="115000"/>
                        </a:lnSpc>
                        <a:spcAft>
                          <a:spcPts val="0"/>
                        </a:spcAft>
                      </a:pPr>
                      <a:r>
                        <a:rPr lang="en-GB" sz="1200" b="1" dirty="0" smtClean="0">
                          <a:effectLst/>
                          <a:latin typeface="Calibri"/>
                          <a:ea typeface="Calibri"/>
                          <a:cs typeface="Times New Roman"/>
                        </a:rPr>
                        <a:t>Science and technology</a:t>
                      </a:r>
                      <a:r>
                        <a:rPr lang="en-GB" sz="1200" b="1" baseline="0" dirty="0" smtClean="0">
                          <a:effectLst/>
                          <a:latin typeface="Calibri"/>
                          <a:ea typeface="Calibri"/>
                          <a:cs typeface="Times New Roman"/>
                        </a:rPr>
                        <a:t> – </a:t>
                      </a:r>
                      <a:r>
                        <a:rPr lang="en-GB" sz="1200" b="0" baseline="0" dirty="0" smtClean="0">
                          <a:effectLst/>
                          <a:latin typeface="Calibri"/>
                          <a:ea typeface="Calibri"/>
                          <a:cs typeface="Times New Roman"/>
                        </a:rPr>
                        <a:t>People were interested in discussing new scientific ideas and experimenting. The Royal Society was created and used laboratories and microscopes to prove ideas. The printing press was instrumental in spreading ideas</a:t>
                      </a:r>
                      <a:endParaRPr lang="en-GB" sz="1200" b="1" dirty="0">
                        <a:effectLst/>
                        <a:latin typeface="Calibri"/>
                        <a:ea typeface="Calibri"/>
                        <a:cs typeface="Times New Roman"/>
                      </a:endParaRPr>
                    </a:p>
                  </a:txBody>
                  <a:tcPr marL="48257" marR="48257" marT="0" marB="0"/>
                </a:tc>
                <a:extLst>
                  <a:ext uri="{0D108BD9-81ED-4DB2-BD59-A6C34878D82A}">
                    <a16:rowId xmlns:a16="http://schemas.microsoft.com/office/drawing/2014/main" val="10011"/>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477880853"/>
              </p:ext>
            </p:extLst>
          </p:nvPr>
        </p:nvGraphicFramePr>
        <p:xfrm>
          <a:off x="4572000" y="514728"/>
          <a:ext cx="4464495" cy="6354341"/>
        </p:xfrm>
        <a:graphic>
          <a:graphicData uri="http://schemas.openxmlformats.org/drawingml/2006/table">
            <a:tbl>
              <a:tblPr firstRow="1" firstCol="1" bandRow="1">
                <a:tableStyleId>{5940675A-B579-460E-94D1-54222C63F5DA}</a:tableStyleId>
              </a:tblPr>
              <a:tblGrid>
                <a:gridCol w="365942">
                  <a:extLst>
                    <a:ext uri="{9D8B030D-6E8A-4147-A177-3AD203B41FA5}">
                      <a16:colId xmlns:a16="http://schemas.microsoft.com/office/drawing/2014/main" val="20000"/>
                    </a:ext>
                  </a:extLst>
                </a:gridCol>
                <a:gridCol w="1002210">
                  <a:extLst>
                    <a:ext uri="{9D8B030D-6E8A-4147-A177-3AD203B41FA5}">
                      <a16:colId xmlns:a16="http://schemas.microsoft.com/office/drawing/2014/main" val="20001"/>
                    </a:ext>
                  </a:extLst>
                </a:gridCol>
                <a:gridCol w="3096343">
                  <a:extLst>
                    <a:ext uri="{9D8B030D-6E8A-4147-A177-3AD203B41FA5}">
                      <a16:colId xmlns:a16="http://schemas.microsoft.com/office/drawing/2014/main" val="20002"/>
                    </a:ext>
                  </a:extLst>
                </a:gridCol>
              </a:tblGrid>
              <a:tr h="255293">
                <a:tc gridSpan="3">
                  <a:txBody>
                    <a:bodyPr/>
                    <a:lstStyle/>
                    <a:p>
                      <a:pPr algn="l">
                        <a:lnSpc>
                          <a:spcPct val="115000"/>
                        </a:lnSpc>
                        <a:spcAft>
                          <a:spcPts val="0"/>
                        </a:spcAft>
                      </a:pPr>
                      <a:r>
                        <a:rPr lang="en-GB" sz="1400" b="1" dirty="0">
                          <a:effectLst/>
                        </a:rPr>
                        <a:t>Key Words</a:t>
                      </a:r>
                      <a:endParaRPr lang="en-GB" sz="1400" b="1" dirty="0">
                        <a:effectLst/>
                        <a:latin typeface="Calibri"/>
                        <a:ea typeface="Calibri"/>
                        <a:cs typeface="Times New Roman"/>
                      </a:endParaRPr>
                    </a:p>
                  </a:txBody>
                  <a:tcPr marL="53171" marR="53171"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282715">
                <a:tc>
                  <a:txBody>
                    <a:bodyPr/>
                    <a:lstStyle/>
                    <a:p>
                      <a:pPr algn="l">
                        <a:lnSpc>
                          <a:spcPct val="115000"/>
                        </a:lnSpc>
                        <a:spcAft>
                          <a:spcPts val="0"/>
                        </a:spcAft>
                      </a:pPr>
                      <a:r>
                        <a:rPr lang="en-GB" sz="1200" dirty="0">
                          <a:effectLst/>
                          <a:latin typeface="Calibri"/>
                          <a:ea typeface="Calibri"/>
                          <a:cs typeface="Times New Roman"/>
                        </a:rPr>
                        <a:t>10</a:t>
                      </a:r>
                    </a:p>
                  </a:txBody>
                  <a:tcPr marL="53171" marR="53171" marT="0" marB="0"/>
                </a:tc>
                <a:tc>
                  <a:txBody>
                    <a:bodyPr/>
                    <a:lstStyle/>
                    <a:p>
                      <a:pPr algn="l">
                        <a:lnSpc>
                          <a:spcPct val="115000"/>
                        </a:lnSpc>
                        <a:spcAft>
                          <a:spcPts val="0"/>
                        </a:spcAft>
                      </a:pPr>
                      <a:r>
                        <a:rPr lang="en-GB" sz="1200" b="1" dirty="0">
                          <a:effectLst/>
                          <a:latin typeface="Calibri"/>
                          <a:ea typeface="Calibri"/>
                          <a:cs typeface="Times New Roman"/>
                        </a:rPr>
                        <a:t>Continuity</a:t>
                      </a:r>
                    </a:p>
                  </a:txBody>
                  <a:tcPr marL="53171" marR="53171" marT="0" marB="0"/>
                </a:tc>
                <a:tc>
                  <a:txBody>
                    <a:bodyPr/>
                    <a:lstStyle/>
                    <a:p>
                      <a:pPr algn="l">
                        <a:lnSpc>
                          <a:spcPct val="115000"/>
                        </a:lnSpc>
                        <a:spcAft>
                          <a:spcPts val="0"/>
                        </a:spcAft>
                      </a:pPr>
                      <a:r>
                        <a:rPr lang="en-GB" sz="1200" b="0" dirty="0">
                          <a:effectLst/>
                          <a:latin typeface="Calibri"/>
                          <a:ea typeface="Calibri"/>
                          <a:cs typeface="Times New Roman"/>
                        </a:rPr>
                        <a:t>Things  or ideas that stayed the same over </a:t>
                      </a:r>
                      <a:r>
                        <a:rPr lang="en-GB" sz="1200" b="0" dirty="0" smtClean="0">
                          <a:effectLst/>
                          <a:latin typeface="Calibri"/>
                          <a:ea typeface="Calibri"/>
                          <a:cs typeface="Times New Roman"/>
                        </a:rPr>
                        <a:t>time.  There was little progress regarding</a:t>
                      </a:r>
                      <a:r>
                        <a:rPr lang="en-GB" sz="1200" b="0" baseline="0" dirty="0" smtClean="0">
                          <a:effectLst/>
                          <a:latin typeface="Calibri"/>
                          <a:ea typeface="Calibri"/>
                          <a:cs typeface="Times New Roman"/>
                        </a:rPr>
                        <a:t> treatments during the Renaissance.  </a:t>
                      </a:r>
                      <a:endParaRPr lang="en-GB" sz="1200" b="0" dirty="0">
                        <a:effectLst/>
                        <a:latin typeface="Calibri"/>
                        <a:ea typeface="Calibri"/>
                        <a:cs typeface="Times New Roman"/>
                      </a:endParaRPr>
                    </a:p>
                  </a:txBody>
                  <a:tcPr marL="53171" marR="53171" marT="0" marB="0"/>
                </a:tc>
                <a:extLst>
                  <a:ext uri="{0D108BD9-81ED-4DB2-BD59-A6C34878D82A}">
                    <a16:rowId xmlns:a16="http://schemas.microsoft.com/office/drawing/2014/main" val="10001"/>
                  </a:ext>
                </a:extLst>
              </a:tr>
              <a:tr h="72008">
                <a:tc>
                  <a:txBody>
                    <a:bodyPr/>
                    <a:lstStyle/>
                    <a:p>
                      <a:pPr algn="l">
                        <a:lnSpc>
                          <a:spcPct val="115000"/>
                        </a:lnSpc>
                        <a:spcAft>
                          <a:spcPts val="0"/>
                        </a:spcAft>
                      </a:pPr>
                      <a:r>
                        <a:rPr lang="en-GB" sz="1200" dirty="0">
                          <a:effectLst/>
                          <a:latin typeface="+mn-lt"/>
                          <a:ea typeface="+mn-ea"/>
                          <a:cs typeface="+mn-cs"/>
                        </a:rPr>
                        <a:t>11</a:t>
                      </a:r>
                      <a:endParaRPr lang="en-GB" sz="1200"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b="1" dirty="0" smtClean="0">
                          <a:effectLst/>
                          <a:latin typeface="Calibri"/>
                          <a:ea typeface="Calibri"/>
                          <a:cs typeface="Times New Roman"/>
                        </a:rPr>
                        <a:t>Short-</a:t>
                      </a:r>
                      <a:r>
                        <a:rPr lang="en-GB" sz="1200" b="1" baseline="0" dirty="0" smtClean="0">
                          <a:effectLst/>
                          <a:latin typeface="Calibri"/>
                          <a:ea typeface="Calibri"/>
                          <a:cs typeface="Times New Roman"/>
                        </a:rPr>
                        <a:t> Term</a:t>
                      </a:r>
                      <a:endParaRPr lang="en-GB" sz="1200" b="1"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dirty="0" smtClean="0">
                          <a:effectLst/>
                          <a:latin typeface="Calibri"/>
                          <a:ea typeface="Calibri"/>
                          <a:cs typeface="Times New Roman"/>
                        </a:rPr>
                        <a:t>At the time.  How much impact did a discovery have?</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02"/>
                  </a:ext>
                </a:extLst>
              </a:tr>
              <a:tr h="215002">
                <a:tc>
                  <a:txBody>
                    <a:bodyPr/>
                    <a:lstStyle/>
                    <a:p>
                      <a:pPr algn="l">
                        <a:lnSpc>
                          <a:spcPct val="115000"/>
                        </a:lnSpc>
                        <a:spcAft>
                          <a:spcPts val="0"/>
                        </a:spcAft>
                      </a:pPr>
                      <a:r>
                        <a:rPr lang="en-GB" sz="1200" dirty="0">
                          <a:effectLst/>
                          <a:latin typeface="+mn-lt"/>
                          <a:ea typeface="+mn-ea"/>
                          <a:cs typeface="+mn-cs"/>
                        </a:rPr>
                        <a:t>12</a:t>
                      </a:r>
                      <a:endParaRPr lang="en-GB" sz="1200"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b="1" dirty="0" smtClean="0">
                          <a:effectLst/>
                          <a:latin typeface="Calibri"/>
                          <a:ea typeface="Calibri"/>
                          <a:cs typeface="Times New Roman"/>
                        </a:rPr>
                        <a:t>Long-Term</a:t>
                      </a:r>
                      <a:endParaRPr lang="en-GB" sz="1200" b="1"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dirty="0" smtClean="0">
                          <a:effectLst/>
                          <a:latin typeface="Calibri"/>
                          <a:ea typeface="Calibri"/>
                          <a:cs typeface="Times New Roman"/>
                        </a:rPr>
                        <a:t>Later</a:t>
                      </a:r>
                      <a:r>
                        <a:rPr lang="en-GB" sz="1200" baseline="0" dirty="0" smtClean="0">
                          <a:effectLst/>
                          <a:latin typeface="Calibri"/>
                          <a:ea typeface="Calibri"/>
                          <a:cs typeface="Times New Roman"/>
                        </a:rPr>
                        <a:t> than the time.  How much impact did a discovery have?  E.g. without Harvey would heart transplants in the 20</a:t>
                      </a:r>
                      <a:r>
                        <a:rPr lang="en-GB" sz="1200" baseline="30000" dirty="0" smtClean="0">
                          <a:effectLst/>
                          <a:latin typeface="Calibri"/>
                          <a:ea typeface="Calibri"/>
                          <a:cs typeface="Times New Roman"/>
                        </a:rPr>
                        <a:t>th</a:t>
                      </a:r>
                      <a:r>
                        <a:rPr lang="en-GB" sz="1200" baseline="0" dirty="0" smtClean="0">
                          <a:effectLst/>
                          <a:latin typeface="Calibri"/>
                          <a:ea typeface="Calibri"/>
                          <a:cs typeface="Times New Roman"/>
                        </a:rPr>
                        <a:t> Century have been possible?</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03"/>
                  </a:ext>
                </a:extLst>
              </a:tr>
              <a:tr h="215002">
                <a:tc>
                  <a:txBody>
                    <a:bodyPr/>
                    <a:lstStyle/>
                    <a:p>
                      <a:pPr algn="l">
                        <a:lnSpc>
                          <a:spcPct val="115000"/>
                        </a:lnSpc>
                        <a:spcAft>
                          <a:spcPts val="0"/>
                        </a:spcAft>
                      </a:pPr>
                      <a:r>
                        <a:rPr lang="en-GB" sz="1200" dirty="0">
                          <a:effectLst/>
                        </a:rPr>
                        <a:t>13</a:t>
                      </a:r>
                      <a:endParaRPr lang="en-GB" sz="1200"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b="1" dirty="0" smtClean="0">
                          <a:effectLst/>
                          <a:latin typeface="Calibri"/>
                          <a:ea typeface="Calibri"/>
                          <a:cs typeface="Times New Roman"/>
                        </a:rPr>
                        <a:t>Renaissance</a:t>
                      </a:r>
                      <a:r>
                        <a:rPr lang="en-GB" sz="1200" b="1" baseline="0" dirty="0" smtClean="0">
                          <a:effectLst/>
                          <a:latin typeface="Calibri"/>
                          <a:ea typeface="Calibri"/>
                          <a:cs typeface="Times New Roman"/>
                        </a:rPr>
                        <a:t> artists</a:t>
                      </a:r>
                      <a:endParaRPr lang="en-GB" sz="1200" b="1"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dirty="0" smtClean="0">
                          <a:effectLst/>
                          <a:latin typeface="Calibri"/>
                          <a:ea typeface="Calibri"/>
                          <a:cs typeface="Times New Roman"/>
                        </a:rPr>
                        <a:t>Italian</a:t>
                      </a:r>
                      <a:r>
                        <a:rPr lang="en-GB" sz="1200" baseline="0" dirty="0" smtClean="0">
                          <a:effectLst/>
                          <a:latin typeface="Calibri"/>
                          <a:ea typeface="Calibri"/>
                          <a:cs typeface="Times New Roman"/>
                        </a:rPr>
                        <a:t> </a:t>
                      </a:r>
                      <a:r>
                        <a:rPr lang="en-GB" sz="1200" dirty="0" smtClean="0">
                          <a:effectLst/>
                          <a:latin typeface="Calibri"/>
                          <a:ea typeface="Calibri"/>
                          <a:cs typeface="Times New Roman"/>
                        </a:rPr>
                        <a:t>artists like Michelangelo</a:t>
                      </a:r>
                      <a:r>
                        <a:rPr lang="en-GB" sz="1200" baseline="0" dirty="0" smtClean="0">
                          <a:effectLst/>
                          <a:latin typeface="Calibri"/>
                          <a:ea typeface="Calibri"/>
                          <a:cs typeface="Times New Roman"/>
                        </a:rPr>
                        <a:t> and Leonardo Da Vinci dissected human bodies to improve their art – this also improved physicians’ knowledge of anatomy.  </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04"/>
                  </a:ext>
                </a:extLst>
              </a:tr>
              <a:tr h="215002">
                <a:tc>
                  <a:txBody>
                    <a:bodyPr/>
                    <a:lstStyle/>
                    <a:p>
                      <a:pPr algn="l">
                        <a:lnSpc>
                          <a:spcPct val="115000"/>
                        </a:lnSpc>
                        <a:spcAft>
                          <a:spcPts val="0"/>
                        </a:spcAft>
                      </a:pPr>
                      <a:r>
                        <a:rPr lang="en-GB" sz="1200" dirty="0">
                          <a:effectLst/>
                        </a:rPr>
                        <a:t>14</a:t>
                      </a:r>
                      <a:endParaRPr lang="en-GB" sz="1200"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b="1" dirty="0">
                          <a:effectLst/>
                          <a:latin typeface="Calibri"/>
                          <a:ea typeface="Calibri"/>
                          <a:cs typeface="Times New Roman"/>
                        </a:rPr>
                        <a:t>Royal Society</a:t>
                      </a:r>
                    </a:p>
                  </a:txBody>
                  <a:tcPr marL="53171" marR="53171" marT="0" marB="0"/>
                </a:tc>
                <a:tc>
                  <a:txBody>
                    <a:bodyPr/>
                    <a:lstStyle/>
                    <a:p>
                      <a:pPr algn="l">
                        <a:lnSpc>
                          <a:spcPct val="115000"/>
                        </a:lnSpc>
                        <a:spcAft>
                          <a:spcPts val="0"/>
                        </a:spcAft>
                      </a:pPr>
                      <a:r>
                        <a:rPr lang="en-GB" sz="1200" dirty="0">
                          <a:effectLst/>
                          <a:latin typeface="Calibri"/>
                          <a:ea typeface="Calibri"/>
                          <a:cs typeface="Times New Roman"/>
                        </a:rPr>
                        <a:t>A group of people interested in science</a:t>
                      </a:r>
                      <a:r>
                        <a:rPr lang="en-GB" sz="1200" baseline="0" dirty="0">
                          <a:effectLst/>
                          <a:latin typeface="Calibri"/>
                          <a:ea typeface="Calibri"/>
                          <a:cs typeface="Times New Roman"/>
                        </a:rPr>
                        <a:t> who met weekly. They had a laboratory with microscopes. King Charles II was a patron.</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05"/>
                  </a:ext>
                </a:extLst>
              </a:tr>
              <a:tr h="215002">
                <a:tc>
                  <a:txBody>
                    <a:bodyPr/>
                    <a:lstStyle/>
                    <a:p>
                      <a:pPr algn="l">
                        <a:lnSpc>
                          <a:spcPct val="115000"/>
                        </a:lnSpc>
                        <a:spcAft>
                          <a:spcPts val="0"/>
                        </a:spcAft>
                      </a:pPr>
                      <a:r>
                        <a:rPr lang="en-GB" sz="1200" dirty="0" smtClean="0">
                          <a:effectLst/>
                        </a:rPr>
                        <a:t>15</a:t>
                      </a:r>
                      <a:endParaRPr lang="en-GB" sz="1200"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b="1" dirty="0">
                          <a:effectLst/>
                          <a:latin typeface="Calibri"/>
                          <a:ea typeface="Calibri"/>
                          <a:cs typeface="Times New Roman"/>
                        </a:rPr>
                        <a:t>Microscope</a:t>
                      </a:r>
                    </a:p>
                  </a:txBody>
                  <a:tcPr marL="53171" marR="53171" marT="0" marB="0"/>
                </a:tc>
                <a:tc>
                  <a:txBody>
                    <a:bodyPr/>
                    <a:lstStyle/>
                    <a:p>
                      <a:pPr algn="l">
                        <a:lnSpc>
                          <a:spcPct val="115000"/>
                        </a:lnSpc>
                        <a:spcAft>
                          <a:spcPts val="0"/>
                        </a:spcAft>
                      </a:pPr>
                      <a:r>
                        <a:rPr lang="en-GB" sz="1200" dirty="0">
                          <a:effectLst/>
                          <a:latin typeface="Calibri"/>
                          <a:ea typeface="Calibri"/>
                          <a:cs typeface="Times New Roman"/>
                        </a:rPr>
                        <a:t>A new invention</a:t>
                      </a:r>
                      <a:r>
                        <a:rPr lang="en-GB" sz="1200" baseline="0" dirty="0">
                          <a:effectLst/>
                          <a:latin typeface="Calibri"/>
                          <a:ea typeface="Calibri"/>
                          <a:cs typeface="Times New Roman"/>
                        </a:rPr>
                        <a:t> that allowed things to be magnified</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08"/>
                  </a:ext>
                </a:extLst>
              </a:tr>
              <a:tr h="215002">
                <a:tc>
                  <a:txBody>
                    <a:bodyPr/>
                    <a:lstStyle/>
                    <a:p>
                      <a:pPr algn="l">
                        <a:lnSpc>
                          <a:spcPct val="115000"/>
                        </a:lnSpc>
                        <a:spcAft>
                          <a:spcPts val="0"/>
                        </a:spcAft>
                      </a:pPr>
                      <a:r>
                        <a:rPr lang="en-GB" sz="1200" dirty="0" smtClean="0">
                          <a:effectLst/>
                          <a:latin typeface="+mn-lt"/>
                          <a:ea typeface="+mn-ea"/>
                          <a:cs typeface="+mn-cs"/>
                        </a:rPr>
                        <a:t>17</a:t>
                      </a:r>
                      <a:endParaRPr lang="en-GB" sz="1200"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b="1" dirty="0" smtClean="0">
                          <a:effectLst/>
                          <a:latin typeface="Calibri"/>
                          <a:ea typeface="Calibri"/>
                          <a:cs typeface="Times New Roman"/>
                        </a:rPr>
                        <a:t>Bezoar stone</a:t>
                      </a:r>
                      <a:endParaRPr lang="en-GB" sz="1200" b="1"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dirty="0" smtClean="0">
                          <a:effectLst/>
                          <a:latin typeface="Calibri"/>
                          <a:ea typeface="Calibri"/>
                          <a:cs typeface="Times New Roman"/>
                        </a:rPr>
                        <a:t>A supernatural remedy involving a green stone found in the stomach of Persian</a:t>
                      </a:r>
                      <a:r>
                        <a:rPr lang="en-GB" sz="1200" baseline="0" dirty="0" smtClean="0">
                          <a:effectLst/>
                          <a:latin typeface="Calibri"/>
                          <a:ea typeface="Calibri"/>
                          <a:cs typeface="Times New Roman"/>
                        </a:rPr>
                        <a:t> goats.  It was used unsuccessfully to treat Charles II.  </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10"/>
                  </a:ext>
                </a:extLst>
              </a:tr>
              <a:tr h="430004">
                <a:tc>
                  <a:txBody>
                    <a:bodyPr/>
                    <a:lstStyle/>
                    <a:p>
                      <a:pPr algn="l">
                        <a:lnSpc>
                          <a:spcPct val="115000"/>
                        </a:lnSpc>
                        <a:spcAft>
                          <a:spcPts val="0"/>
                        </a:spcAft>
                      </a:pPr>
                      <a:r>
                        <a:rPr lang="en-GB" sz="1200" dirty="0" smtClean="0">
                          <a:effectLst/>
                          <a:latin typeface="+mn-lt"/>
                          <a:ea typeface="+mn-ea"/>
                          <a:cs typeface="+mn-cs"/>
                        </a:rPr>
                        <a:t>18</a:t>
                      </a:r>
                      <a:endParaRPr lang="en-GB" sz="1200"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b="1" dirty="0" smtClean="0">
                          <a:effectLst/>
                          <a:latin typeface="Calibri"/>
                          <a:ea typeface="Calibri"/>
                          <a:cs typeface="Times New Roman"/>
                        </a:rPr>
                        <a:t>Searchers, watchmen</a:t>
                      </a:r>
                      <a:r>
                        <a:rPr lang="en-GB" sz="1200" b="1" baseline="0" dirty="0" smtClean="0">
                          <a:effectLst/>
                          <a:latin typeface="Calibri"/>
                          <a:ea typeface="Calibri"/>
                          <a:cs typeface="Times New Roman"/>
                        </a:rPr>
                        <a:t> and rakers</a:t>
                      </a:r>
                      <a:endParaRPr lang="en-GB" sz="1200" b="1"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dirty="0" smtClean="0">
                          <a:effectLst/>
                          <a:latin typeface="Calibri"/>
                          <a:ea typeface="Calibri"/>
                          <a:cs typeface="Times New Roman"/>
                        </a:rPr>
                        <a:t>The government during</a:t>
                      </a:r>
                      <a:r>
                        <a:rPr lang="en-GB" sz="1200" baseline="0" dirty="0" smtClean="0">
                          <a:effectLst/>
                          <a:latin typeface="Calibri"/>
                          <a:ea typeface="Calibri"/>
                          <a:cs typeface="Times New Roman"/>
                        </a:rPr>
                        <a:t> the Great Plague reacted with greater organisation than in 1349.  Searchers, watchmen and rakers were all used to try and stop the spread of disease.  </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11"/>
                  </a:ext>
                </a:extLst>
              </a:tr>
              <a:tr h="380404">
                <a:tc>
                  <a:txBody>
                    <a:bodyPr/>
                    <a:lstStyle/>
                    <a:p>
                      <a:pPr algn="l">
                        <a:lnSpc>
                          <a:spcPct val="115000"/>
                        </a:lnSpc>
                        <a:spcAft>
                          <a:spcPts val="0"/>
                        </a:spcAft>
                      </a:pPr>
                      <a:r>
                        <a:rPr lang="en-GB" sz="1200" dirty="0" smtClean="0">
                          <a:effectLst/>
                          <a:latin typeface="+mn-lt"/>
                          <a:ea typeface="+mn-ea"/>
                          <a:cs typeface="+mn-cs"/>
                        </a:rPr>
                        <a:t>19</a:t>
                      </a:r>
                      <a:endParaRPr lang="en-GB" sz="1200"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b="1" dirty="0">
                          <a:effectLst/>
                          <a:latin typeface="Calibri"/>
                          <a:ea typeface="Calibri"/>
                          <a:cs typeface="Times New Roman"/>
                        </a:rPr>
                        <a:t>Printing</a:t>
                      </a:r>
                    </a:p>
                  </a:txBody>
                  <a:tcPr marL="53171" marR="53171" marT="0" marB="0"/>
                </a:tc>
                <a:tc>
                  <a:txBody>
                    <a:bodyPr/>
                    <a:lstStyle/>
                    <a:p>
                      <a:pPr algn="l">
                        <a:lnSpc>
                          <a:spcPct val="115000"/>
                        </a:lnSpc>
                        <a:spcAft>
                          <a:spcPts val="0"/>
                        </a:spcAft>
                      </a:pPr>
                      <a:r>
                        <a:rPr lang="en-GB" sz="1200" dirty="0">
                          <a:effectLst/>
                          <a:latin typeface="Calibri"/>
                          <a:ea typeface="Calibri"/>
                          <a:cs typeface="Times New Roman"/>
                        </a:rPr>
                        <a:t>The process</a:t>
                      </a:r>
                      <a:r>
                        <a:rPr lang="en-GB" sz="1200" baseline="0" dirty="0">
                          <a:effectLst/>
                          <a:latin typeface="Calibri"/>
                          <a:ea typeface="Calibri"/>
                          <a:cs typeface="Times New Roman"/>
                        </a:rPr>
                        <a:t> of creating a book. </a:t>
                      </a:r>
                      <a:r>
                        <a:rPr lang="en-GB" sz="1200" baseline="0" dirty="0" smtClean="0">
                          <a:effectLst/>
                          <a:latin typeface="Calibri"/>
                          <a:ea typeface="Calibri"/>
                          <a:cs typeface="Times New Roman"/>
                        </a:rPr>
                        <a:t> Making books cheaper and giving them a much wider readership than handwritten books in the Middle Ages..    </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12"/>
                  </a:ext>
                </a:extLst>
              </a:tr>
            </a:tbl>
          </a:graphicData>
        </a:graphic>
      </p:graphicFrame>
      <p:sp>
        <p:nvSpPr>
          <p:cNvPr id="6" name="TextBox 5"/>
          <p:cNvSpPr txBox="1"/>
          <p:nvPr/>
        </p:nvSpPr>
        <p:spPr>
          <a:xfrm>
            <a:off x="323528" y="116632"/>
            <a:ext cx="8496944"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dirty="0"/>
              <a:t>Knowledge Organiser – Topic Two: The Medical Renaissance in England, 1500-1700</a:t>
            </a:r>
          </a:p>
        </p:txBody>
      </p:sp>
    </p:spTree>
    <p:extLst>
      <p:ext uri="{BB962C8B-B14F-4D97-AF65-F5344CB8AC3E}">
        <p14:creationId xmlns:p14="http://schemas.microsoft.com/office/powerpoint/2010/main" val="2574600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911893194"/>
              </p:ext>
            </p:extLst>
          </p:nvPr>
        </p:nvGraphicFramePr>
        <p:xfrm>
          <a:off x="179512" y="490677"/>
          <a:ext cx="4248472" cy="6225234"/>
        </p:xfrm>
        <a:graphic>
          <a:graphicData uri="http://schemas.openxmlformats.org/drawingml/2006/table">
            <a:tbl>
              <a:tblPr firstRow="1" firstCol="1" bandRow="1">
                <a:tableStyleId>{5940675A-B579-460E-94D1-54222C63F5DA}</a:tableStyleId>
              </a:tblPr>
              <a:tblGrid>
                <a:gridCol w="383643">
                  <a:extLst>
                    <a:ext uri="{9D8B030D-6E8A-4147-A177-3AD203B41FA5}">
                      <a16:colId xmlns:a16="http://schemas.microsoft.com/office/drawing/2014/main" val="20000"/>
                    </a:ext>
                  </a:extLst>
                </a:gridCol>
                <a:gridCol w="3864829">
                  <a:extLst>
                    <a:ext uri="{9D8B030D-6E8A-4147-A177-3AD203B41FA5}">
                      <a16:colId xmlns:a16="http://schemas.microsoft.com/office/drawing/2014/main" val="20001"/>
                    </a:ext>
                  </a:extLst>
                </a:gridCol>
              </a:tblGrid>
              <a:tr h="216023">
                <a:tc gridSpan="2">
                  <a:txBody>
                    <a:bodyPr/>
                    <a:lstStyle/>
                    <a:p>
                      <a:pPr algn="l">
                        <a:lnSpc>
                          <a:spcPct val="115000"/>
                        </a:lnSpc>
                        <a:spcAft>
                          <a:spcPts val="0"/>
                        </a:spcAft>
                      </a:pPr>
                      <a:r>
                        <a:rPr lang="en-GB" sz="1400" b="1" dirty="0">
                          <a:effectLst/>
                        </a:rPr>
                        <a:t>18</a:t>
                      </a:r>
                      <a:r>
                        <a:rPr lang="en-GB" sz="1400" b="1" baseline="30000" dirty="0">
                          <a:effectLst/>
                        </a:rPr>
                        <a:t>th</a:t>
                      </a:r>
                      <a:r>
                        <a:rPr lang="en-GB" sz="1400" b="1" dirty="0">
                          <a:effectLst/>
                        </a:rPr>
                        <a:t> and 19</a:t>
                      </a:r>
                      <a:r>
                        <a:rPr lang="en-GB" sz="1400" b="1" baseline="30000" dirty="0">
                          <a:effectLst/>
                        </a:rPr>
                        <a:t>th</a:t>
                      </a:r>
                      <a:r>
                        <a:rPr lang="en-GB" sz="1400" b="1" dirty="0">
                          <a:effectLst/>
                        </a:rPr>
                        <a:t> century Britain</a:t>
                      </a:r>
                      <a:endParaRPr lang="en-GB" sz="1400" b="1" dirty="0">
                        <a:effectLst/>
                        <a:latin typeface="Calibri"/>
                        <a:ea typeface="Calibri"/>
                        <a:cs typeface="Times New Roman"/>
                      </a:endParaRPr>
                    </a:p>
                  </a:txBody>
                  <a:tcPr marL="48257" marR="48257" marT="0" marB="0"/>
                </a:tc>
                <a:tc hMerge="1">
                  <a:txBody>
                    <a:bodyPr/>
                    <a:lstStyle/>
                    <a:p>
                      <a:endParaRPr lang="en-GB"/>
                    </a:p>
                  </a:txBody>
                  <a:tcPr/>
                </a:tc>
                <a:extLst>
                  <a:ext uri="{0D108BD9-81ED-4DB2-BD59-A6C34878D82A}">
                    <a16:rowId xmlns:a16="http://schemas.microsoft.com/office/drawing/2014/main" val="10000"/>
                  </a:ext>
                </a:extLst>
              </a:tr>
              <a:tr h="428516">
                <a:tc>
                  <a:txBody>
                    <a:bodyPr/>
                    <a:lstStyle/>
                    <a:p>
                      <a:pPr algn="l">
                        <a:lnSpc>
                          <a:spcPct val="115000"/>
                        </a:lnSpc>
                        <a:spcAft>
                          <a:spcPts val="0"/>
                        </a:spcAft>
                      </a:pPr>
                      <a:r>
                        <a:rPr lang="en-GB" sz="1200" dirty="0">
                          <a:effectLst/>
                        </a:rPr>
                        <a:t>1</a:t>
                      </a:r>
                      <a:endParaRPr lang="en-GB" sz="1200" dirty="0">
                        <a:effectLst/>
                        <a:latin typeface="Calibri"/>
                        <a:ea typeface="Calibri"/>
                        <a:cs typeface="Times New Roman"/>
                      </a:endParaRPr>
                    </a:p>
                  </a:txBody>
                  <a:tcPr marL="48257" marR="48257" marT="0" marB="0"/>
                </a:tc>
                <a:tc>
                  <a:txBody>
                    <a:bodyPr/>
                    <a:lstStyle/>
                    <a:p>
                      <a:pPr algn="l">
                        <a:lnSpc>
                          <a:spcPct val="115000"/>
                        </a:lnSpc>
                        <a:spcAft>
                          <a:spcPts val="0"/>
                        </a:spcAft>
                      </a:pPr>
                      <a:r>
                        <a:rPr lang="en-GB" sz="1200" dirty="0">
                          <a:effectLst/>
                        </a:rPr>
                        <a:t>This</a:t>
                      </a:r>
                      <a:r>
                        <a:rPr lang="en-GB" sz="1200" baseline="0" dirty="0">
                          <a:effectLst/>
                        </a:rPr>
                        <a:t> was a time of breakthroughs in medicine in England. There were many scientific discoveries but also many Public Health problems.</a:t>
                      </a:r>
                      <a:endParaRPr lang="en-GB" sz="1200" dirty="0">
                        <a:effectLst/>
                        <a:latin typeface="Calibri"/>
                        <a:ea typeface="Calibri"/>
                        <a:cs typeface="Times New Roman"/>
                      </a:endParaRPr>
                    </a:p>
                  </a:txBody>
                  <a:tcPr marL="48257" marR="48257" marT="0" marB="0"/>
                </a:tc>
                <a:extLst>
                  <a:ext uri="{0D108BD9-81ED-4DB2-BD59-A6C34878D82A}">
                    <a16:rowId xmlns:a16="http://schemas.microsoft.com/office/drawing/2014/main" val="10001"/>
                  </a:ext>
                </a:extLst>
              </a:tr>
              <a:tr h="230740">
                <a:tc gridSpan="2">
                  <a:txBody>
                    <a:bodyPr/>
                    <a:lstStyle/>
                    <a:p>
                      <a:pPr algn="l">
                        <a:lnSpc>
                          <a:spcPct val="115000"/>
                        </a:lnSpc>
                        <a:spcAft>
                          <a:spcPts val="0"/>
                        </a:spcAft>
                      </a:pPr>
                      <a:r>
                        <a:rPr lang="en-GB" sz="1400" b="1" dirty="0">
                          <a:effectLst/>
                        </a:rPr>
                        <a:t>Key events</a:t>
                      </a:r>
                      <a:endParaRPr lang="en-GB" sz="1400" b="1" dirty="0">
                        <a:effectLst/>
                        <a:latin typeface="Calibri"/>
                        <a:ea typeface="Calibri"/>
                        <a:cs typeface="Times New Roman"/>
                      </a:endParaRPr>
                    </a:p>
                  </a:txBody>
                  <a:tcPr marL="48257" marR="48257" marT="0" marB="0"/>
                </a:tc>
                <a:tc hMerge="1">
                  <a:txBody>
                    <a:bodyPr/>
                    <a:lstStyle/>
                    <a:p>
                      <a:endParaRPr lang="en-GB"/>
                    </a:p>
                  </a:txBody>
                  <a:tcPr/>
                </a:tc>
                <a:extLst>
                  <a:ext uri="{0D108BD9-81ED-4DB2-BD59-A6C34878D82A}">
                    <a16:rowId xmlns:a16="http://schemas.microsoft.com/office/drawing/2014/main" val="10002"/>
                  </a:ext>
                </a:extLst>
              </a:tr>
              <a:tr h="244830">
                <a:tc>
                  <a:txBody>
                    <a:bodyPr/>
                    <a:lstStyle/>
                    <a:p>
                      <a:pPr algn="l">
                        <a:lnSpc>
                          <a:spcPct val="115000"/>
                        </a:lnSpc>
                        <a:spcAft>
                          <a:spcPts val="0"/>
                        </a:spcAft>
                      </a:pPr>
                      <a:r>
                        <a:rPr lang="en-GB" sz="1200" b="0" dirty="0">
                          <a:effectLst/>
                          <a:latin typeface="Calibri"/>
                          <a:ea typeface="Calibri"/>
                          <a:cs typeface="Times New Roman"/>
                        </a:rPr>
                        <a:t>2</a:t>
                      </a:r>
                    </a:p>
                  </a:txBody>
                  <a:tcPr marL="48257" marR="48257" marT="0" marB="0"/>
                </a:tc>
                <a:tc>
                  <a:txBody>
                    <a:bodyPr/>
                    <a:lstStyle/>
                    <a:p>
                      <a:pPr algn="l">
                        <a:lnSpc>
                          <a:spcPct val="100000"/>
                        </a:lnSpc>
                        <a:spcAft>
                          <a:spcPts val="0"/>
                        </a:spcAft>
                      </a:pPr>
                      <a:r>
                        <a:rPr lang="en-GB" sz="1200" b="1" dirty="0">
                          <a:effectLst/>
                          <a:latin typeface="Calibri"/>
                          <a:ea typeface="Calibri"/>
                          <a:cs typeface="Times New Roman"/>
                        </a:rPr>
                        <a:t>1798</a:t>
                      </a:r>
                      <a:r>
                        <a:rPr lang="en-GB" sz="1200" b="0" baseline="0" dirty="0">
                          <a:effectLst/>
                          <a:latin typeface="Calibri"/>
                          <a:ea typeface="Calibri"/>
                          <a:cs typeface="Times New Roman"/>
                        </a:rPr>
                        <a:t> – Edward Jenner developed the first vaccine for Smallpox</a:t>
                      </a:r>
                      <a:endParaRPr lang="en-GB" sz="1200" b="1" dirty="0">
                        <a:effectLst/>
                        <a:latin typeface="Calibri"/>
                        <a:ea typeface="Calibri"/>
                        <a:cs typeface="Times New Roman"/>
                      </a:endParaRPr>
                    </a:p>
                  </a:txBody>
                  <a:tcPr marL="48257" marR="48257" marT="0" marB="0"/>
                </a:tc>
                <a:extLst>
                  <a:ext uri="{0D108BD9-81ED-4DB2-BD59-A6C34878D82A}">
                    <a16:rowId xmlns:a16="http://schemas.microsoft.com/office/drawing/2014/main" val="10003"/>
                  </a:ext>
                </a:extLst>
              </a:tr>
              <a:tr h="244830">
                <a:tc>
                  <a:txBody>
                    <a:bodyPr/>
                    <a:lstStyle/>
                    <a:p>
                      <a:pPr algn="l">
                        <a:lnSpc>
                          <a:spcPct val="115000"/>
                        </a:lnSpc>
                        <a:spcAft>
                          <a:spcPts val="0"/>
                        </a:spcAft>
                      </a:pPr>
                      <a:r>
                        <a:rPr lang="en-GB" sz="1200" b="0" dirty="0">
                          <a:effectLst/>
                          <a:latin typeface="+mn-lt"/>
                          <a:ea typeface="+mn-ea"/>
                          <a:cs typeface="+mn-cs"/>
                        </a:rPr>
                        <a:t>3</a:t>
                      </a:r>
                      <a:endParaRPr lang="en-GB" sz="1200" b="0" dirty="0">
                        <a:effectLst/>
                        <a:latin typeface="Calibri"/>
                        <a:ea typeface="Calibri"/>
                        <a:cs typeface="Times New Roman"/>
                      </a:endParaRPr>
                    </a:p>
                  </a:txBody>
                  <a:tcPr marL="48257" marR="48257" marT="0" marB="0"/>
                </a:tc>
                <a:tc>
                  <a:txBody>
                    <a:bodyPr/>
                    <a:lstStyle/>
                    <a:p>
                      <a:pPr algn="l">
                        <a:lnSpc>
                          <a:spcPct val="100000"/>
                        </a:lnSpc>
                        <a:spcAft>
                          <a:spcPts val="0"/>
                        </a:spcAft>
                      </a:pPr>
                      <a:r>
                        <a:rPr lang="en-GB" sz="1200" b="1" dirty="0">
                          <a:effectLst/>
                          <a:latin typeface="Calibri"/>
                          <a:ea typeface="Calibri"/>
                          <a:cs typeface="Times New Roman"/>
                        </a:rPr>
                        <a:t>1847</a:t>
                      </a:r>
                      <a:r>
                        <a:rPr lang="en-GB" sz="1200" b="0" dirty="0">
                          <a:effectLst/>
                          <a:latin typeface="Calibri"/>
                          <a:ea typeface="Calibri"/>
                          <a:cs typeface="Times New Roman"/>
                        </a:rPr>
                        <a:t> – James Simpson</a:t>
                      </a:r>
                      <a:r>
                        <a:rPr lang="en-GB" sz="1200" b="0" baseline="0" dirty="0">
                          <a:effectLst/>
                          <a:latin typeface="Calibri"/>
                          <a:ea typeface="Calibri"/>
                          <a:cs typeface="Times New Roman"/>
                        </a:rPr>
                        <a:t> developed chloroform as an anaesthetic </a:t>
                      </a:r>
                      <a:endParaRPr lang="en-GB" sz="1200" b="1" dirty="0">
                        <a:effectLst/>
                        <a:latin typeface="Calibri"/>
                        <a:ea typeface="Calibri"/>
                        <a:cs typeface="Times New Roman"/>
                      </a:endParaRPr>
                    </a:p>
                  </a:txBody>
                  <a:tcPr marL="48257" marR="48257" marT="0" marB="0"/>
                </a:tc>
                <a:extLst>
                  <a:ext uri="{0D108BD9-81ED-4DB2-BD59-A6C34878D82A}">
                    <a16:rowId xmlns:a16="http://schemas.microsoft.com/office/drawing/2014/main" val="10004"/>
                  </a:ext>
                </a:extLst>
              </a:tr>
              <a:tr h="260645">
                <a:tc>
                  <a:txBody>
                    <a:bodyPr/>
                    <a:lstStyle/>
                    <a:p>
                      <a:pPr algn="l">
                        <a:lnSpc>
                          <a:spcPct val="115000"/>
                        </a:lnSpc>
                        <a:spcAft>
                          <a:spcPts val="0"/>
                        </a:spcAft>
                      </a:pPr>
                      <a:r>
                        <a:rPr lang="en-GB" sz="1200" dirty="0">
                          <a:effectLst/>
                          <a:latin typeface="+mn-lt"/>
                          <a:ea typeface="+mn-ea"/>
                          <a:cs typeface="+mn-cs"/>
                        </a:rPr>
                        <a:t>4</a:t>
                      </a:r>
                      <a:endParaRPr lang="en-GB" sz="1200" dirty="0">
                        <a:effectLst/>
                        <a:latin typeface="Calibri"/>
                        <a:ea typeface="Calibri"/>
                        <a:cs typeface="Times New Roman"/>
                      </a:endParaRPr>
                    </a:p>
                  </a:txBody>
                  <a:tcPr marL="48257" marR="48257" marT="0" marB="0"/>
                </a:tc>
                <a:tc>
                  <a:txBody>
                    <a:bodyPr/>
                    <a:lstStyle/>
                    <a:p>
                      <a:pPr algn="l">
                        <a:lnSpc>
                          <a:spcPct val="100000"/>
                        </a:lnSpc>
                        <a:spcAft>
                          <a:spcPts val="0"/>
                        </a:spcAft>
                      </a:pPr>
                      <a:r>
                        <a:rPr lang="en-GB" sz="1200" b="1" dirty="0">
                          <a:effectLst/>
                          <a:latin typeface="+mn-lt"/>
                          <a:ea typeface="+mn-ea"/>
                          <a:cs typeface="+mn-cs"/>
                        </a:rPr>
                        <a:t>1854</a:t>
                      </a:r>
                      <a:r>
                        <a:rPr lang="en-GB" sz="1200" b="0" dirty="0">
                          <a:effectLst/>
                          <a:latin typeface="+mn-lt"/>
                          <a:ea typeface="+mn-ea"/>
                          <a:cs typeface="+mn-cs"/>
                        </a:rPr>
                        <a:t> – John Snow’s maps</a:t>
                      </a:r>
                      <a:r>
                        <a:rPr lang="en-GB" sz="1200" b="0" baseline="0" dirty="0">
                          <a:effectLst/>
                          <a:latin typeface="+mn-lt"/>
                          <a:ea typeface="+mn-ea"/>
                          <a:cs typeface="+mn-cs"/>
                        </a:rPr>
                        <a:t> proved the source of cholera</a:t>
                      </a:r>
                      <a:endParaRPr lang="en-GB" sz="1200" b="1" dirty="0">
                        <a:effectLst/>
                        <a:latin typeface="Calibri"/>
                        <a:ea typeface="Calibri"/>
                        <a:cs typeface="Times New Roman"/>
                      </a:endParaRPr>
                    </a:p>
                  </a:txBody>
                  <a:tcPr marL="48257" marR="48257" marT="0" marB="0"/>
                </a:tc>
                <a:extLst>
                  <a:ext uri="{0D108BD9-81ED-4DB2-BD59-A6C34878D82A}">
                    <a16:rowId xmlns:a16="http://schemas.microsoft.com/office/drawing/2014/main" val="10005"/>
                  </a:ext>
                </a:extLst>
              </a:tr>
              <a:tr h="244584">
                <a:tc>
                  <a:txBody>
                    <a:bodyPr/>
                    <a:lstStyle/>
                    <a:p>
                      <a:pPr algn="l">
                        <a:lnSpc>
                          <a:spcPct val="115000"/>
                        </a:lnSpc>
                        <a:spcAft>
                          <a:spcPts val="0"/>
                        </a:spcAft>
                      </a:pPr>
                      <a:r>
                        <a:rPr lang="en-GB" sz="1200" dirty="0">
                          <a:effectLst/>
                          <a:latin typeface="Calibri"/>
                          <a:ea typeface="Calibri"/>
                          <a:cs typeface="Times New Roman"/>
                        </a:rPr>
                        <a:t>5</a:t>
                      </a:r>
                    </a:p>
                  </a:txBody>
                  <a:tcPr marL="48257" marR="48257" marT="0" marB="0"/>
                </a:tc>
                <a:tc>
                  <a:txBody>
                    <a:bodyPr/>
                    <a:lstStyle/>
                    <a:p>
                      <a:pPr algn="l">
                        <a:lnSpc>
                          <a:spcPct val="100000"/>
                        </a:lnSpc>
                        <a:spcAft>
                          <a:spcPts val="0"/>
                        </a:spcAft>
                      </a:pPr>
                      <a:r>
                        <a:rPr lang="en-GB" sz="1200" b="1" dirty="0">
                          <a:effectLst/>
                          <a:latin typeface="Calibri"/>
                          <a:ea typeface="Calibri"/>
                          <a:cs typeface="Times New Roman"/>
                        </a:rPr>
                        <a:t>1861</a:t>
                      </a:r>
                      <a:r>
                        <a:rPr lang="en-GB" sz="1200" b="0" baseline="0" dirty="0">
                          <a:effectLst/>
                          <a:latin typeface="Calibri"/>
                          <a:ea typeface="Calibri"/>
                          <a:cs typeface="Times New Roman"/>
                        </a:rPr>
                        <a:t> – Louis Pasteur’s germ theory was published</a:t>
                      </a:r>
                      <a:endParaRPr lang="en-GB" sz="1200" b="1" dirty="0">
                        <a:effectLst/>
                        <a:latin typeface="Calibri"/>
                        <a:ea typeface="Calibri"/>
                        <a:cs typeface="Times New Roman"/>
                      </a:endParaRPr>
                    </a:p>
                  </a:txBody>
                  <a:tcPr marL="48257" marR="48257" marT="0" marB="0"/>
                </a:tc>
                <a:extLst>
                  <a:ext uri="{0D108BD9-81ED-4DB2-BD59-A6C34878D82A}">
                    <a16:rowId xmlns:a16="http://schemas.microsoft.com/office/drawing/2014/main" val="10006"/>
                  </a:ext>
                </a:extLst>
              </a:tr>
              <a:tr h="214258">
                <a:tc>
                  <a:txBody>
                    <a:bodyPr/>
                    <a:lstStyle/>
                    <a:p>
                      <a:r>
                        <a:rPr lang="en-GB" sz="1200" dirty="0"/>
                        <a:t>6</a:t>
                      </a:r>
                    </a:p>
                  </a:txBody>
                  <a:tcPr marL="48257" marR="48257" marT="0" marB="0"/>
                </a:tc>
                <a:tc>
                  <a:txBody>
                    <a:bodyPr/>
                    <a:lstStyle/>
                    <a:p>
                      <a:pPr algn="l">
                        <a:lnSpc>
                          <a:spcPct val="100000"/>
                        </a:lnSpc>
                        <a:spcAft>
                          <a:spcPts val="0"/>
                        </a:spcAft>
                      </a:pPr>
                      <a:r>
                        <a:rPr lang="en-GB" sz="1200" b="1" dirty="0">
                          <a:effectLst/>
                        </a:rPr>
                        <a:t>1867-  </a:t>
                      </a:r>
                      <a:r>
                        <a:rPr lang="en-GB" sz="1200" dirty="0">
                          <a:effectLst/>
                        </a:rPr>
                        <a:t>Lister used antiseptic to prevent infection</a:t>
                      </a:r>
                      <a:endParaRPr lang="en-GB" sz="1200" dirty="0">
                        <a:effectLst/>
                        <a:latin typeface="Calibri"/>
                        <a:ea typeface="Calibri"/>
                        <a:cs typeface="Times New Roman"/>
                      </a:endParaRPr>
                    </a:p>
                  </a:txBody>
                  <a:tcPr marL="48257" marR="48257" marT="0" marB="0"/>
                </a:tc>
                <a:extLst>
                  <a:ext uri="{0D108BD9-81ED-4DB2-BD59-A6C34878D82A}">
                    <a16:rowId xmlns:a16="http://schemas.microsoft.com/office/drawing/2014/main" val="10007"/>
                  </a:ext>
                </a:extLst>
              </a:tr>
              <a:tr h="214258">
                <a:tc>
                  <a:txBody>
                    <a:bodyPr/>
                    <a:lstStyle/>
                    <a:p>
                      <a:r>
                        <a:rPr lang="en-GB" sz="1200" dirty="0"/>
                        <a:t>7</a:t>
                      </a:r>
                    </a:p>
                  </a:txBody>
                  <a:tcPr marL="48257" marR="48257" marT="0" marB="0"/>
                </a:tc>
                <a:tc>
                  <a:txBody>
                    <a:bodyPr/>
                    <a:lstStyle/>
                    <a:p>
                      <a:pPr algn="l">
                        <a:lnSpc>
                          <a:spcPct val="100000"/>
                        </a:lnSpc>
                        <a:spcAft>
                          <a:spcPts val="0"/>
                        </a:spcAft>
                      </a:pPr>
                      <a:r>
                        <a:rPr lang="en-GB" sz="1200" b="1" dirty="0">
                          <a:effectLst/>
                          <a:latin typeface="Calibri"/>
                          <a:ea typeface="Calibri"/>
                          <a:cs typeface="Times New Roman"/>
                        </a:rPr>
                        <a:t>1875</a:t>
                      </a:r>
                      <a:r>
                        <a:rPr lang="en-GB" sz="1200" b="1" baseline="0" dirty="0">
                          <a:effectLst/>
                          <a:latin typeface="Calibri"/>
                          <a:ea typeface="Calibri"/>
                          <a:cs typeface="Times New Roman"/>
                        </a:rPr>
                        <a:t> – </a:t>
                      </a:r>
                      <a:r>
                        <a:rPr lang="en-GB" sz="1200" b="0" baseline="0" dirty="0">
                          <a:effectLst/>
                          <a:latin typeface="Calibri"/>
                          <a:ea typeface="Calibri"/>
                          <a:cs typeface="Times New Roman"/>
                        </a:rPr>
                        <a:t>The Public Health Act. Local councils had to provide sewers, drainage and fresh water as well as medical officers</a:t>
                      </a:r>
                      <a:endParaRPr lang="en-GB" sz="1200" b="1" dirty="0">
                        <a:effectLst/>
                        <a:latin typeface="Calibri"/>
                        <a:ea typeface="Calibri"/>
                        <a:cs typeface="Times New Roman"/>
                      </a:endParaRPr>
                    </a:p>
                  </a:txBody>
                  <a:tcPr marL="48257" marR="48257" marT="0" marB="0"/>
                </a:tc>
                <a:extLst>
                  <a:ext uri="{0D108BD9-81ED-4DB2-BD59-A6C34878D82A}">
                    <a16:rowId xmlns:a16="http://schemas.microsoft.com/office/drawing/2014/main" val="10008"/>
                  </a:ext>
                </a:extLst>
              </a:tr>
              <a:tr h="214258">
                <a:tc>
                  <a:txBody>
                    <a:bodyPr/>
                    <a:lstStyle/>
                    <a:p>
                      <a:r>
                        <a:rPr lang="en-GB" sz="1200" dirty="0"/>
                        <a:t>8</a:t>
                      </a:r>
                    </a:p>
                  </a:txBody>
                  <a:tcPr marL="48257" marR="48257" marT="0" marB="0"/>
                </a:tc>
                <a:tc>
                  <a:txBody>
                    <a:bodyPr/>
                    <a:lstStyle/>
                    <a:p>
                      <a:pPr algn="l">
                        <a:lnSpc>
                          <a:spcPct val="100000"/>
                        </a:lnSpc>
                        <a:spcAft>
                          <a:spcPts val="0"/>
                        </a:spcAft>
                      </a:pPr>
                      <a:r>
                        <a:rPr lang="en-GB" sz="1200" b="1" dirty="0">
                          <a:effectLst/>
                          <a:latin typeface="Calibri"/>
                          <a:ea typeface="Calibri"/>
                          <a:cs typeface="Times New Roman"/>
                        </a:rPr>
                        <a:t>1882</a:t>
                      </a:r>
                      <a:r>
                        <a:rPr lang="en-GB" sz="1200" b="0" baseline="0" dirty="0">
                          <a:effectLst/>
                          <a:latin typeface="Calibri"/>
                          <a:ea typeface="Calibri"/>
                          <a:cs typeface="Times New Roman"/>
                        </a:rPr>
                        <a:t> Robert Koch identified bacteria that caused specific diseases</a:t>
                      </a:r>
                      <a:endParaRPr lang="en-GB" sz="1200" b="1" dirty="0">
                        <a:effectLst/>
                        <a:latin typeface="Calibri"/>
                        <a:ea typeface="Calibri"/>
                        <a:cs typeface="Times New Roman"/>
                      </a:endParaRPr>
                    </a:p>
                  </a:txBody>
                  <a:tcPr marL="48257" marR="48257" marT="0" marB="0"/>
                </a:tc>
                <a:extLst>
                  <a:ext uri="{0D108BD9-81ED-4DB2-BD59-A6C34878D82A}">
                    <a16:rowId xmlns:a16="http://schemas.microsoft.com/office/drawing/2014/main" val="10009"/>
                  </a:ext>
                </a:extLst>
              </a:tr>
              <a:tr h="230740">
                <a:tc gridSpan="2">
                  <a:txBody>
                    <a:bodyPr/>
                    <a:lstStyle/>
                    <a:p>
                      <a:pPr algn="l">
                        <a:lnSpc>
                          <a:spcPct val="115000"/>
                        </a:lnSpc>
                        <a:spcAft>
                          <a:spcPts val="0"/>
                        </a:spcAft>
                      </a:pPr>
                      <a:r>
                        <a:rPr lang="en-GB" sz="1400" b="1" dirty="0">
                          <a:effectLst/>
                        </a:rPr>
                        <a:t>Key Concepts</a:t>
                      </a:r>
                      <a:endParaRPr lang="en-GB" sz="1400" b="1" dirty="0">
                        <a:effectLst/>
                        <a:latin typeface="Calibri"/>
                        <a:ea typeface="Calibri"/>
                        <a:cs typeface="Times New Roman"/>
                      </a:endParaRPr>
                    </a:p>
                  </a:txBody>
                  <a:tcPr marL="48257" marR="48257" marT="0" marB="0"/>
                </a:tc>
                <a:tc hMerge="1">
                  <a:txBody>
                    <a:bodyPr/>
                    <a:lstStyle/>
                    <a:p>
                      <a:endParaRPr lang="en-GB"/>
                    </a:p>
                  </a:txBody>
                  <a:tcPr/>
                </a:tc>
                <a:extLst>
                  <a:ext uri="{0D108BD9-81ED-4DB2-BD59-A6C34878D82A}">
                    <a16:rowId xmlns:a16="http://schemas.microsoft.com/office/drawing/2014/main" val="10010"/>
                  </a:ext>
                </a:extLst>
              </a:tr>
              <a:tr h="782871">
                <a:tc>
                  <a:txBody>
                    <a:bodyPr/>
                    <a:lstStyle/>
                    <a:p>
                      <a:pPr algn="l">
                        <a:lnSpc>
                          <a:spcPct val="115000"/>
                        </a:lnSpc>
                        <a:spcAft>
                          <a:spcPts val="0"/>
                        </a:spcAft>
                      </a:pPr>
                      <a:r>
                        <a:rPr lang="en-GB" sz="1200" dirty="0">
                          <a:effectLst/>
                          <a:latin typeface="+mn-lt"/>
                          <a:ea typeface="+mn-ea"/>
                          <a:cs typeface="+mn-cs"/>
                        </a:rPr>
                        <a:t>9</a:t>
                      </a:r>
                      <a:endParaRPr lang="en-GB" sz="1200" dirty="0">
                        <a:effectLst/>
                        <a:latin typeface="Calibri"/>
                        <a:ea typeface="Calibri"/>
                        <a:cs typeface="Times New Roman"/>
                      </a:endParaRPr>
                    </a:p>
                  </a:txBody>
                  <a:tcPr marL="48257" marR="48257" marT="0" marB="0"/>
                </a:tc>
                <a:tc>
                  <a:txBody>
                    <a:bodyPr/>
                    <a:lstStyle/>
                    <a:p>
                      <a:pPr algn="l">
                        <a:lnSpc>
                          <a:spcPct val="115000"/>
                        </a:lnSpc>
                        <a:spcAft>
                          <a:spcPts val="0"/>
                        </a:spcAft>
                      </a:pPr>
                      <a:r>
                        <a:rPr lang="en-GB" sz="1200" b="1" dirty="0" smtClean="0">
                          <a:effectLst/>
                        </a:rPr>
                        <a:t>Individuals – </a:t>
                      </a:r>
                      <a:r>
                        <a:rPr lang="en-GB" sz="1200" b="0" dirty="0" smtClean="0">
                          <a:effectLst/>
                        </a:rPr>
                        <a:t>there were numerous individuals that made discoveries.</a:t>
                      </a:r>
                      <a:r>
                        <a:rPr lang="en-GB" sz="1200" b="0" baseline="0" dirty="0" smtClean="0">
                          <a:effectLst/>
                        </a:rPr>
                        <a:t> The most significant breakthrough came from Pasteur as it lead to improvements in prevention, surgery and public health in the 19</a:t>
                      </a:r>
                      <a:r>
                        <a:rPr lang="en-GB" sz="1200" b="0" baseline="30000" dirty="0" smtClean="0">
                          <a:effectLst/>
                        </a:rPr>
                        <a:t>th</a:t>
                      </a:r>
                      <a:r>
                        <a:rPr lang="en-GB" sz="1200" b="0" baseline="0" dirty="0" smtClean="0">
                          <a:effectLst/>
                        </a:rPr>
                        <a:t> Century</a:t>
                      </a:r>
                      <a:endParaRPr lang="en-GB" sz="1200" b="0" dirty="0">
                        <a:effectLst/>
                        <a:latin typeface="Calibri"/>
                        <a:ea typeface="Calibri"/>
                        <a:cs typeface="Times New Roman"/>
                      </a:endParaRPr>
                    </a:p>
                  </a:txBody>
                  <a:tcPr marL="48257" marR="48257" marT="0" marB="0"/>
                </a:tc>
                <a:extLst>
                  <a:ext uri="{0D108BD9-81ED-4DB2-BD59-A6C34878D82A}">
                    <a16:rowId xmlns:a16="http://schemas.microsoft.com/office/drawing/2014/main" val="10011"/>
                  </a:ext>
                </a:extLst>
              </a:tr>
              <a:tr h="782871">
                <a:tc>
                  <a:txBody>
                    <a:bodyPr/>
                    <a:lstStyle/>
                    <a:p>
                      <a:pPr algn="l">
                        <a:lnSpc>
                          <a:spcPct val="115000"/>
                        </a:lnSpc>
                        <a:spcAft>
                          <a:spcPts val="0"/>
                        </a:spcAft>
                      </a:pPr>
                      <a:r>
                        <a:rPr lang="en-GB" sz="1200" dirty="0">
                          <a:effectLst/>
                          <a:latin typeface="Calibri"/>
                          <a:ea typeface="Calibri"/>
                          <a:cs typeface="Times New Roman"/>
                        </a:rPr>
                        <a:t>10</a:t>
                      </a:r>
                    </a:p>
                  </a:txBody>
                  <a:tcPr marL="48257" marR="48257" marT="0" marB="0"/>
                </a:tc>
                <a:tc>
                  <a:txBody>
                    <a:bodyPr/>
                    <a:lstStyle/>
                    <a:p>
                      <a:pPr algn="l">
                        <a:lnSpc>
                          <a:spcPct val="115000"/>
                        </a:lnSpc>
                        <a:spcAft>
                          <a:spcPts val="0"/>
                        </a:spcAft>
                      </a:pPr>
                      <a:r>
                        <a:rPr lang="en-GB" sz="1200" b="1" dirty="0" smtClean="0">
                          <a:effectLst/>
                          <a:latin typeface="Calibri"/>
                          <a:ea typeface="Calibri"/>
                          <a:cs typeface="Times New Roman"/>
                        </a:rPr>
                        <a:t>Breakthrough</a:t>
                      </a:r>
                      <a:r>
                        <a:rPr lang="en-GB" sz="1200" b="1" baseline="0" dirty="0" smtClean="0">
                          <a:effectLst/>
                          <a:latin typeface="Calibri"/>
                          <a:ea typeface="Calibri"/>
                          <a:cs typeface="Times New Roman"/>
                        </a:rPr>
                        <a:t> – </a:t>
                      </a:r>
                      <a:r>
                        <a:rPr lang="en-GB" sz="1200" b="0" baseline="0" dirty="0" smtClean="0">
                          <a:effectLst/>
                          <a:latin typeface="Calibri"/>
                          <a:ea typeface="Calibri"/>
                          <a:cs typeface="Times New Roman"/>
                        </a:rPr>
                        <a:t>a scientific discovery that dramatically alters the way people understood disease – e.g. the discovery of bacteria. This then helps the problem to be solved.</a:t>
                      </a:r>
                      <a:endParaRPr lang="en-GB" sz="1200" b="1" dirty="0">
                        <a:effectLst/>
                        <a:latin typeface="Calibri"/>
                        <a:ea typeface="Calibri"/>
                        <a:cs typeface="Times New Roman"/>
                      </a:endParaRPr>
                    </a:p>
                  </a:txBody>
                  <a:tcPr marL="48257" marR="48257" marT="0" marB="0"/>
                </a:tc>
                <a:extLst>
                  <a:ext uri="{0D108BD9-81ED-4DB2-BD59-A6C34878D82A}">
                    <a16:rowId xmlns:a16="http://schemas.microsoft.com/office/drawing/2014/main" val="10012"/>
                  </a:ext>
                </a:extLst>
              </a:tr>
              <a:tr h="782871">
                <a:tc>
                  <a:txBody>
                    <a:bodyPr/>
                    <a:lstStyle/>
                    <a:p>
                      <a:pPr algn="l">
                        <a:lnSpc>
                          <a:spcPct val="115000"/>
                        </a:lnSpc>
                        <a:spcAft>
                          <a:spcPts val="0"/>
                        </a:spcAft>
                      </a:pPr>
                      <a:r>
                        <a:rPr lang="en-GB" sz="1200" dirty="0">
                          <a:effectLst/>
                          <a:latin typeface="Calibri"/>
                          <a:ea typeface="Calibri"/>
                          <a:cs typeface="Times New Roman"/>
                        </a:rPr>
                        <a:t>11</a:t>
                      </a:r>
                    </a:p>
                  </a:txBody>
                  <a:tcPr marL="48257" marR="48257" marT="0" marB="0"/>
                </a:tc>
                <a:tc>
                  <a:txBody>
                    <a:bodyPr/>
                    <a:lstStyle/>
                    <a:p>
                      <a:pPr algn="l">
                        <a:lnSpc>
                          <a:spcPct val="115000"/>
                        </a:lnSpc>
                        <a:spcAft>
                          <a:spcPts val="0"/>
                        </a:spcAft>
                      </a:pPr>
                      <a:r>
                        <a:rPr lang="en-GB" sz="1200" b="1" dirty="0" smtClean="0">
                          <a:effectLst/>
                          <a:latin typeface="Calibri"/>
                          <a:ea typeface="Calibri"/>
                          <a:cs typeface="Times New Roman"/>
                        </a:rPr>
                        <a:t>Government– </a:t>
                      </a:r>
                      <a:r>
                        <a:rPr lang="en-GB" sz="1200" b="0" dirty="0" smtClean="0">
                          <a:effectLst/>
                          <a:latin typeface="Calibri"/>
                          <a:ea typeface="Calibri"/>
                          <a:cs typeface="Times New Roman"/>
                        </a:rPr>
                        <a:t>they</a:t>
                      </a:r>
                      <a:r>
                        <a:rPr lang="en-GB" sz="1200" b="0" baseline="0" dirty="0" smtClean="0">
                          <a:effectLst/>
                          <a:latin typeface="Calibri"/>
                          <a:ea typeface="Calibri"/>
                          <a:cs typeface="Times New Roman"/>
                        </a:rPr>
                        <a:t> took</a:t>
                      </a:r>
                      <a:r>
                        <a:rPr lang="en-GB" sz="1200" b="0" dirty="0" smtClean="0">
                          <a:effectLst/>
                          <a:latin typeface="Calibri"/>
                          <a:ea typeface="Calibri"/>
                          <a:cs typeface="Times New Roman"/>
                        </a:rPr>
                        <a:t> </a:t>
                      </a:r>
                      <a:r>
                        <a:rPr lang="en-GB" sz="1200" b="0" dirty="0">
                          <a:effectLst/>
                          <a:latin typeface="Calibri"/>
                          <a:ea typeface="Calibri"/>
                          <a:cs typeface="Times New Roman"/>
                        </a:rPr>
                        <a:t>measures to prevent diseases spreading</a:t>
                      </a:r>
                      <a:r>
                        <a:rPr lang="en-GB" sz="1200" b="0" baseline="0" dirty="0">
                          <a:effectLst/>
                          <a:latin typeface="Calibri"/>
                          <a:ea typeface="Calibri"/>
                          <a:cs typeface="Times New Roman"/>
                        </a:rPr>
                        <a:t> and to help the population become healthier. The government increasingly took on this role after the development of germ </a:t>
                      </a:r>
                      <a:r>
                        <a:rPr lang="en-GB" sz="1200" b="0" baseline="0" dirty="0" smtClean="0">
                          <a:effectLst/>
                          <a:latin typeface="Calibri"/>
                          <a:ea typeface="Calibri"/>
                          <a:cs typeface="Times New Roman"/>
                        </a:rPr>
                        <a:t>theory with the Public Health Act 1875</a:t>
                      </a:r>
                      <a:endParaRPr lang="en-GB" sz="1200" b="1" dirty="0">
                        <a:effectLst/>
                        <a:latin typeface="Calibri"/>
                        <a:ea typeface="Calibri"/>
                        <a:cs typeface="Times New Roman"/>
                      </a:endParaRPr>
                    </a:p>
                  </a:txBody>
                  <a:tcPr marL="48257" marR="48257" marT="0" marB="0"/>
                </a:tc>
                <a:extLst>
                  <a:ext uri="{0D108BD9-81ED-4DB2-BD59-A6C34878D82A}">
                    <a16:rowId xmlns:a16="http://schemas.microsoft.com/office/drawing/2014/main" val="10013"/>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886855900"/>
              </p:ext>
            </p:extLst>
          </p:nvPr>
        </p:nvGraphicFramePr>
        <p:xfrm>
          <a:off x="4572000" y="514728"/>
          <a:ext cx="4536504" cy="6163808"/>
        </p:xfrm>
        <a:graphic>
          <a:graphicData uri="http://schemas.openxmlformats.org/drawingml/2006/table">
            <a:tbl>
              <a:tblPr firstRow="1" firstCol="1" bandRow="1">
                <a:tableStyleId>{5940675A-B579-460E-94D1-54222C63F5DA}</a:tableStyleId>
              </a:tblPr>
              <a:tblGrid>
                <a:gridCol w="365942">
                  <a:extLst>
                    <a:ext uri="{9D8B030D-6E8A-4147-A177-3AD203B41FA5}">
                      <a16:colId xmlns:a16="http://schemas.microsoft.com/office/drawing/2014/main" val="20000"/>
                    </a:ext>
                  </a:extLst>
                </a:gridCol>
                <a:gridCol w="858194">
                  <a:extLst>
                    <a:ext uri="{9D8B030D-6E8A-4147-A177-3AD203B41FA5}">
                      <a16:colId xmlns:a16="http://schemas.microsoft.com/office/drawing/2014/main" val="20001"/>
                    </a:ext>
                  </a:extLst>
                </a:gridCol>
                <a:gridCol w="3312368">
                  <a:extLst>
                    <a:ext uri="{9D8B030D-6E8A-4147-A177-3AD203B41FA5}">
                      <a16:colId xmlns:a16="http://schemas.microsoft.com/office/drawing/2014/main" val="20002"/>
                    </a:ext>
                  </a:extLst>
                </a:gridCol>
              </a:tblGrid>
              <a:tr h="255293">
                <a:tc gridSpan="3">
                  <a:txBody>
                    <a:bodyPr/>
                    <a:lstStyle/>
                    <a:p>
                      <a:pPr algn="l">
                        <a:lnSpc>
                          <a:spcPct val="115000"/>
                        </a:lnSpc>
                        <a:spcAft>
                          <a:spcPts val="0"/>
                        </a:spcAft>
                      </a:pPr>
                      <a:r>
                        <a:rPr lang="en-GB" sz="1400" b="1" dirty="0">
                          <a:effectLst/>
                        </a:rPr>
                        <a:t>Key Words</a:t>
                      </a:r>
                      <a:endParaRPr lang="en-GB" sz="1400" b="1" dirty="0">
                        <a:effectLst/>
                        <a:latin typeface="Calibri"/>
                        <a:ea typeface="Calibri"/>
                        <a:cs typeface="Times New Roman"/>
                      </a:endParaRPr>
                    </a:p>
                  </a:txBody>
                  <a:tcPr marL="53171" marR="53171"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282715">
                <a:tc>
                  <a:txBody>
                    <a:bodyPr/>
                    <a:lstStyle/>
                    <a:p>
                      <a:pPr algn="l">
                        <a:lnSpc>
                          <a:spcPct val="115000"/>
                        </a:lnSpc>
                        <a:spcAft>
                          <a:spcPts val="0"/>
                        </a:spcAft>
                      </a:pPr>
                      <a:r>
                        <a:rPr lang="en-GB" sz="1200" dirty="0">
                          <a:effectLst/>
                          <a:latin typeface="+mn-lt"/>
                          <a:ea typeface="+mn-ea"/>
                          <a:cs typeface="+mn-cs"/>
                        </a:rPr>
                        <a:t>12</a:t>
                      </a:r>
                      <a:endParaRPr lang="en-GB" sz="1200"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b="1" dirty="0">
                          <a:effectLst/>
                          <a:latin typeface="Calibri"/>
                          <a:ea typeface="Calibri"/>
                          <a:cs typeface="Times New Roman"/>
                        </a:rPr>
                        <a:t>Vaccine</a:t>
                      </a:r>
                    </a:p>
                  </a:txBody>
                  <a:tcPr marL="53171" marR="53171" marT="0" marB="0"/>
                </a:tc>
                <a:tc>
                  <a:txBody>
                    <a:bodyPr/>
                    <a:lstStyle/>
                    <a:p>
                      <a:pPr algn="l">
                        <a:lnSpc>
                          <a:spcPct val="115000"/>
                        </a:lnSpc>
                        <a:spcAft>
                          <a:spcPts val="0"/>
                        </a:spcAft>
                      </a:pPr>
                      <a:r>
                        <a:rPr lang="en-GB" sz="1200" b="0" dirty="0">
                          <a:effectLst/>
                          <a:latin typeface="Calibri"/>
                          <a:ea typeface="Calibri"/>
                          <a:cs typeface="Times New Roman"/>
                        </a:rPr>
                        <a:t>The injection into the body of killed or</a:t>
                      </a:r>
                      <a:r>
                        <a:rPr lang="en-GB" sz="1200" b="0" baseline="0" dirty="0">
                          <a:effectLst/>
                          <a:latin typeface="Calibri"/>
                          <a:ea typeface="Calibri"/>
                          <a:cs typeface="Times New Roman"/>
                        </a:rPr>
                        <a:t> weakened organisms to give the body resistance against disease</a:t>
                      </a:r>
                      <a:endParaRPr lang="en-GB" sz="1200" b="0" dirty="0">
                        <a:effectLst/>
                        <a:latin typeface="Calibri"/>
                        <a:ea typeface="Calibri"/>
                        <a:cs typeface="Times New Roman"/>
                      </a:endParaRPr>
                    </a:p>
                  </a:txBody>
                  <a:tcPr marL="53171" marR="53171" marT="0" marB="0"/>
                </a:tc>
                <a:extLst>
                  <a:ext uri="{0D108BD9-81ED-4DB2-BD59-A6C34878D82A}">
                    <a16:rowId xmlns:a16="http://schemas.microsoft.com/office/drawing/2014/main" val="10001"/>
                  </a:ext>
                </a:extLst>
              </a:tr>
              <a:tr h="72008">
                <a:tc>
                  <a:txBody>
                    <a:bodyPr/>
                    <a:lstStyle/>
                    <a:p>
                      <a:pPr algn="l">
                        <a:lnSpc>
                          <a:spcPct val="115000"/>
                        </a:lnSpc>
                        <a:spcAft>
                          <a:spcPts val="0"/>
                        </a:spcAft>
                      </a:pPr>
                      <a:r>
                        <a:rPr lang="en-GB" sz="1200" dirty="0">
                          <a:effectLst/>
                        </a:rPr>
                        <a:t>13</a:t>
                      </a:r>
                      <a:endParaRPr lang="en-GB" sz="1200"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b="1" dirty="0">
                          <a:effectLst/>
                          <a:latin typeface="Calibri"/>
                          <a:ea typeface="Calibri"/>
                          <a:cs typeface="Times New Roman"/>
                        </a:rPr>
                        <a:t>Smallpox</a:t>
                      </a:r>
                    </a:p>
                  </a:txBody>
                  <a:tcPr marL="53171" marR="53171" marT="0" marB="0"/>
                </a:tc>
                <a:tc>
                  <a:txBody>
                    <a:bodyPr/>
                    <a:lstStyle/>
                    <a:p>
                      <a:pPr algn="l">
                        <a:lnSpc>
                          <a:spcPct val="115000"/>
                        </a:lnSpc>
                        <a:spcAft>
                          <a:spcPts val="0"/>
                        </a:spcAft>
                      </a:pPr>
                      <a:r>
                        <a:rPr lang="en-GB" sz="1200" dirty="0">
                          <a:effectLst/>
                          <a:latin typeface="Calibri"/>
                          <a:ea typeface="Calibri"/>
                          <a:cs typeface="Times New Roman"/>
                        </a:rPr>
                        <a:t>A dangerous disease causing fever that</a:t>
                      </a:r>
                      <a:r>
                        <a:rPr lang="en-GB" sz="1200" baseline="0" dirty="0">
                          <a:effectLst/>
                          <a:latin typeface="Calibri"/>
                          <a:ea typeface="Calibri"/>
                          <a:cs typeface="Times New Roman"/>
                        </a:rPr>
                        <a:t> was beaten by vaccination</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02"/>
                  </a:ext>
                </a:extLst>
              </a:tr>
              <a:tr h="215002">
                <a:tc>
                  <a:txBody>
                    <a:bodyPr/>
                    <a:lstStyle/>
                    <a:p>
                      <a:pPr algn="l">
                        <a:lnSpc>
                          <a:spcPct val="115000"/>
                        </a:lnSpc>
                        <a:spcAft>
                          <a:spcPts val="0"/>
                        </a:spcAft>
                      </a:pPr>
                      <a:r>
                        <a:rPr lang="en-GB" sz="1200" dirty="0">
                          <a:effectLst/>
                        </a:rPr>
                        <a:t>14</a:t>
                      </a:r>
                      <a:endParaRPr lang="en-GB" sz="1200"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b="1" dirty="0">
                          <a:effectLst/>
                          <a:latin typeface="Calibri"/>
                          <a:ea typeface="Calibri"/>
                          <a:cs typeface="Times New Roman"/>
                        </a:rPr>
                        <a:t>Anaesthetic</a:t>
                      </a:r>
                    </a:p>
                  </a:txBody>
                  <a:tcPr marL="53171" marR="53171" marT="0" marB="0"/>
                </a:tc>
                <a:tc>
                  <a:txBody>
                    <a:bodyPr/>
                    <a:lstStyle/>
                    <a:p>
                      <a:pPr algn="l">
                        <a:lnSpc>
                          <a:spcPct val="115000"/>
                        </a:lnSpc>
                        <a:spcAft>
                          <a:spcPts val="0"/>
                        </a:spcAft>
                      </a:pPr>
                      <a:r>
                        <a:rPr lang="en-GB" sz="1200" dirty="0">
                          <a:effectLst/>
                          <a:latin typeface="Calibri"/>
                          <a:ea typeface="Calibri"/>
                          <a:cs typeface="Times New Roman"/>
                        </a:rPr>
                        <a:t>Drugs given to make</a:t>
                      </a:r>
                      <a:r>
                        <a:rPr lang="en-GB" sz="1200" baseline="0" dirty="0">
                          <a:effectLst/>
                          <a:latin typeface="Calibri"/>
                          <a:ea typeface="Calibri"/>
                          <a:cs typeface="Times New Roman"/>
                        </a:rPr>
                        <a:t> someone unconscious before or after surgery</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03"/>
                  </a:ext>
                </a:extLst>
              </a:tr>
              <a:tr h="215002">
                <a:tc>
                  <a:txBody>
                    <a:bodyPr/>
                    <a:lstStyle/>
                    <a:p>
                      <a:pPr algn="l">
                        <a:lnSpc>
                          <a:spcPct val="115000"/>
                        </a:lnSpc>
                        <a:spcAft>
                          <a:spcPts val="0"/>
                        </a:spcAft>
                      </a:pPr>
                      <a:r>
                        <a:rPr lang="en-GB" sz="1200" dirty="0">
                          <a:effectLst/>
                        </a:rPr>
                        <a:t>15</a:t>
                      </a:r>
                      <a:endParaRPr lang="en-GB" sz="1200"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b="1" dirty="0">
                          <a:effectLst/>
                          <a:latin typeface="Calibri"/>
                          <a:ea typeface="Calibri"/>
                          <a:cs typeface="Times New Roman"/>
                        </a:rPr>
                        <a:t>Infection</a:t>
                      </a:r>
                    </a:p>
                  </a:txBody>
                  <a:tcPr marL="53171" marR="53171" marT="0" marB="0"/>
                </a:tc>
                <a:tc>
                  <a:txBody>
                    <a:bodyPr/>
                    <a:lstStyle/>
                    <a:p>
                      <a:pPr algn="l">
                        <a:lnSpc>
                          <a:spcPct val="115000"/>
                        </a:lnSpc>
                        <a:spcAft>
                          <a:spcPts val="0"/>
                        </a:spcAft>
                      </a:pPr>
                      <a:r>
                        <a:rPr lang="en-GB" sz="1200" dirty="0">
                          <a:effectLst/>
                          <a:latin typeface="Calibri"/>
                          <a:ea typeface="Calibri"/>
                          <a:cs typeface="Times New Roman"/>
                        </a:rPr>
                        <a:t>The formation of disease causing germs</a:t>
                      </a:r>
                    </a:p>
                  </a:txBody>
                  <a:tcPr marL="53171" marR="53171" marT="0" marB="0"/>
                </a:tc>
                <a:extLst>
                  <a:ext uri="{0D108BD9-81ED-4DB2-BD59-A6C34878D82A}">
                    <a16:rowId xmlns:a16="http://schemas.microsoft.com/office/drawing/2014/main" val="10004"/>
                  </a:ext>
                </a:extLst>
              </a:tr>
              <a:tr h="215002">
                <a:tc>
                  <a:txBody>
                    <a:bodyPr/>
                    <a:lstStyle/>
                    <a:p>
                      <a:pPr algn="l">
                        <a:lnSpc>
                          <a:spcPct val="115000"/>
                        </a:lnSpc>
                        <a:spcAft>
                          <a:spcPts val="0"/>
                        </a:spcAft>
                      </a:pPr>
                      <a:r>
                        <a:rPr lang="en-GB" sz="1200" dirty="0">
                          <a:effectLst/>
                        </a:rPr>
                        <a:t>16</a:t>
                      </a:r>
                      <a:endParaRPr lang="en-GB" sz="1200"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b="1" dirty="0">
                          <a:effectLst/>
                          <a:latin typeface="Calibri"/>
                          <a:ea typeface="Calibri"/>
                          <a:cs typeface="Times New Roman"/>
                        </a:rPr>
                        <a:t>Cholera</a:t>
                      </a:r>
                    </a:p>
                  </a:txBody>
                  <a:tcPr marL="53171" marR="53171" marT="0" marB="0"/>
                </a:tc>
                <a:tc>
                  <a:txBody>
                    <a:bodyPr/>
                    <a:lstStyle/>
                    <a:p>
                      <a:pPr algn="l">
                        <a:lnSpc>
                          <a:spcPct val="115000"/>
                        </a:lnSpc>
                        <a:spcAft>
                          <a:spcPts val="0"/>
                        </a:spcAft>
                      </a:pPr>
                      <a:r>
                        <a:rPr lang="en-GB" sz="1200" dirty="0">
                          <a:effectLst/>
                          <a:latin typeface="Calibri"/>
                          <a:ea typeface="Calibri"/>
                          <a:cs typeface="Times New Roman"/>
                        </a:rPr>
                        <a:t>A bacterial infection</a:t>
                      </a:r>
                      <a:r>
                        <a:rPr lang="en-GB" sz="1200" baseline="0" dirty="0">
                          <a:effectLst/>
                          <a:latin typeface="Calibri"/>
                          <a:ea typeface="Calibri"/>
                          <a:cs typeface="Times New Roman"/>
                        </a:rPr>
                        <a:t> caused by drinking water</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05"/>
                  </a:ext>
                </a:extLst>
              </a:tr>
              <a:tr h="267432">
                <a:tc>
                  <a:txBody>
                    <a:bodyPr/>
                    <a:lstStyle/>
                    <a:p>
                      <a:pPr algn="l">
                        <a:lnSpc>
                          <a:spcPct val="115000"/>
                        </a:lnSpc>
                        <a:spcAft>
                          <a:spcPts val="0"/>
                        </a:spcAft>
                      </a:pPr>
                      <a:r>
                        <a:rPr lang="en-GB" sz="1200" dirty="0">
                          <a:effectLst/>
                        </a:rPr>
                        <a:t>17</a:t>
                      </a:r>
                      <a:endParaRPr lang="en-GB" sz="1200"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b="1" dirty="0">
                          <a:effectLst/>
                          <a:latin typeface="Calibri"/>
                          <a:ea typeface="Calibri"/>
                          <a:cs typeface="Times New Roman"/>
                        </a:rPr>
                        <a:t>Germ</a:t>
                      </a:r>
                      <a:r>
                        <a:rPr lang="en-GB" sz="1200" b="1" baseline="0" dirty="0">
                          <a:effectLst/>
                          <a:latin typeface="Calibri"/>
                          <a:ea typeface="Calibri"/>
                          <a:cs typeface="Times New Roman"/>
                        </a:rPr>
                        <a:t> Theory</a:t>
                      </a:r>
                      <a:endParaRPr lang="en-GB" sz="1200" b="1"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dirty="0">
                          <a:effectLst/>
                          <a:latin typeface="Calibri"/>
                          <a:ea typeface="Calibri"/>
                          <a:cs typeface="Times New Roman"/>
                        </a:rPr>
                        <a:t>The theory that germs</a:t>
                      </a:r>
                      <a:r>
                        <a:rPr lang="en-GB" sz="1200" baseline="0" dirty="0">
                          <a:effectLst/>
                          <a:latin typeface="Calibri"/>
                          <a:ea typeface="Calibri"/>
                          <a:cs typeface="Times New Roman"/>
                        </a:rPr>
                        <a:t> cause disease</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06"/>
                  </a:ext>
                </a:extLst>
              </a:tr>
              <a:tr h="215002">
                <a:tc>
                  <a:txBody>
                    <a:bodyPr/>
                    <a:lstStyle/>
                    <a:p>
                      <a:pPr algn="l">
                        <a:lnSpc>
                          <a:spcPct val="115000"/>
                        </a:lnSpc>
                        <a:spcAft>
                          <a:spcPts val="0"/>
                        </a:spcAft>
                      </a:pPr>
                      <a:r>
                        <a:rPr lang="en-GB" sz="1200" dirty="0">
                          <a:effectLst/>
                        </a:rPr>
                        <a:t>18</a:t>
                      </a:r>
                      <a:endParaRPr lang="en-GB" sz="1200"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b="1" dirty="0">
                          <a:effectLst/>
                          <a:latin typeface="Calibri"/>
                          <a:ea typeface="Calibri"/>
                          <a:cs typeface="Times New Roman"/>
                        </a:rPr>
                        <a:t>Antiseptic</a:t>
                      </a:r>
                    </a:p>
                  </a:txBody>
                  <a:tcPr marL="53171" marR="53171" marT="0" marB="0"/>
                </a:tc>
                <a:tc>
                  <a:txBody>
                    <a:bodyPr/>
                    <a:lstStyle/>
                    <a:p>
                      <a:pPr algn="l">
                        <a:lnSpc>
                          <a:spcPct val="115000"/>
                        </a:lnSpc>
                        <a:spcAft>
                          <a:spcPts val="0"/>
                        </a:spcAft>
                      </a:pPr>
                      <a:r>
                        <a:rPr lang="en-GB" sz="1200" dirty="0">
                          <a:effectLst/>
                          <a:latin typeface="Calibri"/>
                          <a:ea typeface="Calibri"/>
                          <a:cs typeface="Times New Roman"/>
                        </a:rPr>
                        <a:t>Chemicals used to destroy bacteria and prevent infection</a:t>
                      </a:r>
                    </a:p>
                  </a:txBody>
                  <a:tcPr marL="53171" marR="53171" marT="0" marB="0"/>
                </a:tc>
                <a:extLst>
                  <a:ext uri="{0D108BD9-81ED-4DB2-BD59-A6C34878D82A}">
                    <a16:rowId xmlns:a16="http://schemas.microsoft.com/office/drawing/2014/main" val="10007"/>
                  </a:ext>
                </a:extLst>
              </a:tr>
              <a:tr h="215002">
                <a:tc>
                  <a:txBody>
                    <a:bodyPr/>
                    <a:lstStyle/>
                    <a:p>
                      <a:pPr algn="l">
                        <a:lnSpc>
                          <a:spcPct val="115000"/>
                        </a:lnSpc>
                        <a:spcAft>
                          <a:spcPts val="0"/>
                        </a:spcAft>
                      </a:pPr>
                      <a:r>
                        <a:rPr lang="en-GB" sz="1200" dirty="0">
                          <a:effectLst/>
                        </a:rPr>
                        <a:t>19</a:t>
                      </a:r>
                      <a:endParaRPr lang="en-GB" sz="1200"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b="1" dirty="0">
                          <a:effectLst/>
                          <a:latin typeface="Calibri"/>
                          <a:ea typeface="Calibri"/>
                          <a:cs typeface="Times New Roman"/>
                        </a:rPr>
                        <a:t>Medical Officer</a:t>
                      </a:r>
                    </a:p>
                  </a:txBody>
                  <a:tcPr marL="53171" marR="53171" marT="0" marB="0"/>
                </a:tc>
                <a:tc>
                  <a:txBody>
                    <a:bodyPr/>
                    <a:lstStyle/>
                    <a:p>
                      <a:pPr algn="l">
                        <a:lnSpc>
                          <a:spcPct val="115000"/>
                        </a:lnSpc>
                        <a:spcAft>
                          <a:spcPts val="0"/>
                        </a:spcAft>
                      </a:pPr>
                      <a:r>
                        <a:rPr lang="en-GB" sz="1200" dirty="0">
                          <a:effectLst/>
                          <a:latin typeface="Calibri"/>
                          <a:ea typeface="Calibri"/>
                          <a:cs typeface="Times New Roman"/>
                        </a:rPr>
                        <a:t>A person appointed to look after the public health of an</a:t>
                      </a:r>
                      <a:r>
                        <a:rPr lang="en-GB" sz="1200" baseline="0" dirty="0">
                          <a:effectLst/>
                          <a:latin typeface="Calibri"/>
                          <a:ea typeface="Calibri"/>
                          <a:cs typeface="Times New Roman"/>
                        </a:rPr>
                        <a:t> area</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08"/>
                  </a:ext>
                </a:extLst>
              </a:tr>
              <a:tr h="215002">
                <a:tc>
                  <a:txBody>
                    <a:bodyPr/>
                    <a:lstStyle/>
                    <a:p>
                      <a:pPr algn="l">
                        <a:lnSpc>
                          <a:spcPct val="115000"/>
                        </a:lnSpc>
                        <a:spcAft>
                          <a:spcPts val="0"/>
                        </a:spcAft>
                      </a:pPr>
                      <a:r>
                        <a:rPr lang="en-GB" sz="1200" dirty="0">
                          <a:effectLst/>
                        </a:rPr>
                        <a:t>20</a:t>
                      </a:r>
                      <a:endParaRPr lang="en-GB" sz="1200"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b="1" dirty="0">
                          <a:effectLst/>
                          <a:latin typeface="Calibri"/>
                          <a:ea typeface="Calibri"/>
                          <a:cs typeface="Times New Roman"/>
                        </a:rPr>
                        <a:t>Contagion</a:t>
                      </a:r>
                    </a:p>
                  </a:txBody>
                  <a:tcPr marL="53171" marR="53171" marT="0" marB="0"/>
                </a:tc>
                <a:tc>
                  <a:txBody>
                    <a:bodyPr/>
                    <a:lstStyle/>
                    <a:p>
                      <a:pPr algn="l">
                        <a:lnSpc>
                          <a:spcPct val="115000"/>
                        </a:lnSpc>
                        <a:spcAft>
                          <a:spcPts val="0"/>
                        </a:spcAft>
                      </a:pPr>
                      <a:r>
                        <a:rPr lang="en-GB" sz="1200" dirty="0">
                          <a:effectLst/>
                          <a:latin typeface="Calibri"/>
                          <a:ea typeface="Calibri"/>
                          <a:cs typeface="Times New Roman"/>
                        </a:rPr>
                        <a:t>The passing of disease from one person to another</a:t>
                      </a:r>
                    </a:p>
                  </a:txBody>
                  <a:tcPr marL="53171" marR="53171" marT="0" marB="0"/>
                </a:tc>
                <a:extLst>
                  <a:ext uri="{0D108BD9-81ED-4DB2-BD59-A6C34878D82A}">
                    <a16:rowId xmlns:a16="http://schemas.microsoft.com/office/drawing/2014/main" val="10009"/>
                  </a:ext>
                </a:extLst>
              </a:tr>
              <a:tr h="216021">
                <a:tc>
                  <a:txBody>
                    <a:bodyPr/>
                    <a:lstStyle/>
                    <a:p>
                      <a:r>
                        <a:rPr lang="en-GB" sz="1200" dirty="0"/>
                        <a:t>21</a:t>
                      </a:r>
                    </a:p>
                  </a:txBody>
                  <a:tcPr marL="53171" marR="53171" marT="0" marB="0"/>
                </a:tc>
                <a:tc>
                  <a:txBody>
                    <a:bodyPr/>
                    <a:lstStyle/>
                    <a:p>
                      <a:pPr algn="l">
                        <a:lnSpc>
                          <a:spcPct val="115000"/>
                        </a:lnSpc>
                        <a:spcAft>
                          <a:spcPts val="0"/>
                        </a:spcAft>
                      </a:pPr>
                      <a:r>
                        <a:rPr lang="en-GB" sz="1200" b="1" dirty="0">
                          <a:effectLst/>
                          <a:latin typeface="Calibri"/>
                          <a:ea typeface="Calibri"/>
                          <a:cs typeface="Times New Roman"/>
                        </a:rPr>
                        <a:t>Epidemic</a:t>
                      </a:r>
                    </a:p>
                  </a:txBody>
                  <a:tcPr marL="53171" marR="53171" marT="0" marB="0"/>
                </a:tc>
                <a:tc>
                  <a:txBody>
                    <a:bodyPr/>
                    <a:lstStyle/>
                    <a:p>
                      <a:pPr algn="l">
                        <a:lnSpc>
                          <a:spcPct val="115000"/>
                        </a:lnSpc>
                        <a:spcAft>
                          <a:spcPts val="0"/>
                        </a:spcAft>
                      </a:pPr>
                      <a:r>
                        <a:rPr lang="en-GB" sz="1200" dirty="0">
                          <a:effectLst/>
                          <a:latin typeface="Calibri"/>
                          <a:ea typeface="Calibri"/>
                          <a:cs typeface="Times New Roman"/>
                        </a:rPr>
                        <a:t>A widespread</a:t>
                      </a:r>
                      <a:r>
                        <a:rPr lang="en-GB" sz="1200" baseline="0" dirty="0">
                          <a:effectLst/>
                          <a:latin typeface="Calibri"/>
                          <a:ea typeface="Calibri"/>
                          <a:cs typeface="Times New Roman"/>
                        </a:rPr>
                        <a:t> outbreak of a disease</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10"/>
                  </a:ext>
                </a:extLst>
              </a:tr>
              <a:tr h="380404">
                <a:tc>
                  <a:txBody>
                    <a:bodyPr/>
                    <a:lstStyle/>
                    <a:p>
                      <a:r>
                        <a:rPr lang="en-GB" sz="1200" dirty="0"/>
                        <a:t>22</a:t>
                      </a:r>
                    </a:p>
                  </a:txBody>
                  <a:tcPr marL="53171" marR="53171" marT="0" marB="0"/>
                </a:tc>
                <a:tc>
                  <a:txBody>
                    <a:bodyPr/>
                    <a:lstStyle/>
                    <a:p>
                      <a:pPr algn="l">
                        <a:lnSpc>
                          <a:spcPct val="115000"/>
                        </a:lnSpc>
                        <a:spcAft>
                          <a:spcPts val="0"/>
                        </a:spcAft>
                      </a:pPr>
                      <a:r>
                        <a:rPr lang="en-GB" sz="1200" b="1" dirty="0">
                          <a:effectLst/>
                          <a:latin typeface="Calibri"/>
                          <a:ea typeface="Calibri"/>
                          <a:cs typeface="Times New Roman"/>
                        </a:rPr>
                        <a:t>Sanitation</a:t>
                      </a:r>
                    </a:p>
                  </a:txBody>
                  <a:tcPr marL="53171" marR="53171" marT="0" marB="0"/>
                </a:tc>
                <a:tc>
                  <a:txBody>
                    <a:bodyPr/>
                    <a:lstStyle/>
                    <a:p>
                      <a:pPr algn="l">
                        <a:lnSpc>
                          <a:spcPct val="115000"/>
                        </a:lnSpc>
                        <a:spcAft>
                          <a:spcPts val="0"/>
                        </a:spcAft>
                      </a:pPr>
                      <a:r>
                        <a:rPr lang="en-GB" sz="1200" dirty="0">
                          <a:effectLst/>
                          <a:latin typeface="Calibri"/>
                          <a:ea typeface="Calibri"/>
                          <a:cs typeface="Times New Roman"/>
                        </a:rPr>
                        <a:t>Providing  disposal</a:t>
                      </a:r>
                      <a:r>
                        <a:rPr lang="en-GB" sz="1200" baseline="0" dirty="0">
                          <a:effectLst/>
                          <a:latin typeface="Calibri"/>
                          <a:ea typeface="Calibri"/>
                          <a:cs typeface="Times New Roman"/>
                        </a:rPr>
                        <a:t> of human waste and dispensing  clean water to improve public health</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11"/>
                  </a:ext>
                </a:extLst>
              </a:tr>
              <a:tr h="380404">
                <a:tc>
                  <a:txBody>
                    <a:bodyPr/>
                    <a:lstStyle/>
                    <a:p>
                      <a:r>
                        <a:rPr lang="en-GB" sz="1200" dirty="0"/>
                        <a:t>23</a:t>
                      </a:r>
                    </a:p>
                  </a:txBody>
                  <a:tcPr marL="53171" marR="53171" marT="0" marB="0"/>
                </a:tc>
                <a:tc>
                  <a:txBody>
                    <a:bodyPr/>
                    <a:lstStyle/>
                    <a:p>
                      <a:pPr algn="l">
                        <a:lnSpc>
                          <a:spcPct val="115000"/>
                        </a:lnSpc>
                        <a:spcAft>
                          <a:spcPts val="0"/>
                        </a:spcAft>
                      </a:pPr>
                      <a:r>
                        <a:rPr lang="en-GB" sz="1200" b="1" dirty="0">
                          <a:effectLst/>
                          <a:latin typeface="Calibri"/>
                          <a:ea typeface="Calibri"/>
                          <a:cs typeface="Times New Roman"/>
                        </a:rPr>
                        <a:t>Workhouses</a:t>
                      </a:r>
                    </a:p>
                  </a:txBody>
                  <a:tcPr marL="53171" marR="53171" marT="0" marB="0"/>
                </a:tc>
                <a:tc>
                  <a:txBody>
                    <a:bodyPr/>
                    <a:lstStyle/>
                    <a:p>
                      <a:pPr algn="l">
                        <a:lnSpc>
                          <a:spcPct val="115000"/>
                        </a:lnSpc>
                        <a:spcAft>
                          <a:spcPts val="0"/>
                        </a:spcAft>
                      </a:pPr>
                      <a:r>
                        <a:rPr lang="en-GB" sz="1200" dirty="0">
                          <a:effectLst/>
                          <a:latin typeface="Calibri"/>
                          <a:ea typeface="Calibri"/>
                          <a:cs typeface="Times New Roman"/>
                        </a:rPr>
                        <a:t>Accommodation for poor people who could not afford</a:t>
                      </a:r>
                      <a:r>
                        <a:rPr lang="en-GB" sz="1200" baseline="0" dirty="0">
                          <a:effectLst/>
                          <a:latin typeface="Calibri"/>
                          <a:ea typeface="Calibri"/>
                          <a:cs typeface="Times New Roman"/>
                        </a:rPr>
                        <a:t> to pay for rent and food. </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12"/>
                  </a:ext>
                </a:extLst>
              </a:tr>
              <a:tr h="179183">
                <a:tc>
                  <a:txBody>
                    <a:bodyPr/>
                    <a:lstStyle/>
                    <a:p>
                      <a:r>
                        <a:rPr lang="en-GB" sz="1200" dirty="0"/>
                        <a:t>24</a:t>
                      </a:r>
                    </a:p>
                  </a:txBody>
                  <a:tcPr marL="53171" marR="53171" marT="0" marB="0"/>
                </a:tc>
                <a:tc>
                  <a:txBody>
                    <a:bodyPr/>
                    <a:lstStyle/>
                    <a:p>
                      <a:pPr algn="l">
                        <a:lnSpc>
                          <a:spcPct val="115000"/>
                        </a:lnSpc>
                        <a:spcAft>
                          <a:spcPts val="0"/>
                        </a:spcAft>
                      </a:pPr>
                      <a:r>
                        <a:rPr lang="en-GB" sz="1200" b="1" dirty="0">
                          <a:effectLst/>
                          <a:latin typeface="Calibri"/>
                          <a:ea typeface="Calibri"/>
                          <a:cs typeface="Times New Roman"/>
                        </a:rPr>
                        <a:t>Dispensary</a:t>
                      </a:r>
                    </a:p>
                  </a:txBody>
                  <a:tcPr marL="53171" marR="53171" marT="0" marB="0"/>
                </a:tc>
                <a:tc>
                  <a:txBody>
                    <a:bodyPr/>
                    <a:lstStyle/>
                    <a:p>
                      <a:pPr algn="l">
                        <a:lnSpc>
                          <a:spcPct val="115000"/>
                        </a:lnSpc>
                        <a:spcAft>
                          <a:spcPts val="0"/>
                        </a:spcAft>
                      </a:pPr>
                      <a:r>
                        <a:rPr lang="en-GB" sz="1200" dirty="0">
                          <a:effectLst/>
                          <a:latin typeface="Calibri"/>
                          <a:ea typeface="Calibri"/>
                          <a:cs typeface="Times New Roman"/>
                        </a:rPr>
                        <a:t>A place where medicines are given out</a:t>
                      </a:r>
                    </a:p>
                  </a:txBody>
                  <a:tcPr marL="53171" marR="53171" marT="0" marB="0"/>
                </a:tc>
                <a:extLst>
                  <a:ext uri="{0D108BD9-81ED-4DB2-BD59-A6C34878D82A}">
                    <a16:rowId xmlns:a16="http://schemas.microsoft.com/office/drawing/2014/main" val="10013"/>
                  </a:ext>
                </a:extLst>
              </a:tr>
              <a:tr h="380404">
                <a:tc>
                  <a:txBody>
                    <a:bodyPr/>
                    <a:lstStyle/>
                    <a:p>
                      <a:r>
                        <a:rPr lang="en-GB" sz="1200" dirty="0"/>
                        <a:t>25</a:t>
                      </a:r>
                    </a:p>
                  </a:txBody>
                  <a:tcPr marL="53171" marR="53171" marT="0" marB="0"/>
                </a:tc>
                <a:tc>
                  <a:txBody>
                    <a:bodyPr/>
                    <a:lstStyle/>
                    <a:p>
                      <a:pPr algn="l">
                        <a:lnSpc>
                          <a:spcPct val="115000"/>
                        </a:lnSpc>
                        <a:spcAft>
                          <a:spcPts val="0"/>
                        </a:spcAft>
                      </a:pPr>
                      <a:r>
                        <a:rPr lang="en-GB" sz="1200" b="1" dirty="0">
                          <a:effectLst/>
                          <a:latin typeface="Calibri"/>
                          <a:ea typeface="Calibri"/>
                          <a:cs typeface="Times New Roman"/>
                        </a:rPr>
                        <a:t>Voluntary hospital</a:t>
                      </a:r>
                    </a:p>
                  </a:txBody>
                  <a:tcPr marL="53171" marR="53171" marT="0" marB="0"/>
                </a:tc>
                <a:tc>
                  <a:txBody>
                    <a:bodyPr/>
                    <a:lstStyle/>
                    <a:p>
                      <a:pPr algn="l">
                        <a:lnSpc>
                          <a:spcPct val="115000"/>
                        </a:lnSpc>
                        <a:spcAft>
                          <a:spcPts val="0"/>
                        </a:spcAft>
                      </a:pPr>
                      <a:r>
                        <a:rPr lang="en-GB" sz="1200" dirty="0">
                          <a:effectLst/>
                          <a:latin typeface="Calibri"/>
                          <a:ea typeface="Calibri"/>
                          <a:cs typeface="Times New Roman"/>
                        </a:rPr>
                        <a:t>Hospitals supported by charitable</a:t>
                      </a:r>
                      <a:r>
                        <a:rPr lang="en-GB" sz="1200" baseline="0" dirty="0">
                          <a:effectLst/>
                          <a:latin typeface="Calibri"/>
                          <a:ea typeface="Calibri"/>
                          <a:cs typeface="Times New Roman"/>
                        </a:rPr>
                        <a:t> donations</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14"/>
                  </a:ext>
                </a:extLst>
              </a:tr>
              <a:tr h="380404">
                <a:tc>
                  <a:txBody>
                    <a:bodyPr/>
                    <a:lstStyle/>
                    <a:p>
                      <a:r>
                        <a:rPr lang="en-GB" sz="1200" dirty="0"/>
                        <a:t>26</a:t>
                      </a:r>
                    </a:p>
                  </a:txBody>
                  <a:tcPr marL="53171" marR="53171" marT="0" marB="0"/>
                </a:tc>
                <a:tc>
                  <a:txBody>
                    <a:bodyPr/>
                    <a:lstStyle/>
                    <a:p>
                      <a:pPr algn="l">
                        <a:lnSpc>
                          <a:spcPct val="115000"/>
                        </a:lnSpc>
                        <a:spcAft>
                          <a:spcPts val="0"/>
                        </a:spcAft>
                      </a:pPr>
                      <a:r>
                        <a:rPr lang="en-GB" sz="1200" b="1" dirty="0">
                          <a:effectLst/>
                          <a:latin typeface="Calibri"/>
                          <a:ea typeface="Calibri"/>
                          <a:cs typeface="Times New Roman"/>
                        </a:rPr>
                        <a:t>Chloroform</a:t>
                      </a:r>
                    </a:p>
                  </a:txBody>
                  <a:tcPr marL="53171" marR="53171" marT="0" marB="0"/>
                </a:tc>
                <a:tc>
                  <a:txBody>
                    <a:bodyPr/>
                    <a:lstStyle/>
                    <a:p>
                      <a:pPr algn="l">
                        <a:lnSpc>
                          <a:spcPct val="115000"/>
                        </a:lnSpc>
                        <a:spcAft>
                          <a:spcPts val="0"/>
                        </a:spcAft>
                      </a:pPr>
                      <a:r>
                        <a:rPr lang="en-GB" sz="1200" dirty="0">
                          <a:effectLst/>
                          <a:latin typeface="Calibri"/>
                          <a:ea typeface="Calibri"/>
                          <a:cs typeface="Times New Roman"/>
                        </a:rPr>
                        <a:t>A liquid whose vapour</a:t>
                      </a:r>
                      <a:r>
                        <a:rPr lang="en-GB" sz="1200" baseline="0" dirty="0">
                          <a:effectLst/>
                          <a:latin typeface="Calibri"/>
                          <a:ea typeface="Calibri"/>
                          <a:cs typeface="Times New Roman"/>
                        </a:rPr>
                        <a:t> acts as an anaesthetic and produces unconsciousness</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15"/>
                  </a:ext>
                </a:extLst>
              </a:tr>
              <a:tr h="380404">
                <a:tc>
                  <a:txBody>
                    <a:bodyPr/>
                    <a:lstStyle/>
                    <a:p>
                      <a:r>
                        <a:rPr lang="en-GB" sz="1200" dirty="0"/>
                        <a:t>27</a:t>
                      </a:r>
                    </a:p>
                  </a:txBody>
                  <a:tcPr marL="53171" marR="53171" marT="0" marB="0"/>
                </a:tc>
                <a:tc>
                  <a:txBody>
                    <a:bodyPr/>
                    <a:lstStyle/>
                    <a:p>
                      <a:pPr algn="l">
                        <a:lnSpc>
                          <a:spcPct val="115000"/>
                        </a:lnSpc>
                        <a:spcAft>
                          <a:spcPts val="0"/>
                        </a:spcAft>
                      </a:pPr>
                      <a:r>
                        <a:rPr lang="en-GB" sz="1200" b="1" dirty="0">
                          <a:effectLst/>
                          <a:latin typeface="Calibri"/>
                          <a:ea typeface="Calibri"/>
                          <a:cs typeface="Times New Roman"/>
                        </a:rPr>
                        <a:t>Industrial Revolution</a:t>
                      </a:r>
                    </a:p>
                  </a:txBody>
                  <a:tcPr marL="53171" marR="53171" marT="0" marB="0"/>
                </a:tc>
                <a:tc>
                  <a:txBody>
                    <a:bodyPr/>
                    <a:lstStyle/>
                    <a:p>
                      <a:pPr algn="l">
                        <a:lnSpc>
                          <a:spcPct val="115000"/>
                        </a:lnSpc>
                        <a:spcAft>
                          <a:spcPts val="0"/>
                        </a:spcAft>
                      </a:pPr>
                      <a:r>
                        <a:rPr lang="en-GB" sz="1200" dirty="0">
                          <a:effectLst/>
                          <a:latin typeface="Calibri"/>
                          <a:ea typeface="Calibri"/>
                          <a:cs typeface="Times New Roman"/>
                        </a:rPr>
                        <a:t>A</a:t>
                      </a:r>
                      <a:r>
                        <a:rPr lang="en-GB" sz="1200" baseline="0" dirty="0">
                          <a:effectLst/>
                          <a:latin typeface="Calibri"/>
                          <a:ea typeface="Calibri"/>
                          <a:cs typeface="Times New Roman"/>
                        </a:rPr>
                        <a:t> period of British history when industries (e.g. coal, steel) transformed society</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16"/>
                  </a:ext>
                </a:extLst>
              </a:tr>
            </a:tbl>
          </a:graphicData>
        </a:graphic>
      </p:graphicFrame>
      <p:sp>
        <p:nvSpPr>
          <p:cNvPr id="6" name="TextBox 5"/>
          <p:cNvSpPr txBox="1"/>
          <p:nvPr/>
        </p:nvSpPr>
        <p:spPr>
          <a:xfrm>
            <a:off x="323528" y="116632"/>
            <a:ext cx="8496944"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dirty="0"/>
              <a:t>Knowledge Organiser – Topic Three: Medicine in 18</a:t>
            </a:r>
            <a:r>
              <a:rPr lang="en-GB" baseline="30000" dirty="0"/>
              <a:t>th</a:t>
            </a:r>
            <a:r>
              <a:rPr lang="en-GB" dirty="0"/>
              <a:t> and 19</a:t>
            </a:r>
            <a:r>
              <a:rPr lang="en-GB" baseline="30000" dirty="0"/>
              <a:t>th</a:t>
            </a:r>
            <a:r>
              <a:rPr lang="en-GB" dirty="0"/>
              <a:t> century Britain</a:t>
            </a:r>
          </a:p>
        </p:txBody>
      </p:sp>
    </p:spTree>
    <p:extLst>
      <p:ext uri="{BB962C8B-B14F-4D97-AF65-F5344CB8AC3E}">
        <p14:creationId xmlns:p14="http://schemas.microsoft.com/office/powerpoint/2010/main" val="2670938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75314704"/>
              </p:ext>
            </p:extLst>
          </p:nvPr>
        </p:nvGraphicFramePr>
        <p:xfrm>
          <a:off x="251520" y="520005"/>
          <a:ext cx="4248472" cy="6308259"/>
        </p:xfrm>
        <a:graphic>
          <a:graphicData uri="http://schemas.openxmlformats.org/drawingml/2006/table">
            <a:tbl>
              <a:tblPr firstRow="1" firstCol="1" bandRow="1">
                <a:tableStyleId>{5940675A-B579-460E-94D1-54222C63F5DA}</a:tableStyleId>
              </a:tblPr>
              <a:tblGrid>
                <a:gridCol w="383643">
                  <a:extLst>
                    <a:ext uri="{9D8B030D-6E8A-4147-A177-3AD203B41FA5}">
                      <a16:colId xmlns:a16="http://schemas.microsoft.com/office/drawing/2014/main" val="20000"/>
                    </a:ext>
                  </a:extLst>
                </a:gridCol>
                <a:gridCol w="3864829">
                  <a:extLst>
                    <a:ext uri="{9D8B030D-6E8A-4147-A177-3AD203B41FA5}">
                      <a16:colId xmlns:a16="http://schemas.microsoft.com/office/drawing/2014/main" val="20001"/>
                    </a:ext>
                  </a:extLst>
                </a:gridCol>
              </a:tblGrid>
              <a:tr h="238925">
                <a:tc gridSpan="2">
                  <a:txBody>
                    <a:bodyPr/>
                    <a:lstStyle/>
                    <a:p>
                      <a:pPr algn="l">
                        <a:lnSpc>
                          <a:spcPct val="115000"/>
                        </a:lnSpc>
                        <a:spcAft>
                          <a:spcPts val="0"/>
                        </a:spcAft>
                      </a:pPr>
                      <a:r>
                        <a:rPr lang="en-GB" sz="1400" b="1" dirty="0">
                          <a:effectLst/>
                        </a:rPr>
                        <a:t>Modern Britain</a:t>
                      </a:r>
                      <a:endParaRPr lang="en-GB" sz="1400" b="1" dirty="0">
                        <a:effectLst/>
                        <a:latin typeface="Calibri"/>
                        <a:ea typeface="Calibri"/>
                        <a:cs typeface="Times New Roman"/>
                      </a:endParaRPr>
                    </a:p>
                  </a:txBody>
                  <a:tcPr marL="48257" marR="48257" marT="0" marB="0"/>
                </a:tc>
                <a:tc hMerge="1">
                  <a:txBody>
                    <a:bodyPr/>
                    <a:lstStyle/>
                    <a:p>
                      <a:endParaRPr lang="en-GB"/>
                    </a:p>
                  </a:txBody>
                  <a:tcPr/>
                </a:tc>
                <a:extLst>
                  <a:ext uri="{0D108BD9-81ED-4DB2-BD59-A6C34878D82A}">
                    <a16:rowId xmlns:a16="http://schemas.microsoft.com/office/drawing/2014/main" val="10000"/>
                  </a:ext>
                </a:extLst>
              </a:tr>
              <a:tr h="417271">
                <a:tc>
                  <a:txBody>
                    <a:bodyPr/>
                    <a:lstStyle/>
                    <a:p>
                      <a:pPr algn="l">
                        <a:lnSpc>
                          <a:spcPct val="115000"/>
                        </a:lnSpc>
                        <a:spcAft>
                          <a:spcPts val="0"/>
                        </a:spcAft>
                      </a:pPr>
                      <a:r>
                        <a:rPr lang="en-GB" sz="1200" dirty="0">
                          <a:effectLst/>
                        </a:rPr>
                        <a:t>1</a:t>
                      </a:r>
                      <a:endParaRPr lang="en-GB" sz="1200" dirty="0">
                        <a:effectLst/>
                        <a:latin typeface="Calibri"/>
                        <a:ea typeface="Calibri"/>
                        <a:cs typeface="Times New Roman"/>
                      </a:endParaRPr>
                    </a:p>
                  </a:txBody>
                  <a:tcPr marL="48257" marR="48257" marT="0" marB="0"/>
                </a:tc>
                <a:tc>
                  <a:txBody>
                    <a:bodyPr/>
                    <a:lstStyle/>
                    <a:p>
                      <a:pPr algn="l">
                        <a:lnSpc>
                          <a:spcPct val="115000"/>
                        </a:lnSpc>
                        <a:spcAft>
                          <a:spcPts val="0"/>
                        </a:spcAft>
                      </a:pPr>
                      <a:r>
                        <a:rPr lang="en-GB" sz="1200" dirty="0">
                          <a:effectLst/>
                          <a:latin typeface="Calibri"/>
                          <a:ea typeface="Calibri"/>
                          <a:cs typeface="Times New Roman"/>
                        </a:rPr>
                        <a:t>From</a:t>
                      </a:r>
                      <a:r>
                        <a:rPr lang="en-GB" sz="1200" baseline="0" dirty="0">
                          <a:effectLst/>
                          <a:latin typeface="Calibri"/>
                          <a:ea typeface="Calibri"/>
                          <a:cs typeface="Times New Roman"/>
                        </a:rPr>
                        <a:t> 1900-Present, there have been massive changes in medicine and treatment</a:t>
                      </a:r>
                      <a:endParaRPr lang="en-GB" sz="1200" dirty="0">
                        <a:effectLst/>
                        <a:latin typeface="Calibri"/>
                        <a:ea typeface="Calibri"/>
                        <a:cs typeface="Times New Roman"/>
                      </a:endParaRPr>
                    </a:p>
                  </a:txBody>
                  <a:tcPr marL="48257" marR="48257" marT="0" marB="0"/>
                </a:tc>
                <a:extLst>
                  <a:ext uri="{0D108BD9-81ED-4DB2-BD59-A6C34878D82A}">
                    <a16:rowId xmlns:a16="http://schemas.microsoft.com/office/drawing/2014/main" val="10001"/>
                  </a:ext>
                </a:extLst>
              </a:tr>
              <a:tr h="238925">
                <a:tc gridSpan="2">
                  <a:txBody>
                    <a:bodyPr/>
                    <a:lstStyle/>
                    <a:p>
                      <a:pPr algn="l">
                        <a:lnSpc>
                          <a:spcPct val="115000"/>
                        </a:lnSpc>
                        <a:spcAft>
                          <a:spcPts val="0"/>
                        </a:spcAft>
                      </a:pPr>
                      <a:r>
                        <a:rPr lang="en-GB" sz="1400" b="1" dirty="0">
                          <a:effectLst/>
                        </a:rPr>
                        <a:t>Key events</a:t>
                      </a:r>
                      <a:endParaRPr lang="en-GB" sz="1400" b="1" dirty="0">
                        <a:effectLst/>
                        <a:latin typeface="Calibri"/>
                        <a:ea typeface="Calibri"/>
                        <a:cs typeface="Times New Roman"/>
                      </a:endParaRPr>
                    </a:p>
                  </a:txBody>
                  <a:tcPr marL="48257" marR="48257" marT="0" marB="0"/>
                </a:tc>
                <a:tc hMerge="1">
                  <a:txBody>
                    <a:bodyPr/>
                    <a:lstStyle/>
                    <a:p>
                      <a:endParaRPr lang="en-GB"/>
                    </a:p>
                  </a:txBody>
                  <a:tcPr/>
                </a:tc>
                <a:extLst>
                  <a:ext uri="{0D108BD9-81ED-4DB2-BD59-A6C34878D82A}">
                    <a16:rowId xmlns:a16="http://schemas.microsoft.com/office/drawing/2014/main" val="10002"/>
                  </a:ext>
                </a:extLst>
              </a:tr>
              <a:tr h="238405">
                <a:tc>
                  <a:txBody>
                    <a:bodyPr/>
                    <a:lstStyle/>
                    <a:p>
                      <a:pPr algn="l">
                        <a:lnSpc>
                          <a:spcPct val="115000"/>
                        </a:lnSpc>
                        <a:spcAft>
                          <a:spcPts val="0"/>
                        </a:spcAft>
                      </a:pPr>
                      <a:r>
                        <a:rPr lang="en-GB" sz="1200" b="0" dirty="0">
                          <a:effectLst/>
                          <a:latin typeface="Calibri"/>
                          <a:ea typeface="Calibri"/>
                          <a:cs typeface="Times New Roman"/>
                        </a:rPr>
                        <a:t>2</a:t>
                      </a:r>
                    </a:p>
                  </a:txBody>
                  <a:tcPr marL="48257" marR="48257" marT="0" marB="0"/>
                </a:tc>
                <a:tc>
                  <a:txBody>
                    <a:bodyPr/>
                    <a:lstStyle/>
                    <a:p>
                      <a:pPr algn="l">
                        <a:lnSpc>
                          <a:spcPct val="100000"/>
                        </a:lnSpc>
                        <a:spcAft>
                          <a:spcPts val="0"/>
                        </a:spcAft>
                      </a:pPr>
                      <a:r>
                        <a:rPr lang="en-GB" sz="1200" b="1" dirty="0">
                          <a:effectLst/>
                          <a:latin typeface="Calibri"/>
                          <a:ea typeface="Calibri"/>
                          <a:cs typeface="Times New Roman"/>
                        </a:rPr>
                        <a:t>1900 – </a:t>
                      </a:r>
                      <a:r>
                        <a:rPr lang="en-GB" sz="1200" b="0" dirty="0">
                          <a:effectLst/>
                          <a:latin typeface="Calibri"/>
                          <a:ea typeface="Calibri"/>
                          <a:cs typeface="Times New Roman"/>
                        </a:rPr>
                        <a:t>life</a:t>
                      </a:r>
                      <a:r>
                        <a:rPr lang="en-GB" sz="1200" b="0" baseline="0" dirty="0">
                          <a:effectLst/>
                          <a:latin typeface="Calibri"/>
                          <a:ea typeface="Calibri"/>
                          <a:cs typeface="Times New Roman"/>
                        </a:rPr>
                        <a:t> expectancy was still below 50 years of age</a:t>
                      </a:r>
                      <a:endParaRPr lang="en-GB" sz="1200" b="1" dirty="0">
                        <a:effectLst/>
                        <a:latin typeface="Calibri"/>
                        <a:ea typeface="Calibri"/>
                        <a:cs typeface="Times New Roman"/>
                      </a:endParaRPr>
                    </a:p>
                  </a:txBody>
                  <a:tcPr marL="48257" marR="48257" marT="0" marB="0"/>
                </a:tc>
                <a:extLst>
                  <a:ext uri="{0D108BD9-81ED-4DB2-BD59-A6C34878D82A}">
                    <a16:rowId xmlns:a16="http://schemas.microsoft.com/office/drawing/2014/main" val="10003"/>
                  </a:ext>
                </a:extLst>
              </a:tr>
              <a:tr h="356162">
                <a:tc>
                  <a:txBody>
                    <a:bodyPr/>
                    <a:lstStyle/>
                    <a:p>
                      <a:pPr algn="l">
                        <a:lnSpc>
                          <a:spcPct val="115000"/>
                        </a:lnSpc>
                        <a:spcAft>
                          <a:spcPts val="0"/>
                        </a:spcAft>
                      </a:pPr>
                      <a:r>
                        <a:rPr lang="en-GB" sz="1200" b="0" dirty="0">
                          <a:effectLst/>
                          <a:latin typeface="+mn-lt"/>
                          <a:ea typeface="+mn-ea"/>
                          <a:cs typeface="+mn-cs"/>
                        </a:rPr>
                        <a:t>3</a:t>
                      </a:r>
                      <a:endParaRPr lang="en-GB" sz="1200" b="0" dirty="0">
                        <a:effectLst/>
                        <a:latin typeface="Calibri"/>
                        <a:ea typeface="Calibri"/>
                        <a:cs typeface="Times New Roman"/>
                      </a:endParaRPr>
                    </a:p>
                  </a:txBody>
                  <a:tcPr marL="48257" marR="48257" marT="0" marB="0"/>
                </a:tc>
                <a:tc>
                  <a:txBody>
                    <a:bodyPr/>
                    <a:lstStyle/>
                    <a:p>
                      <a:pPr algn="l">
                        <a:lnSpc>
                          <a:spcPct val="100000"/>
                        </a:lnSpc>
                        <a:spcAft>
                          <a:spcPts val="0"/>
                        </a:spcAft>
                      </a:pPr>
                      <a:r>
                        <a:rPr lang="en-GB" sz="1200" b="1" dirty="0">
                          <a:effectLst/>
                          <a:latin typeface="Calibri"/>
                          <a:ea typeface="Calibri"/>
                          <a:cs typeface="Times New Roman"/>
                        </a:rPr>
                        <a:t>1911 – </a:t>
                      </a:r>
                      <a:r>
                        <a:rPr lang="en-GB" sz="1200" b="0" dirty="0">
                          <a:effectLst/>
                          <a:latin typeface="Calibri"/>
                          <a:ea typeface="Calibri"/>
                          <a:cs typeface="Times New Roman"/>
                        </a:rPr>
                        <a:t>National</a:t>
                      </a:r>
                      <a:r>
                        <a:rPr lang="en-GB" sz="1200" b="0" baseline="0" dirty="0">
                          <a:effectLst/>
                          <a:latin typeface="Calibri"/>
                          <a:ea typeface="Calibri"/>
                          <a:cs typeface="Times New Roman"/>
                        </a:rPr>
                        <a:t> Insurance Bill introduced – gave help if workers were sick or unemployed</a:t>
                      </a:r>
                      <a:endParaRPr lang="en-GB" sz="1200" b="1" dirty="0">
                        <a:effectLst/>
                        <a:latin typeface="Calibri"/>
                        <a:ea typeface="Calibri"/>
                        <a:cs typeface="Times New Roman"/>
                      </a:endParaRPr>
                    </a:p>
                  </a:txBody>
                  <a:tcPr marL="48257" marR="48257" marT="0" marB="0"/>
                </a:tc>
                <a:extLst>
                  <a:ext uri="{0D108BD9-81ED-4DB2-BD59-A6C34878D82A}">
                    <a16:rowId xmlns:a16="http://schemas.microsoft.com/office/drawing/2014/main" val="10004"/>
                  </a:ext>
                </a:extLst>
              </a:tr>
              <a:tr h="356162">
                <a:tc>
                  <a:txBody>
                    <a:bodyPr/>
                    <a:lstStyle/>
                    <a:p>
                      <a:pPr algn="l">
                        <a:lnSpc>
                          <a:spcPct val="115000"/>
                        </a:lnSpc>
                        <a:spcAft>
                          <a:spcPts val="0"/>
                        </a:spcAft>
                      </a:pPr>
                      <a:r>
                        <a:rPr lang="en-GB" sz="1200" dirty="0">
                          <a:effectLst/>
                          <a:latin typeface="+mn-lt"/>
                          <a:ea typeface="+mn-ea"/>
                          <a:cs typeface="+mn-cs"/>
                        </a:rPr>
                        <a:t>4</a:t>
                      </a:r>
                      <a:endParaRPr lang="en-GB" sz="1200" dirty="0">
                        <a:effectLst/>
                        <a:latin typeface="Calibri"/>
                        <a:ea typeface="Calibri"/>
                        <a:cs typeface="Times New Roman"/>
                      </a:endParaRPr>
                    </a:p>
                  </a:txBody>
                  <a:tcPr marL="48257" marR="48257" marT="0" marB="0"/>
                </a:tc>
                <a:tc>
                  <a:txBody>
                    <a:bodyPr/>
                    <a:lstStyle/>
                    <a:p>
                      <a:pPr algn="l">
                        <a:lnSpc>
                          <a:spcPct val="100000"/>
                        </a:lnSpc>
                        <a:spcAft>
                          <a:spcPts val="0"/>
                        </a:spcAft>
                      </a:pPr>
                      <a:r>
                        <a:rPr lang="en-GB" sz="1200" b="1" dirty="0">
                          <a:effectLst/>
                          <a:latin typeface="Calibri"/>
                          <a:ea typeface="Calibri"/>
                          <a:cs typeface="Times New Roman"/>
                        </a:rPr>
                        <a:t>1914-1918</a:t>
                      </a:r>
                      <a:r>
                        <a:rPr lang="en-GB" sz="1200" b="1" baseline="0" dirty="0">
                          <a:effectLst/>
                          <a:latin typeface="Calibri"/>
                          <a:ea typeface="Calibri"/>
                          <a:cs typeface="Times New Roman"/>
                        </a:rPr>
                        <a:t> </a:t>
                      </a:r>
                      <a:r>
                        <a:rPr lang="en-GB" sz="1200" b="0" baseline="0" dirty="0">
                          <a:effectLst/>
                          <a:latin typeface="Calibri"/>
                          <a:ea typeface="Calibri"/>
                          <a:cs typeface="Times New Roman"/>
                        </a:rPr>
                        <a:t>World War One leads to developments in surgery and treatment</a:t>
                      </a:r>
                      <a:endParaRPr lang="en-GB" sz="1200" b="1" dirty="0">
                        <a:effectLst/>
                        <a:latin typeface="Calibri"/>
                        <a:ea typeface="Calibri"/>
                        <a:cs typeface="Times New Roman"/>
                      </a:endParaRPr>
                    </a:p>
                  </a:txBody>
                  <a:tcPr marL="48257" marR="48257" marT="0" marB="0"/>
                </a:tc>
                <a:extLst>
                  <a:ext uri="{0D108BD9-81ED-4DB2-BD59-A6C34878D82A}">
                    <a16:rowId xmlns:a16="http://schemas.microsoft.com/office/drawing/2014/main" val="10005"/>
                  </a:ext>
                </a:extLst>
              </a:tr>
              <a:tr h="206184">
                <a:tc>
                  <a:txBody>
                    <a:bodyPr/>
                    <a:lstStyle/>
                    <a:p>
                      <a:pPr algn="l">
                        <a:lnSpc>
                          <a:spcPct val="115000"/>
                        </a:lnSpc>
                        <a:spcAft>
                          <a:spcPts val="0"/>
                        </a:spcAft>
                      </a:pPr>
                      <a:r>
                        <a:rPr lang="en-GB" sz="1200" dirty="0">
                          <a:effectLst/>
                          <a:latin typeface="Calibri"/>
                          <a:ea typeface="Calibri"/>
                          <a:cs typeface="Times New Roman"/>
                        </a:rPr>
                        <a:t>5</a:t>
                      </a:r>
                    </a:p>
                  </a:txBody>
                  <a:tcPr marL="48257" marR="48257"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a:effectLst/>
                          <a:latin typeface="+mn-lt"/>
                          <a:ea typeface="Calibri"/>
                          <a:cs typeface="Times New Roman"/>
                        </a:rPr>
                        <a:t>1928 </a:t>
                      </a:r>
                      <a:r>
                        <a:rPr lang="en-GB" sz="1200" b="0" dirty="0">
                          <a:effectLst/>
                          <a:latin typeface="+mn-lt"/>
                          <a:ea typeface="Calibri"/>
                          <a:cs typeface="Times New Roman"/>
                        </a:rPr>
                        <a:t>– Fleming discovered penicillin</a:t>
                      </a:r>
                      <a:endParaRPr lang="en-GB" sz="1200" b="1" dirty="0">
                        <a:effectLst/>
                        <a:latin typeface="+mn-lt"/>
                        <a:ea typeface="Calibri"/>
                        <a:cs typeface="Times New Roman"/>
                      </a:endParaRPr>
                    </a:p>
                  </a:txBody>
                  <a:tcPr marL="48257" marR="48257" marT="0" marB="0"/>
                </a:tc>
                <a:extLst>
                  <a:ext uri="{0D108BD9-81ED-4DB2-BD59-A6C34878D82A}">
                    <a16:rowId xmlns:a16="http://schemas.microsoft.com/office/drawing/2014/main" val="10006"/>
                  </a:ext>
                </a:extLst>
              </a:tr>
              <a:tr h="200614">
                <a:tc>
                  <a:txBody>
                    <a:bodyPr/>
                    <a:lstStyle/>
                    <a:p>
                      <a:r>
                        <a:rPr lang="en-GB" sz="1200" dirty="0"/>
                        <a:t>6</a:t>
                      </a:r>
                    </a:p>
                  </a:txBody>
                  <a:tcPr marL="48257" marR="48257"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a:effectLst/>
                          <a:latin typeface="+mn-lt"/>
                          <a:ea typeface="Calibri"/>
                          <a:cs typeface="Times New Roman"/>
                        </a:rPr>
                        <a:t>1938 – </a:t>
                      </a:r>
                      <a:r>
                        <a:rPr lang="en-GB" sz="1200" b="0" dirty="0">
                          <a:effectLst/>
                          <a:latin typeface="+mn-lt"/>
                          <a:ea typeface="Calibri"/>
                          <a:cs typeface="Times New Roman"/>
                        </a:rPr>
                        <a:t>Florey</a:t>
                      </a:r>
                      <a:r>
                        <a:rPr lang="en-GB" sz="1200" b="0" baseline="0" dirty="0">
                          <a:effectLst/>
                          <a:latin typeface="+mn-lt"/>
                          <a:ea typeface="Calibri"/>
                          <a:cs typeface="Times New Roman"/>
                        </a:rPr>
                        <a:t> and Chain developed use of penicillin</a:t>
                      </a:r>
                      <a:endParaRPr lang="en-GB" sz="1200" b="1" dirty="0">
                        <a:effectLst/>
                        <a:latin typeface="+mn-lt"/>
                        <a:ea typeface="Calibri"/>
                        <a:cs typeface="Times New Roman"/>
                      </a:endParaRPr>
                    </a:p>
                  </a:txBody>
                  <a:tcPr marL="48257" marR="48257" marT="0" marB="0"/>
                </a:tc>
                <a:extLst>
                  <a:ext uri="{0D108BD9-81ED-4DB2-BD59-A6C34878D82A}">
                    <a16:rowId xmlns:a16="http://schemas.microsoft.com/office/drawing/2014/main" val="10007"/>
                  </a:ext>
                </a:extLst>
              </a:tr>
              <a:tr h="356162">
                <a:tc>
                  <a:txBody>
                    <a:bodyPr/>
                    <a:lstStyle/>
                    <a:p>
                      <a:r>
                        <a:rPr lang="en-GB" sz="1200" dirty="0"/>
                        <a:t>7</a:t>
                      </a:r>
                    </a:p>
                  </a:txBody>
                  <a:tcPr marL="48257" marR="48257"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a:effectLst/>
                          <a:latin typeface="+mn-lt"/>
                          <a:ea typeface="Calibri"/>
                          <a:cs typeface="Times New Roman"/>
                        </a:rPr>
                        <a:t>1948 – </a:t>
                      </a:r>
                      <a:r>
                        <a:rPr lang="en-GB" sz="1200" b="0" dirty="0">
                          <a:effectLst/>
                          <a:latin typeface="+mn-lt"/>
                          <a:ea typeface="Calibri"/>
                          <a:cs typeface="Times New Roman"/>
                        </a:rPr>
                        <a:t>The NHS begins following the Beveridge report (1942)</a:t>
                      </a:r>
                      <a:endParaRPr lang="en-GB" sz="1200" b="1" dirty="0">
                        <a:effectLst/>
                        <a:latin typeface="+mn-lt"/>
                        <a:ea typeface="Calibri"/>
                        <a:cs typeface="Times New Roman"/>
                      </a:endParaRPr>
                    </a:p>
                  </a:txBody>
                  <a:tcPr marL="48257" marR="48257" marT="0" marB="0"/>
                </a:tc>
                <a:extLst>
                  <a:ext uri="{0D108BD9-81ED-4DB2-BD59-A6C34878D82A}">
                    <a16:rowId xmlns:a16="http://schemas.microsoft.com/office/drawing/2014/main" val="10008"/>
                  </a:ext>
                </a:extLst>
              </a:tr>
              <a:tr h="208636">
                <a:tc>
                  <a:txBody>
                    <a:bodyPr/>
                    <a:lstStyle/>
                    <a:p>
                      <a:r>
                        <a:rPr lang="en-GB" sz="1200" dirty="0"/>
                        <a:t>8</a:t>
                      </a:r>
                    </a:p>
                  </a:txBody>
                  <a:tcPr marL="48257" marR="48257"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a:effectLst/>
                          <a:latin typeface="+mn-lt"/>
                          <a:ea typeface="Calibri"/>
                          <a:cs typeface="Times New Roman"/>
                        </a:rPr>
                        <a:t>1953</a:t>
                      </a:r>
                      <a:r>
                        <a:rPr lang="en-GB" sz="1200" b="1" baseline="0" dirty="0">
                          <a:effectLst/>
                          <a:latin typeface="+mn-lt"/>
                          <a:ea typeface="Calibri"/>
                          <a:cs typeface="Times New Roman"/>
                        </a:rPr>
                        <a:t> </a:t>
                      </a:r>
                      <a:r>
                        <a:rPr lang="en-GB" sz="1200" b="0" baseline="0" dirty="0">
                          <a:effectLst/>
                          <a:latin typeface="+mn-lt"/>
                          <a:ea typeface="Calibri"/>
                          <a:cs typeface="Times New Roman"/>
                        </a:rPr>
                        <a:t>– Crick and Watson discovered the structure of DNA</a:t>
                      </a:r>
                      <a:endParaRPr lang="en-GB" sz="1200" b="1" dirty="0">
                        <a:effectLst/>
                        <a:latin typeface="+mn-lt"/>
                        <a:ea typeface="Calibri"/>
                        <a:cs typeface="Times New Roman"/>
                      </a:endParaRPr>
                    </a:p>
                  </a:txBody>
                  <a:tcPr marL="48257" marR="48257" marT="0" marB="0"/>
                </a:tc>
                <a:extLst>
                  <a:ext uri="{0D108BD9-81ED-4DB2-BD59-A6C34878D82A}">
                    <a16:rowId xmlns:a16="http://schemas.microsoft.com/office/drawing/2014/main" val="10009"/>
                  </a:ext>
                </a:extLst>
              </a:tr>
              <a:tr h="238925">
                <a:tc gridSpan="2">
                  <a:txBody>
                    <a:bodyPr/>
                    <a:lstStyle/>
                    <a:p>
                      <a:pPr algn="l">
                        <a:lnSpc>
                          <a:spcPct val="115000"/>
                        </a:lnSpc>
                        <a:spcAft>
                          <a:spcPts val="0"/>
                        </a:spcAft>
                      </a:pPr>
                      <a:r>
                        <a:rPr lang="en-GB" sz="1400" b="1" dirty="0">
                          <a:effectLst/>
                        </a:rPr>
                        <a:t>Key Concepts</a:t>
                      </a:r>
                      <a:endParaRPr lang="en-GB" sz="1400" b="1" dirty="0">
                        <a:effectLst/>
                        <a:latin typeface="Calibri"/>
                        <a:ea typeface="Calibri"/>
                        <a:cs typeface="Times New Roman"/>
                      </a:endParaRPr>
                    </a:p>
                  </a:txBody>
                  <a:tcPr marL="48257" marR="48257" marT="0" marB="0"/>
                </a:tc>
                <a:tc hMerge="1">
                  <a:txBody>
                    <a:bodyPr/>
                    <a:lstStyle/>
                    <a:p>
                      <a:endParaRPr lang="en-GB"/>
                    </a:p>
                  </a:txBody>
                  <a:tcPr/>
                </a:tc>
                <a:extLst>
                  <a:ext uri="{0D108BD9-81ED-4DB2-BD59-A6C34878D82A}">
                    <a16:rowId xmlns:a16="http://schemas.microsoft.com/office/drawing/2014/main" val="10010"/>
                  </a:ext>
                </a:extLst>
              </a:tr>
              <a:tr h="445104">
                <a:tc>
                  <a:txBody>
                    <a:bodyPr/>
                    <a:lstStyle/>
                    <a:p>
                      <a:pPr algn="l">
                        <a:lnSpc>
                          <a:spcPct val="115000"/>
                        </a:lnSpc>
                        <a:spcAft>
                          <a:spcPts val="0"/>
                        </a:spcAft>
                      </a:pPr>
                      <a:r>
                        <a:rPr lang="en-GB" sz="1200" dirty="0">
                          <a:effectLst/>
                          <a:latin typeface="+mn-lt"/>
                          <a:ea typeface="+mn-ea"/>
                          <a:cs typeface="+mn-cs"/>
                        </a:rPr>
                        <a:t>9</a:t>
                      </a:r>
                      <a:endParaRPr lang="en-GB" sz="1200" dirty="0">
                        <a:effectLst/>
                        <a:latin typeface="Calibri"/>
                        <a:ea typeface="Calibri"/>
                        <a:cs typeface="Times New Roman"/>
                      </a:endParaRPr>
                    </a:p>
                  </a:txBody>
                  <a:tcPr marL="48257" marR="48257" marT="0" marB="0"/>
                </a:tc>
                <a:tc>
                  <a:txBody>
                    <a:bodyPr/>
                    <a:lstStyle/>
                    <a:p>
                      <a:pPr algn="l">
                        <a:lnSpc>
                          <a:spcPct val="115000"/>
                        </a:lnSpc>
                        <a:spcAft>
                          <a:spcPts val="0"/>
                        </a:spcAft>
                      </a:pPr>
                      <a:r>
                        <a:rPr lang="en-GB" sz="1200" b="1" dirty="0">
                          <a:effectLst/>
                          <a:latin typeface="Calibri"/>
                          <a:ea typeface="Calibri"/>
                          <a:cs typeface="Times New Roman"/>
                        </a:rPr>
                        <a:t>War</a:t>
                      </a:r>
                      <a:r>
                        <a:rPr lang="en-GB" sz="1200" b="0" dirty="0">
                          <a:effectLst/>
                          <a:latin typeface="Calibri"/>
                          <a:ea typeface="Calibri"/>
                          <a:cs typeface="Times New Roman"/>
                        </a:rPr>
                        <a:t> – </a:t>
                      </a:r>
                      <a:r>
                        <a:rPr lang="en-GB" sz="1200" b="0" dirty="0" smtClean="0">
                          <a:effectLst/>
                          <a:latin typeface="Calibri"/>
                          <a:ea typeface="Calibri"/>
                          <a:cs typeface="Times New Roman"/>
                        </a:rPr>
                        <a:t>WW1</a:t>
                      </a:r>
                      <a:r>
                        <a:rPr lang="en-GB" sz="1200" b="0" baseline="0" dirty="0" smtClean="0">
                          <a:effectLst/>
                          <a:latin typeface="Calibri"/>
                          <a:ea typeface="Calibri"/>
                          <a:cs typeface="Times New Roman"/>
                        </a:rPr>
                        <a:t> and WW2 </a:t>
                      </a:r>
                      <a:r>
                        <a:rPr lang="en-GB" sz="1200" b="0" baseline="0" dirty="0">
                          <a:effectLst/>
                          <a:latin typeface="Calibri"/>
                          <a:ea typeface="Calibri"/>
                          <a:cs typeface="Times New Roman"/>
                        </a:rPr>
                        <a:t>forced developments in treatment and surgery – </a:t>
                      </a:r>
                      <a:r>
                        <a:rPr lang="en-GB" sz="1200" b="0" baseline="0" dirty="0" smtClean="0">
                          <a:effectLst/>
                          <a:latin typeface="Calibri"/>
                          <a:ea typeface="Calibri"/>
                          <a:cs typeface="Times New Roman"/>
                        </a:rPr>
                        <a:t>plastic </a:t>
                      </a:r>
                      <a:r>
                        <a:rPr lang="en-GB" sz="1200" b="0" baseline="0" dirty="0">
                          <a:effectLst/>
                          <a:latin typeface="Calibri"/>
                          <a:ea typeface="Calibri"/>
                          <a:cs typeface="Times New Roman"/>
                        </a:rPr>
                        <a:t>surgery </a:t>
                      </a:r>
                      <a:r>
                        <a:rPr lang="en-GB" sz="1200" b="0" baseline="0" dirty="0" smtClean="0">
                          <a:effectLst/>
                          <a:latin typeface="Calibri"/>
                          <a:ea typeface="Calibri"/>
                          <a:cs typeface="Times New Roman"/>
                        </a:rPr>
                        <a:t>and </a:t>
                      </a:r>
                      <a:r>
                        <a:rPr lang="en-GB" sz="1200" b="0" baseline="0" dirty="0">
                          <a:effectLst/>
                          <a:latin typeface="Calibri"/>
                          <a:ea typeface="Calibri"/>
                          <a:cs typeface="Times New Roman"/>
                        </a:rPr>
                        <a:t>use of antibiotics in WW2.</a:t>
                      </a:r>
                      <a:endParaRPr lang="en-GB" sz="1200" b="1" dirty="0">
                        <a:effectLst/>
                        <a:latin typeface="Calibri"/>
                        <a:ea typeface="Calibri"/>
                        <a:cs typeface="Times New Roman"/>
                      </a:endParaRPr>
                    </a:p>
                  </a:txBody>
                  <a:tcPr marL="48257" marR="48257" marT="0" marB="0"/>
                </a:tc>
                <a:extLst>
                  <a:ext uri="{0D108BD9-81ED-4DB2-BD59-A6C34878D82A}">
                    <a16:rowId xmlns:a16="http://schemas.microsoft.com/office/drawing/2014/main" val="10011"/>
                  </a:ext>
                </a:extLst>
              </a:tr>
              <a:tr h="648072">
                <a:tc>
                  <a:txBody>
                    <a:bodyPr/>
                    <a:lstStyle/>
                    <a:p>
                      <a:pPr algn="l">
                        <a:lnSpc>
                          <a:spcPct val="115000"/>
                        </a:lnSpc>
                        <a:spcAft>
                          <a:spcPts val="0"/>
                        </a:spcAft>
                      </a:pPr>
                      <a:r>
                        <a:rPr lang="en-GB" sz="1200" dirty="0">
                          <a:effectLst/>
                          <a:latin typeface="Calibri"/>
                          <a:ea typeface="Calibri"/>
                          <a:cs typeface="Times New Roman"/>
                        </a:rPr>
                        <a:t>10</a:t>
                      </a:r>
                    </a:p>
                  </a:txBody>
                  <a:tcPr marL="48257" marR="48257" marT="0" marB="0"/>
                </a:tc>
                <a:tc>
                  <a:txBody>
                    <a:bodyPr/>
                    <a:lstStyle/>
                    <a:p>
                      <a:pPr algn="l">
                        <a:lnSpc>
                          <a:spcPct val="115000"/>
                        </a:lnSpc>
                        <a:spcAft>
                          <a:spcPts val="0"/>
                        </a:spcAft>
                      </a:pPr>
                      <a:r>
                        <a:rPr lang="en-GB" sz="1200" b="1" dirty="0">
                          <a:effectLst/>
                          <a:latin typeface="Calibri"/>
                          <a:ea typeface="Calibri"/>
                          <a:cs typeface="Times New Roman"/>
                        </a:rPr>
                        <a:t>Technology</a:t>
                      </a:r>
                      <a:r>
                        <a:rPr lang="en-GB" sz="1200" b="0" baseline="0" dirty="0">
                          <a:effectLst/>
                          <a:latin typeface="Calibri"/>
                          <a:ea typeface="Calibri"/>
                          <a:cs typeface="Times New Roman"/>
                        </a:rPr>
                        <a:t> – huge improvements in technology greatly improved the understanding and treatment of disease – e.g. X-ray, DNA, Pacemakers, dialysis and keyhole surgery</a:t>
                      </a:r>
                      <a:endParaRPr lang="en-GB" sz="1200" b="1" dirty="0">
                        <a:effectLst/>
                        <a:latin typeface="Calibri"/>
                        <a:ea typeface="Calibri"/>
                        <a:cs typeface="Times New Roman"/>
                      </a:endParaRPr>
                    </a:p>
                  </a:txBody>
                  <a:tcPr marL="48257" marR="48257" marT="0" marB="0"/>
                </a:tc>
                <a:extLst>
                  <a:ext uri="{0D108BD9-81ED-4DB2-BD59-A6C34878D82A}">
                    <a16:rowId xmlns:a16="http://schemas.microsoft.com/office/drawing/2014/main" val="10012"/>
                  </a:ext>
                </a:extLst>
              </a:tr>
              <a:tr h="1023966">
                <a:tc>
                  <a:txBody>
                    <a:bodyPr/>
                    <a:lstStyle/>
                    <a:p>
                      <a:pPr algn="l">
                        <a:lnSpc>
                          <a:spcPct val="115000"/>
                        </a:lnSpc>
                        <a:spcAft>
                          <a:spcPts val="0"/>
                        </a:spcAft>
                      </a:pPr>
                      <a:r>
                        <a:rPr lang="en-GB" sz="1200" dirty="0">
                          <a:effectLst/>
                          <a:latin typeface="Calibri"/>
                          <a:ea typeface="Calibri"/>
                          <a:cs typeface="Times New Roman"/>
                        </a:rPr>
                        <a:t>11</a:t>
                      </a:r>
                    </a:p>
                  </a:txBody>
                  <a:tcPr marL="48257" marR="48257" marT="0" marB="0"/>
                </a:tc>
                <a:tc>
                  <a:txBody>
                    <a:bodyPr/>
                    <a:lstStyle/>
                    <a:p>
                      <a:pPr algn="l">
                        <a:lnSpc>
                          <a:spcPct val="115000"/>
                        </a:lnSpc>
                        <a:spcAft>
                          <a:spcPts val="0"/>
                        </a:spcAft>
                      </a:pPr>
                      <a:r>
                        <a:rPr lang="en-GB" sz="1200" b="1" dirty="0" smtClean="0">
                          <a:effectLst/>
                          <a:latin typeface="Calibri"/>
                          <a:ea typeface="Calibri"/>
                          <a:cs typeface="Times New Roman"/>
                        </a:rPr>
                        <a:t>Individuals</a:t>
                      </a:r>
                      <a:r>
                        <a:rPr lang="en-GB" sz="1200" b="1" baseline="0" dirty="0" smtClean="0">
                          <a:effectLst/>
                          <a:latin typeface="Calibri"/>
                          <a:ea typeface="Calibri"/>
                          <a:cs typeface="Times New Roman"/>
                        </a:rPr>
                        <a:t> – </a:t>
                      </a:r>
                      <a:r>
                        <a:rPr lang="en-GB" sz="1200" b="0" baseline="0" dirty="0" smtClean="0">
                          <a:effectLst/>
                          <a:latin typeface="Calibri"/>
                          <a:ea typeface="Calibri"/>
                          <a:cs typeface="Times New Roman"/>
                        </a:rPr>
                        <a:t>Fleming discovered penicillin and Florey and Chain proved through scientific investigation that penicillin worked and persuaded the government to mass produce. Crick and Watson discovered the structure of DNA and proved it was present in every cell. Therefore proving causes of disease were also genetic</a:t>
                      </a:r>
                      <a:endParaRPr lang="en-GB" sz="1200" b="0" dirty="0">
                        <a:effectLst/>
                        <a:latin typeface="Calibri"/>
                        <a:ea typeface="Calibri"/>
                        <a:cs typeface="Times New Roman"/>
                      </a:endParaRPr>
                    </a:p>
                  </a:txBody>
                  <a:tcPr marL="48257" marR="48257" marT="0" marB="0"/>
                </a:tc>
                <a:extLst>
                  <a:ext uri="{0D108BD9-81ED-4DB2-BD59-A6C34878D82A}">
                    <a16:rowId xmlns:a16="http://schemas.microsoft.com/office/drawing/2014/main" val="10013"/>
                  </a:ext>
                </a:extLst>
              </a:tr>
              <a:tr h="34405">
                <a:tc>
                  <a:txBody>
                    <a:bodyPr/>
                    <a:lstStyle/>
                    <a:p>
                      <a:pPr algn="l">
                        <a:lnSpc>
                          <a:spcPct val="115000"/>
                        </a:lnSpc>
                        <a:spcAft>
                          <a:spcPts val="0"/>
                        </a:spcAft>
                      </a:pPr>
                      <a:r>
                        <a:rPr lang="en-GB" sz="1200" dirty="0" smtClean="0">
                          <a:effectLst/>
                          <a:latin typeface="Calibri"/>
                          <a:ea typeface="Calibri"/>
                          <a:cs typeface="Times New Roman"/>
                        </a:rPr>
                        <a:t>12</a:t>
                      </a:r>
                      <a:endParaRPr lang="en-GB" sz="1200" dirty="0">
                        <a:effectLst/>
                        <a:latin typeface="Calibri"/>
                        <a:ea typeface="Calibri"/>
                        <a:cs typeface="Times New Roman"/>
                      </a:endParaRPr>
                    </a:p>
                  </a:txBody>
                  <a:tcPr marL="48257" marR="48257" marT="0" marB="0"/>
                </a:tc>
                <a:tc>
                  <a:txBody>
                    <a:bodyPr/>
                    <a:lstStyle/>
                    <a:p>
                      <a:pPr algn="l">
                        <a:lnSpc>
                          <a:spcPct val="115000"/>
                        </a:lnSpc>
                        <a:spcAft>
                          <a:spcPts val="0"/>
                        </a:spcAft>
                      </a:pPr>
                      <a:r>
                        <a:rPr lang="en-GB" sz="1200" b="1" dirty="0" smtClean="0">
                          <a:effectLst/>
                          <a:latin typeface="Calibri"/>
                          <a:ea typeface="Calibri"/>
                          <a:cs typeface="Times New Roman"/>
                        </a:rPr>
                        <a:t>Government – </a:t>
                      </a:r>
                      <a:r>
                        <a:rPr lang="en-GB" sz="1200" b="0" dirty="0" smtClean="0">
                          <a:effectLst/>
                          <a:latin typeface="Calibri"/>
                          <a:ea typeface="Calibri"/>
                          <a:cs typeface="Times New Roman"/>
                        </a:rPr>
                        <a:t>US government</a:t>
                      </a:r>
                      <a:r>
                        <a:rPr lang="en-GB" sz="1200" b="0" baseline="0" dirty="0" smtClean="0">
                          <a:effectLst/>
                          <a:latin typeface="Calibri"/>
                          <a:ea typeface="Calibri"/>
                          <a:cs typeface="Times New Roman"/>
                        </a:rPr>
                        <a:t> made interest-free loans to US companies to mass produce penicillin. </a:t>
                      </a:r>
                      <a:r>
                        <a:rPr lang="en-GB" sz="1200" b="0" dirty="0" smtClean="0">
                          <a:effectLst/>
                          <a:latin typeface="+mn-lt"/>
                          <a:ea typeface="Calibri"/>
                          <a:cs typeface="Times New Roman"/>
                        </a:rPr>
                        <a:t>After WW2, the government introduced</a:t>
                      </a:r>
                      <a:r>
                        <a:rPr lang="en-GB" sz="1200" b="0" baseline="0" dirty="0" smtClean="0">
                          <a:effectLst/>
                          <a:latin typeface="+mn-lt"/>
                          <a:ea typeface="Calibri"/>
                          <a:cs typeface="Times New Roman"/>
                        </a:rPr>
                        <a:t> the NHS in 1948. This offered free healthcare at the point of delivery. </a:t>
                      </a:r>
                      <a:endParaRPr lang="en-GB" sz="1200" b="1" dirty="0">
                        <a:effectLst/>
                        <a:latin typeface="Calibri"/>
                        <a:ea typeface="Calibri"/>
                        <a:cs typeface="Times New Roman"/>
                      </a:endParaRPr>
                    </a:p>
                  </a:txBody>
                  <a:tcPr marL="48257" marR="48257" marT="0" marB="0"/>
                </a:tc>
                <a:extLst>
                  <a:ext uri="{0D108BD9-81ED-4DB2-BD59-A6C34878D82A}">
                    <a16:rowId xmlns:a16="http://schemas.microsoft.com/office/drawing/2014/main" val="2103629353"/>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024367474"/>
              </p:ext>
            </p:extLst>
          </p:nvPr>
        </p:nvGraphicFramePr>
        <p:xfrm>
          <a:off x="4572000" y="514728"/>
          <a:ext cx="4464495" cy="6154637"/>
        </p:xfrm>
        <a:graphic>
          <a:graphicData uri="http://schemas.openxmlformats.org/drawingml/2006/table">
            <a:tbl>
              <a:tblPr firstRow="1" firstCol="1" bandRow="1">
                <a:tableStyleId>{5940675A-B579-460E-94D1-54222C63F5DA}</a:tableStyleId>
              </a:tblPr>
              <a:tblGrid>
                <a:gridCol w="365942">
                  <a:extLst>
                    <a:ext uri="{9D8B030D-6E8A-4147-A177-3AD203B41FA5}">
                      <a16:colId xmlns:a16="http://schemas.microsoft.com/office/drawing/2014/main" val="20000"/>
                    </a:ext>
                  </a:extLst>
                </a:gridCol>
                <a:gridCol w="1146226">
                  <a:extLst>
                    <a:ext uri="{9D8B030D-6E8A-4147-A177-3AD203B41FA5}">
                      <a16:colId xmlns:a16="http://schemas.microsoft.com/office/drawing/2014/main" val="20001"/>
                    </a:ext>
                  </a:extLst>
                </a:gridCol>
                <a:gridCol w="2952327">
                  <a:extLst>
                    <a:ext uri="{9D8B030D-6E8A-4147-A177-3AD203B41FA5}">
                      <a16:colId xmlns:a16="http://schemas.microsoft.com/office/drawing/2014/main" val="20002"/>
                    </a:ext>
                  </a:extLst>
                </a:gridCol>
              </a:tblGrid>
              <a:tr h="274079">
                <a:tc gridSpan="3">
                  <a:txBody>
                    <a:bodyPr/>
                    <a:lstStyle/>
                    <a:p>
                      <a:pPr algn="l">
                        <a:lnSpc>
                          <a:spcPct val="115000"/>
                        </a:lnSpc>
                        <a:spcAft>
                          <a:spcPts val="0"/>
                        </a:spcAft>
                      </a:pPr>
                      <a:r>
                        <a:rPr lang="en-GB" sz="1400" b="1" dirty="0">
                          <a:effectLst/>
                        </a:rPr>
                        <a:t>Key Words</a:t>
                      </a:r>
                      <a:endParaRPr lang="en-GB" sz="1400" b="1" dirty="0">
                        <a:effectLst/>
                        <a:latin typeface="Calibri"/>
                        <a:ea typeface="Calibri"/>
                        <a:cs typeface="Times New Roman"/>
                      </a:endParaRPr>
                    </a:p>
                  </a:txBody>
                  <a:tcPr marL="53171" marR="53171"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451576">
                <a:tc>
                  <a:txBody>
                    <a:bodyPr/>
                    <a:lstStyle/>
                    <a:p>
                      <a:pPr algn="l">
                        <a:lnSpc>
                          <a:spcPct val="115000"/>
                        </a:lnSpc>
                        <a:spcAft>
                          <a:spcPts val="0"/>
                        </a:spcAft>
                      </a:pPr>
                      <a:r>
                        <a:rPr lang="en-GB" sz="1200" dirty="0" smtClean="0">
                          <a:effectLst/>
                          <a:latin typeface="+mn-lt"/>
                          <a:ea typeface="+mn-ea"/>
                          <a:cs typeface="+mn-cs"/>
                        </a:rPr>
                        <a:t>13</a:t>
                      </a:r>
                      <a:endParaRPr lang="en-GB" sz="1200"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b="1" dirty="0">
                          <a:effectLst/>
                          <a:latin typeface="Calibri"/>
                          <a:ea typeface="Calibri"/>
                          <a:cs typeface="Times New Roman"/>
                        </a:rPr>
                        <a:t>X-Ray</a:t>
                      </a:r>
                    </a:p>
                  </a:txBody>
                  <a:tcPr marL="53171" marR="53171" marT="0" marB="0"/>
                </a:tc>
                <a:tc>
                  <a:txBody>
                    <a:bodyPr/>
                    <a:lstStyle/>
                    <a:p>
                      <a:pPr algn="l">
                        <a:lnSpc>
                          <a:spcPct val="115000"/>
                        </a:lnSpc>
                        <a:spcAft>
                          <a:spcPts val="0"/>
                        </a:spcAft>
                      </a:pPr>
                      <a:r>
                        <a:rPr lang="en-GB" sz="1200" b="0" dirty="0">
                          <a:effectLst/>
                          <a:latin typeface="Calibri"/>
                          <a:ea typeface="Calibri"/>
                          <a:cs typeface="Times New Roman"/>
                        </a:rPr>
                        <a:t>Technology</a:t>
                      </a:r>
                      <a:r>
                        <a:rPr lang="en-GB" sz="1200" b="0" baseline="0" dirty="0">
                          <a:effectLst/>
                          <a:latin typeface="Calibri"/>
                          <a:ea typeface="Calibri"/>
                          <a:cs typeface="Times New Roman"/>
                        </a:rPr>
                        <a:t> using particular light rays . Used in WW1 to locate bullets in the body. </a:t>
                      </a:r>
                      <a:endParaRPr lang="en-GB" sz="1200" b="0" dirty="0">
                        <a:effectLst/>
                        <a:latin typeface="Calibri"/>
                        <a:ea typeface="Calibri"/>
                        <a:cs typeface="Times New Roman"/>
                      </a:endParaRPr>
                    </a:p>
                  </a:txBody>
                  <a:tcPr marL="53171" marR="53171" marT="0" marB="0"/>
                </a:tc>
                <a:extLst>
                  <a:ext uri="{0D108BD9-81ED-4DB2-BD59-A6C34878D82A}">
                    <a16:rowId xmlns:a16="http://schemas.microsoft.com/office/drawing/2014/main" val="10001"/>
                  </a:ext>
                </a:extLst>
              </a:tr>
              <a:tr h="451576">
                <a:tc>
                  <a:txBody>
                    <a:bodyPr/>
                    <a:lstStyle/>
                    <a:p>
                      <a:pPr algn="l">
                        <a:lnSpc>
                          <a:spcPct val="115000"/>
                        </a:lnSpc>
                        <a:spcAft>
                          <a:spcPts val="0"/>
                        </a:spcAft>
                      </a:pPr>
                      <a:r>
                        <a:rPr lang="en-GB" sz="1200" dirty="0" smtClean="0">
                          <a:effectLst/>
                        </a:rPr>
                        <a:t>14</a:t>
                      </a:r>
                      <a:endParaRPr lang="en-GB" sz="1200"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b="1" dirty="0">
                          <a:effectLst/>
                          <a:latin typeface="Calibri"/>
                          <a:ea typeface="Calibri"/>
                          <a:cs typeface="Times New Roman"/>
                        </a:rPr>
                        <a:t>Transplant</a:t>
                      </a:r>
                    </a:p>
                  </a:txBody>
                  <a:tcPr marL="53171" marR="53171" marT="0" marB="0"/>
                </a:tc>
                <a:tc>
                  <a:txBody>
                    <a:bodyPr/>
                    <a:lstStyle/>
                    <a:p>
                      <a:pPr algn="l">
                        <a:lnSpc>
                          <a:spcPct val="115000"/>
                        </a:lnSpc>
                        <a:spcAft>
                          <a:spcPts val="0"/>
                        </a:spcAft>
                      </a:pPr>
                      <a:r>
                        <a:rPr lang="en-GB" sz="1200" dirty="0">
                          <a:effectLst/>
                          <a:latin typeface="Calibri"/>
                          <a:ea typeface="Calibri"/>
                          <a:cs typeface="Times New Roman"/>
                        </a:rPr>
                        <a:t>When a faulty or</a:t>
                      </a:r>
                      <a:r>
                        <a:rPr lang="en-GB" sz="1200" baseline="0" dirty="0">
                          <a:effectLst/>
                          <a:latin typeface="Calibri"/>
                          <a:ea typeface="Calibri"/>
                          <a:cs typeface="Times New Roman"/>
                        </a:rPr>
                        <a:t> damaged organ (e.g. liver) is swapped with a healthy one through surgery</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02"/>
                  </a:ext>
                </a:extLst>
              </a:tr>
              <a:tr h="451576">
                <a:tc>
                  <a:txBody>
                    <a:bodyPr/>
                    <a:lstStyle/>
                    <a:p>
                      <a:pPr algn="l">
                        <a:lnSpc>
                          <a:spcPct val="115000"/>
                        </a:lnSpc>
                        <a:spcAft>
                          <a:spcPts val="0"/>
                        </a:spcAft>
                      </a:pPr>
                      <a:r>
                        <a:rPr lang="en-GB" sz="1200" dirty="0" smtClean="0">
                          <a:effectLst/>
                        </a:rPr>
                        <a:t>15</a:t>
                      </a:r>
                      <a:endParaRPr lang="en-GB" sz="1200"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b="1" dirty="0" err="1">
                          <a:effectLst/>
                          <a:latin typeface="Calibri"/>
                          <a:ea typeface="Calibri"/>
                          <a:cs typeface="Times New Roman"/>
                        </a:rPr>
                        <a:t>Radiotheraphy</a:t>
                      </a:r>
                      <a:r>
                        <a:rPr lang="en-GB" sz="1200" b="1" dirty="0">
                          <a:effectLst/>
                          <a:latin typeface="Calibri"/>
                          <a:ea typeface="Calibri"/>
                          <a:cs typeface="Times New Roman"/>
                        </a:rPr>
                        <a:t> /Chemotherapy</a:t>
                      </a:r>
                    </a:p>
                  </a:txBody>
                  <a:tcPr marL="53171" marR="53171" marT="0" marB="0"/>
                </a:tc>
                <a:tc>
                  <a:txBody>
                    <a:bodyPr/>
                    <a:lstStyle/>
                    <a:p>
                      <a:pPr algn="l">
                        <a:lnSpc>
                          <a:spcPct val="115000"/>
                        </a:lnSpc>
                        <a:spcAft>
                          <a:spcPts val="0"/>
                        </a:spcAft>
                      </a:pPr>
                      <a:r>
                        <a:rPr lang="en-GB" sz="1200" dirty="0">
                          <a:effectLst/>
                          <a:latin typeface="Calibri"/>
                          <a:ea typeface="Calibri"/>
                          <a:cs typeface="Times New Roman"/>
                        </a:rPr>
                        <a:t>Treatment of a disease,</a:t>
                      </a:r>
                      <a:r>
                        <a:rPr lang="en-GB" sz="1200" baseline="0" dirty="0">
                          <a:effectLst/>
                          <a:latin typeface="Calibri"/>
                          <a:ea typeface="Calibri"/>
                          <a:cs typeface="Times New Roman"/>
                        </a:rPr>
                        <a:t> such as cancer, by the use of chemicals</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03"/>
                  </a:ext>
                </a:extLst>
              </a:tr>
              <a:tr h="451576">
                <a:tc>
                  <a:txBody>
                    <a:bodyPr/>
                    <a:lstStyle/>
                    <a:p>
                      <a:pPr algn="l">
                        <a:lnSpc>
                          <a:spcPct val="115000"/>
                        </a:lnSpc>
                        <a:spcAft>
                          <a:spcPts val="0"/>
                        </a:spcAft>
                      </a:pPr>
                      <a:r>
                        <a:rPr lang="en-GB" sz="1200" dirty="0" smtClean="0">
                          <a:effectLst/>
                        </a:rPr>
                        <a:t>16</a:t>
                      </a:r>
                      <a:endParaRPr lang="en-GB" sz="1200"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b="1" dirty="0">
                          <a:effectLst/>
                          <a:latin typeface="Calibri"/>
                          <a:ea typeface="Calibri"/>
                          <a:cs typeface="Times New Roman"/>
                        </a:rPr>
                        <a:t>Superbugs</a:t>
                      </a:r>
                    </a:p>
                  </a:txBody>
                  <a:tcPr marL="53171" marR="53171" marT="0" marB="0"/>
                </a:tc>
                <a:tc>
                  <a:txBody>
                    <a:bodyPr/>
                    <a:lstStyle/>
                    <a:p>
                      <a:pPr algn="l">
                        <a:lnSpc>
                          <a:spcPct val="115000"/>
                        </a:lnSpc>
                        <a:spcAft>
                          <a:spcPts val="0"/>
                        </a:spcAft>
                      </a:pPr>
                      <a:r>
                        <a:rPr lang="en-GB" sz="1200" dirty="0">
                          <a:effectLst/>
                          <a:latin typeface="Calibri"/>
                          <a:ea typeface="Calibri"/>
                          <a:cs typeface="Times New Roman"/>
                        </a:rPr>
                        <a:t>Bacteria that are</a:t>
                      </a:r>
                      <a:r>
                        <a:rPr lang="en-GB" sz="1200" baseline="0" dirty="0">
                          <a:effectLst/>
                          <a:latin typeface="Calibri"/>
                          <a:ea typeface="Calibri"/>
                          <a:cs typeface="Times New Roman"/>
                        </a:rPr>
                        <a:t> not affected/destroyed by antibiotics or cleaning </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04"/>
                  </a:ext>
                </a:extLst>
              </a:tr>
              <a:tr h="451576">
                <a:tc>
                  <a:txBody>
                    <a:bodyPr/>
                    <a:lstStyle/>
                    <a:p>
                      <a:pPr algn="l">
                        <a:lnSpc>
                          <a:spcPct val="115000"/>
                        </a:lnSpc>
                        <a:spcAft>
                          <a:spcPts val="0"/>
                        </a:spcAft>
                      </a:pPr>
                      <a:r>
                        <a:rPr lang="en-GB" sz="1200" dirty="0" smtClean="0">
                          <a:effectLst/>
                        </a:rPr>
                        <a:t>17</a:t>
                      </a:r>
                      <a:endParaRPr lang="en-GB" sz="1200"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b="1" dirty="0">
                          <a:effectLst/>
                          <a:latin typeface="Calibri"/>
                          <a:ea typeface="Calibri"/>
                          <a:cs typeface="Times New Roman"/>
                        </a:rPr>
                        <a:t>Gene therapy</a:t>
                      </a:r>
                    </a:p>
                  </a:txBody>
                  <a:tcPr marL="53171" marR="53171" marT="0" marB="0"/>
                </a:tc>
                <a:tc>
                  <a:txBody>
                    <a:bodyPr/>
                    <a:lstStyle/>
                    <a:p>
                      <a:pPr algn="l">
                        <a:lnSpc>
                          <a:spcPct val="115000"/>
                        </a:lnSpc>
                        <a:spcAft>
                          <a:spcPts val="0"/>
                        </a:spcAft>
                      </a:pPr>
                      <a:r>
                        <a:rPr lang="en-GB" sz="1200" dirty="0">
                          <a:effectLst/>
                          <a:latin typeface="Calibri"/>
                          <a:ea typeface="Calibri"/>
                          <a:cs typeface="Times New Roman"/>
                        </a:rPr>
                        <a:t>Medical treatment</a:t>
                      </a:r>
                      <a:r>
                        <a:rPr lang="en-GB" sz="1200" baseline="0" dirty="0">
                          <a:effectLst/>
                          <a:latin typeface="Calibri"/>
                          <a:ea typeface="Calibri"/>
                          <a:cs typeface="Times New Roman"/>
                        </a:rPr>
                        <a:t> using normal genes to replace defective ones. </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05"/>
                  </a:ext>
                </a:extLst>
              </a:tr>
              <a:tr h="451576">
                <a:tc>
                  <a:txBody>
                    <a:bodyPr/>
                    <a:lstStyle/>
                    <a:p>
                      <a:pPr algn="l">
                        <a:lnSpc>
                          <a:spcPct val="115000"/>
                        </a:lnSpc>
                        <a:spcAft>
                          <a:spcPts val="0"/>
                        </a:spcAft>
                      </a:pPr>
                      <a:r>
                        <a:rPr lang="en-GB" sz="1200" dirty="0">
                          <a:effectLst/>
                        </a:rPr>
                        <a:t>18</a:t>
                      </a:r>
                      <a:endParaRPr lang="en-GB" sz="1200"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b="1" dirty="0">
                          <a:effectLst/>
                          <a:latin typeface="Calibri"/>
                          <a:ea typeface="Calibri"/>
                          <a:cs typeface="Times New Roman"/>
                        </a:rPr>
                        <a:t>Polio</a:t>
                      </a:r>
                    </a:p>
                  </a:txBody>
                  <a:tcPr marL="53171" marR="53171" marT="0" marB="0"/>
                </a:tc>
                <a:tc>
                  <a:txBody>
                    <a:bodyPr/>
                    <a:lstStyle/>
                    <a:p>
                      <a:pPr algn="l">
                        <a:lnSpc>
                          <a:spcPct val="115000"/>
                        </a:lnSpc>
                        <a:spcAft>
                          <a:spcPts val="0"/>
                        </a:spcAft>
                      </a:pPr>
                      <a:r>
                        <a:rPr lang="en-GB" sz="1200" dirty="0">
                          <a:effectLst/>
                          <a:latin typeface="Calibri"/>
                          <a:ea typeface="Calibri"/>
                          <a:cs typeface="Times New Roman"/>
                        </a:rPr>
                        <a:t>A contagious disease that can cause paralysis</a:t>
                      </a:r>
                      <a:r>
                        <a:rPr lang="en-GB" sz="1200" baseline="0" dirty="0">
                          <a:effectLst/>
                          <a:latin typeface="Calibri"/>
                          <a:ea typeface="Calibri"/>
                          <a:cs typeface="Times New Roman"/>
                        </a:rPr>
                        <a:t> and death</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07"/>
                  </a:ext>
                </a:extLst>
              </a:tr>
              <a:tr h="451576">
                <a:tc>
                  <a:txBody>
                    <a:bodyPr/>
                    <a:lstStyle/>
                    <a:p>
                      <a:pPr algn="l">
                        <a:lnSpc>
                          <a:spcPct val="115000"/>
                        </a:lnSpc>
                        <a:spcAft>
                          <a:spcPts val="0"/>
                        </a:spcAft>
                      </a:pPr>
                      <a:r>
                        <a:rPr lang="en-GB" sz="1200" dirty="0">
                          <a:effectLst/>
                          <a:latin typeface="+mn-lt"/>
                          <a:ea typeface="+mn-ea"/>
                          <a:cs typeface="+mn-cs"/>
                        </a:rPr>
                        <a:t>19</a:t>
                      </a:r>
                      <a:endParaRPr lang="en-GB" sz="1200"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b="1" dirty="0">
                          <a:effectLst/>
                          <a:latin typeface="Calibri"/>
                          <a:ea typeface="Calibri"/>
                          <a:cs typeface="Times New Roman"/>
                        </a:rPr>
                        <a:t>Penicillin</a:t>
                      </a:r>
                    </a:p>
                  </a:txBody>
                  <a:tcPr marL="53171" marR="53171" marT="0" marB="0"/>
                </a:tc>
                <a:tc>
                  <a:txBody>
                    <a:bodyPr/>
                    <a:lstStyle/>
                    <a:p>
                      <a:pPr algn="l">
                        <a:lnSpc>
                          <a:spcPct val="115000"/>
                        </a:lnSpc>
                        <a:spcAft>
                          <a:spcPts val="0"/>
                        </a:spcAft>
                      </a:pPr>
                      <a:r>
                        <a:rPr lang="en-GB" sz="1200" dirty="0">
                          <a:effectLst/>
                          <a:latin typeface="Calibri"/>
                          <a:ea typeface="Calibri"/>
                          <a:cs typeface="Times New Roman"/>
                        </a:rPr>
                        <a:t>The first antibiotic drug produced</a:t>
                      </a:r>
                      <a:r>
                        <a:rPr lang="en-GB" sz="1200" baseline="0" dirty="0">
                          <a:effectLst/>
                          <a:latin typeface="Calibri"/>
                          <a:ea typeface="Calibri"/>
                          <a:cs typeface="Times New Roman"/>
                        </a:rPr>
                        <a:t> from the mould of penicillin to treat infections</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08"/>
                  </a:ext>
                </a:extLst>
              </a:tr>
              <a:tr h="451576">
                <a:tc>
                  <a:txBody>
                    <a:bodyPr/>
                    <a:lstStyle/>
                    <a:p>
                      <a:pPr algn="l">
                        <a:lnSpc>
                          <a:spcPct val="115000"/>
                        </a:lnSpc>
                        <a:spcAft>
                          <a:spcPts val="0"/>
                        </a:spcAft>
                      </a:pPr>
                      <a:r>
                        <a:rPr lang="en-GB" sz="1200" dirty="0">
                          <a:effectLst/>
                        </a:rPr>
                        <a:t>20</a:t>
                      </a:r>
                      <a:endParaRPr lang="en-GB" sz="1200"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b="1" dirty="0">
                          <a:effectLst/>
                          <a:latin typeface="Calibri"/>
                          <a:ea typeface="Calibri"/>
                          <a:cs typeface="Times New Roman"/>
                        </a:rPr>
                        <a:t>Pacemaker</a:t>
                      </a:r>
                    </a:p>
                  </a:txBody>
                  <a:tcPr marL="53171" marR="53171" marT="0" marB="0"/>
                </a:tc>
                <a:tc>
                  <a:txBody>
                    <a:bodyPr/>
                    <a:lstStyle/>
                    <a:p>
                      <a:pPr algn="l">
                        <a:lnSpc>
                          <a:spcPct val="115000"/>
                        </a:lnSpc>
                        <a:spcAft>
                          <a:spcPts val="0"/>
                        </a:spcAft>
                      </a:pPr>
                      <a:r>
                        <a:rPr lang="en-GB" sz="1200" dirty="0">
                          <a:effectLst/>
                          <a:latin typeface="Calibri"/>
                          <a:ea typeface="Calibri"/>
                          <a:cs typeface="Times New Roman"/>
                        </a:rPr>
                        <a:t>Implanted</a:t>
                      </a:r>
                      <a:r>
                        <a:rPr lang="en-GB" sz="1200" baseline="0" dirty="0">
                          <a:effectLst/>
                          <a:latin typeface="Calibri"/>
                          <a:ea typeface="Calibri"/>
                          <a:cs typeface="Times New Roman"/>
                        </a:rPr>
                        <a:t> technology that regulates heartbeat</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09"/>
                  </a:ext>
                </a:extLst>
              </a:tr>
              <a:tr h="461646">
                <a:tc>
                  <a:txBody>
                    <a:bodyPr/>
                    <a:lstStyle/>
                    <a:p>
                      <a:r>
                        <a:rPr lang="en-GB" sz="1200" dirty="0"/>
                        <a:t>21</a:t>
                      </a:r>
                    </a:p>
                  </a:txBody>
                  <a:tcPr marL="53171" marR="53171" marT="0" marB="0"/>
                </a:tc>
                <a:tc>
                  <a:txBody>
                    <a:bodyPr/>
                    <a:lstStyle/>
                    <a:p>
                      <a:pPr algn="l">
                        <a:lnSpc>
                          <a:spcPct val="115000"/>
                        </a:lnSpc>
                        <a:spcAft>
                          <a:spcPts val="0"/>
                        </a:spcAft>
                      </a:pPr>
                      <a:r>
                        <a:rPr lang="en-GB" sz="1200" b="1" dirty="0">
                          <a:effectLst/>
                          <a:latin typeface="Calibri"/>
                          <a:ea typeface="Calibri"/>
                          <a:cs typeface="Times New Roman"/>
                        </a:rPr>
                        <a:t>Antibiotics</a:t>
                      </a:r>
                    </a:p>
                  </a:txBody>
                  <a:tcPr marL="53171" marR="53171" marT="0" marB="0"/>
                </a:tc>
                <a:tc>
                  <a:txBody>
                    <a:bodyPr/>
                    <a:lstStyle/>
                    <a:p>
                      <a:pPr algn="l">
                        <a:lnSpc>
                          <a:spcPct val="115000"/>
                        </a:lnSpc>
                        <a:spcAft>
                          <a:spcPts val="0"/>
                        </a:spcAft>
                      </a:pPr>
                      <a:r>
                        <a:rPr lang="en-GB" sz="1200" dirty="0">
                          <a:effectLst/>
                          <a:latin typeface="Calibri"/>
                          <a:ea typeface="Calibri"/>
                          <a:cs typeface="Times New Roman"/>
                        </a:rPr>
                        <a:t>A drug</a:t>
                      </a:r>
                      <a:r>
                        <a:rPr lang="en-GB" sz="1200" baseline="0" dirty="0">
                          <a:effectLst/>
                          <a:latin typeface="Calibri"/>
                          <a:ea typeface="Calibri"/>
                          <a:cs typeface="Times New Roman"/>
                        </a:rPr>
                        <a:t> made from bacteria that kill other bacteria and so cure an infection or illness</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10"/>
                  </a:ext>
                </a:extLst>
              </a:tr>
              <a:tr h="451576">
                <a:tc>
                  <a:txBody>
                    <a:bodyPr/>
                    <a:lstStyle/>
                    <a:p>
                      <a:r>
                        <a:rPr lang="en-GB" sz="1200" dirty="0"/>
                        <a:t>22</a:t>
                      </a:r>
                    </a:p>
                  </a:txBody>
                  <a:tcPr marL="53171" marR="53171" marT="0" marB="0"/>
                </a:tc>
                <a:tc>
                  <a:txBody>
                    <a:bodyPr/>
                    <a:lstStyle/>
                    <a:p>
                      <a:pPr algn="l">
                        <a:lnSpc>
                          <a:spcPct val="115000"/>
                        </a:lnSpc>
                        <a:spcAft>
                          <a:spcPts val="0"/>
                        </a:spcAft>
                      </a:pPr>
                      <a:r>
                        <a:rPr lang="en-GB" sz="1200" b="1" dirty="0">
                          <a:effectLst/>
                          <a:latin typeface="Calibri"/>
                          <a:ea typeface="Calibri"/>
                          <a:cs typeface="Times New Roman"/>
                        </a:rPr>
                        <a:t>Magic bullets</a:t>
                      </a:r>
                    </a:p>
                  </a:txBody>
                  <a:tcPr marL="53171" marR="53171" marT="0" marB="0"/>
                </a:tc>
                <a:tc>
                  <a:txBody>
                    <a:bodyPr/>
                    <a:lstStyle/>
                    <a:p>
                      <a:pPr algn="l">
                        <a:lnSpc>
                          <a:spcPct val="115000"/>
                        </a:lnSpc>
                        <a:spcAft>
                          <a:spcPts val="0"/>
                        </a:spcAft>
                      </a:pPr>
                      <a:r>
                        <a:rPr lang="en-GB" sz="1200" dirty="0">
                          <a:effectLst/>
                          <a:latin typeface="Calibri"/>
                          <a:ea typeface="Calibri"/>
                          <a:cs typeface="Times New Roman"/>
                        </a:rPr>
                        <a:t>A chemical that kills</a:t>
                      </a:r>
                      <a:r>
                        <a:rPr lang="en-GB" sz="1200" baseline="0" dirty="0">
                          <a:effectLst/>
                          <a:latin typeface="Calibri"/>
                          <a:ea typeface="Calibri"/>
                          <a:cs typeface="Times New Roman"/>
                        </a:rPr>
                        <a:t> a particular bacteria and nothing else</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11"/>
                  </a:ext>
                </a:extLst>
              </a:tr>
              <a:tr h="451576">
                <a:tc>
                  <a:txBody>
                    <a:bodyPr/>
                    <a:lstStyle/>
                    <a:p>
                      <a:r>
                        <a:rPr lang="en-GB" sz="1200" dirty="0"/>
                        <a:t>23</a:t>
                      </a:r>
                    </a:p>
                  </a:txBody>
                  <a:tcPr marL="53171" marR="53171" marT="0" marB="0"/>
                </a:tc>
                <a:tc>
                  <a:txBody>
                    <a:bodyPr/>
                    <a:lstStyle/>
                    <a:p>
                      <a:pPr algn="l">
                        <a:lnSpc>
                          <a:spcPct val="115000"/>
                        </a:lnSpc>
                        <a:spcAft>
                          <a:spcPts val="0"/>
                        </a:spcAft>
                      </a:pPr>
                      <a:r>
                        <a:rPr lang="en-GB" sz="1200" b="1" dirty="0">
                          <a:effectLst/>
                          <a:latin typeface="Calibri"/>
                          <a:ea typeface="Calibri"/>
                          <a:cs typeface="Times New Roman"/>
                        </a:rPr>
                        <a:t>Electron</a:t>
                      </a:r>
                      <a:r>
                        <a:rPr lang="en-GB" sz="1200" b="1" baseline="0" dirty="0">
                          <a:effectLst/>
                          <a:latin typeface="Calibri"/>
                          <a:ea typeface="Calibri"/>
                          <a:cs typeface="Times New Roman"/>
                        </a:rPr>
                        <a:t> microscope</a:t>
                      </a:r>
                      <a:endParaRPr lang="en-GB" sz="1200" b="1" dirty="0">
                        <a:effectLst/>
                        <a:latin typeface="Calibri"/>
                        <a:ea typeface="Calibri"/>
                        <a:cs typeface="Times New Roman"/>
                      </a:endParaRPr>
                    </a:p>
                  </a:txBody>
                  <a:tcPr marL="53171" marR="53171" marT="0" marB="0"/>
                </a:tc>
                <a:tc>
                  <a:txBody>
                    <a:bodyPr/>
                    <a:lstStyle/>
                    <a:p>
                      <a:pPr algn="l">
                        <a:lnSpc>
                          <a:spcPct val="115000"/>
                        </a:lnSpc>
                        <a:spcAft>
                          <a:spcPts val="0"/>
                        </a:spcAft>
                      </a:pPr>
                      <a:r>
                        <a:rPr lang="en-GB" sz="1200" dirty="0">
                          <a:effectLst/>
                          <a:latin typeface="Calibri"/>
                          <a:ea typeface="Calibri"/>
                          <a:cs typeface="Times New Roman"/>
                        </a:rPr>
                        <a:t>Developed</a:t>
                      </a:r>
                      <a:r>
                        <a:rPr lang="en-GB" sz="1200" baseline="0" dirty="0">
                          <a:effectLst/>
                          <a:latin typeface="Calibri"/>
                          <a:ea typeface="Calibri"/>
                          <a:cs typeface="Times New Roman"/>
                        </a:rPr>
                        <a:t> 1931. Allows doctors to see cells in fine detail.</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12"/>
                  </a:ext>
                </a:extLst>
              </a:tr>
              <a:tr h="451576">
                <a:tc>
                  <a:txBody>
                    <a:bodyPr/>
                    <a:lstStyle/>
                    <a:p>
                      <a:r>
                        <a:rPr lang="en-GB" sz="1200" dirty="0"/>
                        <a:t>24</a:t>
                      </a:r>
                    </a:p>
                  </a:txBody>
                  <a:tcPr marL="53171" marR="53171" marT="0" marB="0"/>
                </a:tc>
                <a:tc>
                  <a:txBody>
                    <a:bodyPr/>
                    <a:lstStyle/>
                    <a:p>
                      <a:pPr algn="l">
                        <a:lnSpc>
                          <a:spcPct val="115000"/>
                        </a:lnSpc>
                        <a:spcAft>
                          <a:spcPts val="0"/>
                        </a:spcAft>
                      </a:pPr>
                      <a:r>
                        <a:rPr lang="en-GB" sz="1200" b="1" dirty="0">
                          <a:effectLst/>
                          <a:latin typeface="Calibri"/>
                          <a:ea typeface="Calibri"/>
                          <a:cs typeface="Times New Roman"/>
                        </a:rPr>
                        <a:t>DNA</a:t>
                      </a:r>
                    </a:p>
                  </a:txBody>
                  <a:tcPr marL="53171" marR="53171" marT="0" marB="0"/>
                </a:tc>
                <a:tc>
                  <a:txBody>
                    <a:bodyPr/>
                    <a:lstStyle/>
                    <a:p>
                      <a:pPr algn="l">
                        <a:lnSpc>
                          <a:spcPct val="115000"/>
                        </a:lnSpc>
                        <a:spcAft>
                          <a:spcPts val="0"/>
                        </a:spcAft>
                      </a:pPr>
                      <a:r>
                        <a:rPr lang="en-GB" sz="1200" dirty="0">
                          <a:effectLst/>
                          <a:latin typeface="Calibri"/>
                          <a:ea typeface="Calibri"/>
                          <a:cs typeface="Times New Roman"/>
                        </a:rPr>
                        <a:t>Deoxyribonucleic acid, the molecule that genes</a:t>
                      </a:r>
                      <a:r>
                        <a:rPr lang="en-GB" sz="1200" baseline="0" dirty="0">
                          <a:effectLst/>
                          <a:latin typeface="Calibri"/>
                          <a:ea typeface="Calibri"/>
                          <a:cs typeface="Times New Roman"/>
                        </a:rPr>
                        <a:t> are made of</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13"/>
                  </a:ext>
                </a:extLst>
              </a:tr>
              <a:tr h="451576">
                <a:tc>
                  <a:txBody>
                    <a:bodyPr/>
                    <a:lstStyle/>
                    <a:p>
                      <a:r>
                        <a:rPr lang="en-GB" sz="1200" dirty="0"/>
                        <a:t>25</a:t>
                      </a:r>
                    </a:p>
                  </a:txBody>
                  <a:tcPr marL="53171" marR="53171" marT="0" marB="0"/>
                </a:tc>
                <a:tc>
                  <a:txBody>
                    <a:bodyPr/>
                    <a:lstStyle/>
                    <a:p>
                      <a:pPr algn="l">
                        <a:lnSpc>
                          <a:spcPct val="115000"/>
                        </a:lnSpc>
                        <a:spcAft>
                          <a:spcPts val="0"/>
                        </a:spcAft>
                      </a:pPr>
                      <a:r>
                        <a:rPr lang="en-GB" sz="1200" b="1" dirty="0">
                          <a:effectLst/>
                          <a:latin typeface="Calibri"/>
                          <a:ea typeface="Calibri"/>
                          <a:cs typeface="Times New Roman"/>
                        </a:rPr>
                        <a:t>Cancer</a:t>
                      </a:r>
                    </a:p>
                  </a:txBody>
                  <a:tcPr marL="53171" marR="53171" marT="0" marB="0"/>
                </a:tc>
                <a:tc>
                  <a:txBody>
                    <a:bodyPr/>
                    <a:lstStyle/>
                    <a:p>
                      <a:pPr algn="l">
                        <a:lnSpc>
                          <a:spcPct val="115000"/>
                        </a:lnSpc>
                        <a:spcAft>
                          <a:spcPts val="0"/>
                        </a:spcAft>
                      </a:pPr>
                      <a:r>
                        <a:rPr lang="en-GB" sz="1200" dirty="0">
                          <a:effectLst/>
                          <a:latin typeface="Calibri"/>
                          <a:ea typeface="Calibri"/>
                          <a:cs typeface="Times New Roman"/>
                        </a:rPr>
                        <a:t>A group of related diseases. Cells divide</a:t>
                      </a:r>
                      <a:r>
                        <a:rPr lang="en-GB" sz="1200" baseline="0" dirty="0">
                          <a:effectLst/>
                          <a:latin typeface="Calibri"/>
                          <a:ea typeface="Calibri"/>
                          <a:cs typeface="Times New Roman"/>
                        </a:rPr>
                        <a:t> and spread into the surrounding tissue.</a:t>
                      </a:r>
                      <a:endParaRPr lang="en-GB" sz="1200" dirty="0">
                        <a:effectLst/>
                        <a:latin typeface="Calibri"/>
                        <a:ea typeface="Calibri"/>
                        <a:cs typeface="Times New Roman"/>
                      </a:endParaRPr>
                    </a:p>
                  </a:txBody>
                  <a:tcPr marL="53171" marR="53171" marT="0" marB="0"/>
                </a:tc>
                <a:extLst>
                  <a:ext uri="{0D108BD9-81ED-4DB2-BD59-A6C34878D82A}">
                    <a16:rowId xmlns:a16="http://schemas.microsoft.com/office/drawing/2014/main" val="10014"/>
                  </a:ext>
                </a:extLst>
              </a:tr>
            </a:tbl>
          </a:graphicData>
        </a:graphic>
      </p:graphicFrame>
      <p:sp>
        <p:nvSpPr>
          <p:cNvPr id="6" name="TextBox 5"/>
          <p:cNvSpPr txBox="1"/>
          <p:nvPr/>
        </p:nvSpPr>
        <p:spPr>
          <a:xfrm>
            <a:off x="323528" y="116632"/>
            <a:ext cx="8496944"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dirty="0"/>
              <a:t>Knowledge Organiser – Topic Four: Medicine in modern Britain, 1900-Present</a:t>
            </a:r>
          </a:p>
        </p:txBody>
      </p:sp>
    </p:spTree>
    <p:extLst>
      <p:ext uri="{BB962C8B-B14F-4D97-AF65-F5344CB8AC3E}">
        <p14:creationId xmlns:p14="http://schemas.microsoft.com/office/powerpoint/2010/main" val="29862327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BF0E80F59BB104798E222572B3D5FDE" ma:contentTypeVersion="12" ma:contentTypeDescription="Create a new document." ma:contentTypeScope="" ma:versionID="6d3ace640bf360eaecbf916c3d376203">
  <xsd:schema xmlns:xsd="http://www.w3.org/2001/XMLSchema" xmlns:xs="http://www.w3.org/2001/XMLSchema" xmlns:p="http://schemas.microsoft.com/office/2006/metadata/properties" xmlns:ns2="3cde8ce8-497b-4d58-ad3b-77e996642cc8" xmlns:ns3="1c2ace7b-0193-49d6-b28f-a6c5f1daf0a8" targetNamespace="http://schemas.microsoft.com/office/2006/metadata/properties" ma:root="true" ma:fieldsID="68de4921ee568875b070f02223174350" ns2:_="" ns3:_="">
    <xsd:import namespace="3cde8ce8-497b-4d58-ad3b-77e996642cc8"/>
    <xsd:import namespace="1c2ace7b-0193-49d6-b28f-a6c5f1daf0a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DateTaken" minOccurs="0"/>
                <xsd:element ref="ns3:MediaServiceLocation" minOccurs="0"/>
                <xsd:element ref="ns3:MediaServiceOCR" minOccurs="0"/>
                <xsd:element ref="ns3:MediaServiceEventHashCode" minOccurs="0"/>
                <xsd:element ref="ns3:MediaServiceGenerationTim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cde8ce8-497b-4d58-ad3b-77e996642cc8"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c2ace7b-0193-49d6-b28f-a6c5f1daf0a8"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description="" ma:internalName="MediaServiceAutoTags" ma:readOnly="true">
      <xsd:simpleType>
        <xsd:restriction base="dms:Text"/>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Location" ma:index="14"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F0B3D96-05AD-43E9-8834-D6333E975EC9}"/>
</file>

<file path=customXml/itemProps2.xml><?xml version="1.0" encoding="utf-8"?>
<ds:datastoreItem xmlns:ds="http://schemas.openxmlformats.org/officeDocument/2006/customXml" ds:itemID="{568ABD81-5D63-4803-B99B-FF70A8153E2D}">
  <ds:schemaRefs>
    <ds:schemaRef ds:uri="http://schemas.microsoft.com/sharepoint/v3/contenttype/forms"/>
  </ds:schemaRefs>
</ds:datastoreItem>
</file>

<file path=customXml/itemProps3.xml><?xml version="1.0" encoding="utf-8"?>
<ds:datastoreItem xmlns:ds="http://schemas.openxmlformats.org/officeDocument/2006/customXml" ds:itemID="{B561937B-2AD1-4631-8AF1-DFEAB429D126}">
  <ds:schemaRefs>
    <ds:schemaRef ds:uri="1c2ace7b-0193-49d6-b28f-a6c5f1daf0a8"/>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3cde8ce8-497b-4d58-ad3b-77e996642cc8"/>
    <ds:schemaRef ds:uri="http://schemas.microsoft.com/office/2006/documentManagement/typ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2225</TotalTime>
  <Words>2094</Words>
  <Application>Microsoft Office PowerPoint</Application>
  <PresentationFormat>On-screen Show (4:3)</PresentationFormat>
  <Paragraphs>345</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Bailey, Flora</dc:creator>
  <cp:lastModifiedBy>Lawson, Becky</cp:lastModifiedBy>
  <cp:revision>56</cp:revision>
  <cp:lastPrinted>2016-08-31T11:28:51Z</cp:lastPrinted>
  <dcterms:created xsi:type="dcterms:W3CDTF">2016-07-12T12:18:12Z</dcterms:created>
  <dcterms:modified xsi:type="dcterms:W3CDTF">2019-03-18T16:26:25Z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0x0101005BF0E80F59BB104798E222572B3D5FDE</vt:lpwstr>
  </property>
</Properties>
</file>