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p:scale>
          <a:sx n="64" d="100"/>
          <a:sy n="64" d="100"/>
        </p:scale>
        <p:origin x="96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16/09/2020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865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16/09/2020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251093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16/09/2020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40119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16/09/2020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98594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9DCA16-2A4C-477A-9576-27C55F6F47DD}" type="datetimeFigureOut">
              <a:rPr lang="en-GB" smtClean="0"/>
              <a:t>16/09/2020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270083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9DCA16-2A4C-477A-9576-27C55F6F47DD}" type="datetimeFigureOut">
              <a:rPr lang="en-GB" smtClean="0"/>
              <a:t>16/09/2020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772566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99DCA16-2A4C-477A-9576-27C55F6F47DD}" type="datetimeFigureOut">
              <a:rPr lang="en-GB" smtClean="0"/>
              <a:t>16/09/2020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46794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99DCA16-2A4C-477A-9576-27C55F6F47DD}" type="datetimeFigureOut">
              <a:rPr lang="en-GB" smtClean="0"/>
              <a:t>16/09/2020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81253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DCA16-2A4C-477A-9576-27C55F6F47DD}" type="datetimeFigureOut">
              <a:rPr lang="en-GB" smtClean="0"/>
              <a:t>16/09/2020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118925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DCA16-2A4C-477A-9576-27C55F6F47DD}" type="datetimeFigureOut">
              <a:rPr lang="en-GB" smtClean="0"/>
              <a:t>16/09/2020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56931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DCA16-2A4C-477A-9576-27C55F6F47DD}" type="datetimeFigureOut">
              <a:rPr lang="en-GB" smtClean="0"/>
              <a:t>16/09/2020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6041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DCA16-2A4C-477A-9576-27C55F6F47DD}" type="datetimeFigureOut">
              <a:rPr lang="en-GB" smtClean="0"/>
              <a:t>16/09/2020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934-63BC-4000-BD59-9504E3BECE1E}" type="slidenum">
              <a:rPr lang="en-GB" smtClean="0"/>
              <a:t>‹#›</a:t>
            </a:fld>
            <a:endParaRPr lang="en-GB"/>
          </a:p>
        </p:txBody>
      </p:sp>
    </p:spTree>
    <p:extLst>
      <p:ext uri="{BB962C8B-B14F-4D97-AF65-F5344CB8AC3E}">
        <p14:creationId xmlns:p14="http://schemas.microsoft.com/office/powerpoint/2010/main" val="1774428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34089"/>
            <a:ext cx="9144000" cy="510494"/>
          </a:xfrm>
          <a:ln w="6350">
            <a:solidFill>
              <a:schemeClr val="tx1"/>
            </a:solidFill>
          </a:ln>
        </p:spPr>
        <p:txBody>
          <a:bodyPr>
            <a:normAutofit/>
          </a:bodyPr>
          <a:lstStyle/>
          <a:p>
            <a:r>
              <a:rPr lang="en-GB" sz="1400" b="1" dirty="0"/>
              <a:t>Knowledge Organiser Anglo-Saxon and Norman England</a:t>
            </a:r>
            <a:br>
              <a:rPr lang="en-GB" sz="1400" b="1" dirty="0"/>
            </a:br>
            <a:r>
              <a:rPr lang="en-GB" sz="1400" b="1" dirty="0"/>
              <a:t> Key Topic 2 –Securing the Kingdom.  William in Power.  1066-87</a:t>
            </a:r>
            <a:endParaRPr lang="en-GB" sz="1200" b="1" dirty="0"/>
          </a:p>
        </p:txBody>
      </p:sp>
      <p:sp>
        <p:nvSpPr>
          <p:cNvPr id="3" name="Subtitle 2"/>
          <p:cNvSpPr>
            <a:spLocks noGrp="1"/>
          </p:cNvSpPr>
          <p:nvPr>
            <p:ph type="subTitle" idx="1"/>
          </p:nvPr>
        </p:nvSpPr>
        <p:spPr>
          <a:xfrm>
            <a:off x="1432560" y="858838"/>
            <a:ext cx="9144000" cy="760956"/>
          </a:xfrm>
        </p:spPr>
        <p:txBody>
          <a:bodyPr>
            <a:normAutofit/>
          </a:bodyPr>
          <a:lstStyle/>
          <a:p>
            <a:pPr algn="l"/>
            <a:r>
              <a:rPr lang="en-GB" sz="1200" dirty="0"/>
              <a:t>William had won the throne at Hastings but he now needed to gain control of a people who had not wanted him as king.  </a:t>
            </a:r>
          </a:p>
        </p:txBody>
      </p:sp>
      <p:graphicFrame>
        <p:nvGraphicFramePr>
          <p:cNvPr id="7" name="Table 6">
            <a:extLst>
              <a:ext uri="{FF2B5EF4-FFF2-40B4-BE49-F238E27FC236}">
                <a16:creationId xmlns:a16="http://schemas.microsoft.com/office/drawing/2014/main" id="{3423BAC7-5787-4F80-80DE-2E85D20DAE5B}"/>
              </a:ext>
            </a:extLst>
          </p:cNvPr>
          <p:cNvGraphicFramePr>
            <a:graphicFrameLocks noGrp="1"/>
          </p:cNvGraphicFramePr>
          <p:nvPr>
            <p:extLst>
              <p:ext uri="{D42A27DB-BD31-4B8C-83A1-F6EECF244321}">
                <p14:modId xmlns:p14="http://schemas.microsoft.com/office/powerpoint/2010/main" val="820324981"/>
              </p:ext>
            </p:extLst>
          </p:nvPr>
        </p:nvGraphicFramePr>
        <p:xfrm>
          <a:off x="388001" y="1137928"/>
          <a:ext cx="5637463" cy="3799436"/>
        </p:xfrm>
        <a:graphic>
          <a:graphicData uri="http://schemas.openxmlformats.org/drawingml/2006/table">
            <a:tbl>
              <a:tblPr firstRow="1" bandRow="1">
                <a:tableStyleId>{5940675A-B579-460E-94D1-54222C63F5DA}</a:tableStyleId>
              </a:tblPr>
              <a:tblGrid>
                <a:gridCol w="5637463">
                  <a:extLst>
                    <a:ext uri="{9D8B030D-6E8A-4147-A177-3AD203B41FA5}">
                      <a16:colId xmlns:a16="http://schemas.microsoft.com/office/drawing/2014/main" val="1319868025"/>
                    </a:ext>
                  </a:extLst>
                </a:gridCol>
              </a:tblGrid>
              <a:tr h="257920">
                <a:tc>
                  <a:txBody>
                    <a:bodyPr/>
                    <a:lstStyle/>
                    <a:p>
                      <a:pPr>
                        <a:lnSpc>
                          <a:spcPct val="107000"/>
                        </a:lnSpc>
                        <a:spcAft>
                          <a:spcPts val="800"/>
                        </a:spcAft>
                      </a:pPr>
                      <a:r>
                        <a:rPr lang="en-GB" sz="1200" dirty="0">
                          <a:effectLst/>
                        </a:rPr>
                        <a:t>Key Events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2"/>
                    </a:solidFill>
                  </a:tcPr>
                </a:tc>
                <a:extLst>
                  <a:ext uri="{0D108BD9-81ED-4DB2-BD59-A6C34878D82A}">
                    <a16:rowId xmlns:a16="http://schemas.microsoft.com/office/drawing/2014/main" val="2366331734"/>
                  </a:ext>
                </a:extLst>
              </a:tr>
              <a:tr h="288099">
                <a:tc>
                  <a:txBody>
                    <a:bodyPr/>
                    <a:lstStyle/>
                    <a:p>
                      <a:pPr>
                        <a:lnSpc>
                          <a:spcPct val="107000"/>
                        </a:lnSpc>
                        <a:spcAft>
                          <a:spcPts val="800"/>
                        </a:spcAft>
                      </a:pPr>
                      <a:r>
                        <a:rPr lang="en-GB" sz="1200" dirty="0">
                          <a:effectLst/>
                        </a:rPr>
                        <a:t>1. </a:t>
                      </a:r>
                      <a:r>
                        <a:rPr lang="en-GB" sz="1200" b="1" dirty="0">
                          <a:effectLst/>
                        </a:rPr>
                        <a:t>1066 – The Submission of the Earls at </a:t>
                      </a:r>
                      <a:r>
                        <a:rPr lang="en-GB" sz="1200" b="1" dirty="0" err="1">
                          <a:effectLst/>
                        </a:rPr>
                        <a:t>Berkhamstead</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2818063625"/>
                  </a:ext>
                </a:extLst>
              </a:tr>
              <a:tr h="337315">
                <a:tc>
                  <a:txBody>
                    <a:bodyPr/>
                    <a:lstStyle/>
                    <a:p>
                      <a:pPr>
                        <a:lnSpc>
                          <a:spcPct val="107000"/>
                        </a:lnSpc>
                        <a:spcAft>
                          <a:spcPts val="800"/>
                        </a:spcAft>
                      </a:pPr>
                      <a:r>
                        <a:rPr lang="en-GB" sz="1200" dirty="0">
                          <a:effectLst/>
                        </a:rPr>
                        <a:t>2. 1067 – William returns to Normandy and a string of rebellions break out.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3002806256"/>
                  </a:ext>
                </a:extLst>
              </a:tr>
              <a:tr h="337315">
                <a:tc>
                  <a:txBody>
                    <a:bodyPr/>
                    <a:lstStyle/>
                    <a:p>
                      <a:pPr>
                        <a:lnSpc>
                          <a:spcPct val="107000"/>
                        </a:lnSpc>
                        <a:spcAft>
                          <a:spcPts val="800"/>
                        </a:spcAft>
                      </a:pPr>
                      <a:r>
                        <a:rPr lang="en-GB" sz="1200" dirty="0">
                          <a:effectLst/>
                        </a:rPr>
                        <a:t>3. </a:t>
                      </a:r>
                      <a:r>
                        <a:rPr lang="en-GB" sz="1200" b="1" dirty="0">
                          <a:effectLst/>
                        </a:rPr>
                        <a:t>1068 – The rebellion of Edwin and </a:t>
                      </a:r>
                      <a:r>
                        <a:rPr lang="en-GB" sz="1200" b="1" dirty="0" err="1">
                          <a:effectLst/>
                        </a:rPr>
                        <a:t>Morcar</a:t>
                      </a:r>
                      <a:r>
                        <a:rPr lang="en-GB" sz="1200" b="1" dirty="0">
                          <a:effectLst/>
                        </a:rPr>
                        <a:t> </a:t>
                      </a:r>
                      <a:r>
                        <a:rPr lang="en-GB" sz="1200" dirty="0">
                          <a:effectLst/>
                        </a:rPr>
                        <a:t>– Defeated by William.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1342378882"/>
                  </a:ext>
                </a:extLst>
              </a:tr>
              <a:tr h="505591">
                <a:tc>
                  <a:txBody>
                    <a:bodyPr/>
                    <a:lstStyle/>
                    <a:p>
                      <a:pPr>
                        <a:lnSpc>
                          <a:spcPct val="107000"/>
                        </a:lnSpc>
                        <a:spcAft>
                          <a:spcPts val="800"/>
                        </a:spcAft>
                      </a:pPr>
                      <a:r>
                        <a:rPr lang="en-GB" sz="1200" dirty="0">
                          <a:effectLst/>
                        </a:rPr>
                        <a:t>4. </a:t>
                      </a:r>
                      <a:r>
                        <a:rPr lang="en-GB" sz="1200" b="1" dirty="0">
                          <a:effectLst/>
                        </a:rPr>
                        <a:t>1069 – Two rebellions in the North </a:t>
                      </a:r>
                      <a:r>
                        <a:rPr lang="en-GB" sz="1200" dirty="0">
                          <a:effectLst/>
                        </a:rPr>
                        <a:t>(linked to Edgar </a:t>
                      </a:r>
                      <a:r>
                        <a:rPr lang="en-GB" sz="1200" dirty="0" err="1">
                          <a:effectLst/>
                        </a:rPr>
                        <a:t>Aethling</a:t>
                      </a:r>
                      <a:r>
                        <a:rPr lang="en-GB" sz="1200" dirty="0">
                          <a:effectLst/>
                        </a:rPr>
                        <a:t>).  Brutally crushed by William (see Harrying of the North).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3298003132"/>
                  </a:ext>
                </a:extLst>
              </a:tr>
              <a:tr h="784497">
                <a:tc>
                  <a:txBody>
                    <a:bodyPr/>
                    <a:lstStyle/>
                    <a:p>
                      <a:pPr>
                        <a:lnSpc>
                          <a:spcPct val="107000"/>
                        </a:lnSpc>
                        <a:spcAft>
                          <a:spcPts val="800"/>
                        </a:spcAft>
                      </a:pPr>
                      <a:r>
                        <a:rPr lang="en-GB" sz="1200" dirty="0">
                          <a:effectLst/>
                        </a:rPr>
                        <a:t>5. </a:t>
                      </a:r>
                      <a:r>
                        <a:rPr lang="en-GB" sz="1200" b="1" dirty="0">
                          <a:effectLst/>
                        </a:rPr>
                        <a:t>1070 – The Harrying of the North.  </a:t>
                      </a:r>
                      <a:r>
                        <a:rPr lang="en-GB" sz="1200" b="0" dirty="0">
                          <a:effectLst/>
                        </a:rPr>
                        <a:t>To stop further rebellions and the North being used as a base for Viking invasions, William destroyed the North.  100,000 people died, homes destroyed, crops destroyed and the fields ploughed with salt.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28819323"/>
                  </a:ext>
                </a:extLst>
              </a:tr>
              <a:tr h="355533">
                <a:tc>
                  <a:txBody>
                    <a:bodyPr/>
                    <a:lstStyle/>
                    <a:p>
                      <a:pPr>
                        <a:lnSpc>
                          <a:spcPct val="107000"/>
                        </a:lnSpc>
                        <a:spcAft>
                          <a:spcPts val="800"/>
                        </a:spcAft>
                      </a:pPr>
                      <a:r>
                        <a:rPr lang="en-GB" sz="1200" dirty="0">
                          <a:effectLst/>
                        </a:rPr>
                        <a:t>6. </a:t>
                      </a:r>
                      <a:r>
                        <a:rPr lang="en-GB" sz="1200" b="1" dirty="0">
                          <a:effectLst/>
                        </a:rPr>
                        <a:t>1070-71 –Hereward the Wake’s rebellion </a:t>
                      </a:r>
                      <a:r>
                        <a:rPr lang="en-GB" sz="1200" dirty="0">
                          <a:effectLst/>
                        </a:rPr>
                        <a:t>against William at Ely in East Anglia.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29638735"/>
                  </a:ext>
                </a:extLst>
              </a:tr>
              <a:tr h="912575">
                <a:tc>
                  <a:txBody>
                    <a:bodyPr/>
                    <a:lstStyle/>
                    <a:p>
                      <a:pPr>
                        <a:lnSpc>
                          <a:spcPct val="107000"/>
                        </a:lnSpc>
                        <a:spcAft>
                          <a:spcPts val="800"/>
                        </a:spcAft>
                      </a:pPr>
                      <a:r>
                        <a:rPr lang="en-GB" sz="1200" dirty="0">
                          <a:effectLst/>
                        </a:rPr>
                        <a:t>7. </a:t>
                      </a:r>
                      <a:r>
                        <a:rPr lang="en-GB" sz="1200" b="1" dirty="0">
                          <a:effectLst/>
                        </a:rPr>
                        <a:t>1075 – Revolt of the Earls </a:t>
                      </a:r>
                      <a:r>
                        <a:rPr lang="en-GB" sz="1200" dirty="0">
                          <a:effectLst/>
                        </a:rPr>
                        <a:t>– Two Norman Earls (Ralph, Earl of Norfolk, Rodger, Earl of Hereford and one Saxon Earl (</a:t>
                      </a:r>
                      <a:r>
                        <a:rPr lang="en-GB" sz="1200" dirty="0" err="1">
                          <a:effectLst/>
                        </a:rPr>
                        <a:t>Waltheof</a:t>
                      </a:r>
                      <a:r>
                        <a:rPr lang="en-GB" sz="1200" dirty="0">
                          <a:effectLst/>
                        </a:rPr>
                        <a:t>, Earl of Northumbria) rebelled against William.  William was in Normandy but his regents Lanfranc and </a:t>
                      </a:r>
                      <a:r>
                        <a:rPr lang="en-GB" sz="1200" dirty="0" err="1">
                          <a:effectLst/>
                        </a:rPr>
                        <a:t>Odo</a:t>
                      </a:r>
                      <a:r>
                        <a:rPr lang="en-GB" sz="1200" dirty="0">
                          <a:effectLst/>
                        </a:rPr>
                        <a:t> ended the revolt.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781887117"/>
                  </a:ext>
                </a:extLst>
              </a:tr>
            </a:tbl>
          </a:graphicData>
        </a:graphic>
      </p:graphicFrame>
      <p:graphicFrame>
        <p:nvGraphicFramePr>
          <p:cNvPr id="9" name="Table 8">
            <a:extLst>
              <a:ext uri="{FF2B5EF4-FFF2-40B4-BE49-F238E27FC236}">
                <a16:creationId xmlns:a16="http://schemas.microsoft.com/office/drawing/2014/main" id="{E10B7101-E659-4F2B-9080-1071E2C07189}"/>
              </a:ext>
            </a:extLst>
          </p:cNvPr>
          <p:cNvGraphicFramePr>
            <a:graphicFrameLocks noGrp="1"/>
          </p:cNvGraphicFramePr>
          <p:nvPr>
            <p:extLst>
              <p:ext uri="{D42A27DB-BD31-4B8C-83A1-F6EECF244321}">
                <p14:modId xmlns:p14="http://schemas.microsoft.com/office/powerpoint/2010/main" val="1452348254"/>
              </p:ext>
            </p:extLst>
          </p:nvPr>
        </p:nvGraphicFramePr>
        <p:xfrm>
          <a:off x="6096000" y="1288357"/>
          <a:ext cx="5521376" cy="3498579"/>
        </p:xfrm>
        <a:graphic>
          <a:graphicData uri="http://schemas.openxmlformats.org/drawingml/2006/table">
            <a:tbl>
              <a:tblPr firstRow="1" bandRow="1">
                <a:tableStyleId>{5940675A-B579-460E-94D1-54222C63F5DA}</a:tableStyleId>
              </a:tblPr>
              <a:tblGrid>
                <a:gridCol w="5521376">
                  <a:extLst>
                    <a:ext uri="{9D8B030D-6E8A-4147-A177-3AD203B41FA5}">
                      <a16:colId xmlns:a16="http://schemas.microsoft.com/office/drawing/2014/main" val="1319868025"/>
                    </a:ext>
                  </a:extLst>
                </a:gridCol>
              </a:tblGrid>
              <a:tr h="267247">
                <a:tc>
                  <a:txBody>
                    <a:bodyPr/>
                    <a:lstStyle/>
                    <a:p>
                      <a:pPr>
                        <a:lnSpc>
                          <a:spcPct val="107000"/>
                        </a:lnSpc>
                        <a:spcAft>
                          <a:spcPts val="800"/>
                        </a:spcAft>
                      </a:pPr>
                      <a:r>
                        <a:rPr lang="en-GB" sz="1200" dirty="0">
                          <a:effectLst/>
                        </a:rPr>
                        <a:t>Key Individuals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2"/>
                    </a:solidFill>
                  </a:tcPr>
                </a:tc>
                <a:extLst>
                  <a:ext uri="{0D108BD9-81ED-4DB2-BD59-A6C34878D82A}">
                    <a16:rowId xmlns:a16="http://schemas.microsoft.com/office/drawing/2014/main" val="2366331734"/>
                  </a:ext>
                </a:extLst>
              </a:tr>
              <a:tr h="752021">
                <a:tc>
                  <a:txBody>
                    <a:bodyPr/>
                    <a:lstStyle/>
                    <a:p>
                      <a:pPr>
                        <a:lnSpc>
                          <a:spcPct val="107000"/>
                        </a:lnSpc>
                        <a:spcAft>
                          <a:spcPts val="800"/>
                        </a:spcAft>
                      </a:pPr>
                      <a:r>
                        <a:rPr lang="en-GB" sz="1200" dirty="0">
                          <a:effectLst/>
                        </a:rPr>
                        <a:t>1. </a:t>
                      </a:r>
                      <a:r>
                        <a:rPr lang="en-GB" sz="1200" b="1" dirty="0">
                          <a:effectLst/>
                        </a:rPr>
                        <a:t>Edgar </a:t>
                      </a:r>
                      <a:r>
                        <a:rPr lang="en-GB" sz="1200" b="1" dirty="0" err="1">
                          <a:effectLst/>
                        </a:rPr>
                        <a:t>Aethling</a:t>
                      </a:r>
                      <a:r>
                        <a:rPr lang="en-GB" sz="1200" b="1" dirty="0">
                          <a:effectLst/>
                        </a:rPr>
                        <a:t> </a:t>
                      </a:r>
                      <a:r>
                        <a:rPr lang="en-GB" sz="1200" b="0" dirty="0">
                          <a:effectLst/>
                        </a:rPr>
                        <a:t>– Nephew of King Edward the Confessor but young and inexperienced in 1066. Once King Harold was killed at Hastings, the Witan chose Edgar as king but he surrendered (submitted) to William at </a:t>
                      </a:r>
                      <a:r>
                        <a:rPr lang="en-GB" sz="1200" b="0" dirty="0" err="1">
                          <a:effectLst/>
                        </a:rPr>
                        <a:t>Berkhamstead</a:t>
                      </a:r>
                      <a:r>
                        <a:rPr lang="en-GB" sz="1200" b="0" dirty="0">
                          <a:effectLst/>
                        </a:rPr>
                        <a:t>.  Edgar received a lot of support from the King of Scotland and was involved in unsuccessful  revolts against William in 1069.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2818063625"/>
                  </a:ext>
                </a:extLst>
              </a:tr>
              <a:tr h="589336">
                <a:tc>
                  <a:txBody>
                    <a:bodyPr/>
                    <a:lstStyle/>
                    <a:p>
                      <a:pPr>
                        <a:lnSpc>
                          <a:spcPct val="107000"/>
                        </a:lnSpc>
                        <a:spcAft>
                          <a:spcPts val="800"/>
                        </a:spcAft>
                      </a:pPr>
                      <a:r>
                        <a:rPr lang="en-GB" sz="1200" dirty="0">
                          <a:effectLst/>
                        </a:rPr>
                        <a:t>2. </a:t>
                      </a:r>
                      <a:r>
                        <a:rPr lang="en-GB" sz="1200" b="1" dirty="0">
                          <a:effectLst/>
                        </a:rPr>
                        <a:t>Edwin and </a:t>
                      </a:r>
                      <a:r>
                        <a:rPr lang="en-GB" sz="1200" b="1" dirty="0" err="1">
                          <a:effectLst/>
                        </a:rPr>
                        <a:t>Morcar</a:t>
                      </a:r>
                      <a:r>
                        <a:rPr lang="en-GB" sz="1200" b="1" dirty="0">
                          <a:effectLst/>
                        </a:rPr>
                        <a:t> </a:t>
                      </a:r>
                      <a:r>
                        <a:rPr lang="en-GB" sz="1200" dirty="0">
                          <a:effectLst/>
                        </a:rPr>
                        <a:t>– Important English earls and brothers.  (Edwin was Earl of Mercia and </a:t>
                      </a:r>
                      <a:r>
                        <a:rPr lang="en-GB" sz="1200" dirty="0" err="1">
                          <a:effectLst/>
                        </a:rPr>
                        <a:t>Morcar</a:t>
                      </a:r>
                      <a:r>
                        <a:rPr lang="en-GB" sz="1200" dirty="0">
                          <a:effectLst/>
                        </a:rPr>
                        <a:t> was Earl of Northumbria.  Both submitted to William at </a:t>
                      </a:r>
                      <a:r>
                        <a:rPr lang="en-GB" sz="1200" dirty="0" err="1">
                          <a:effectLst/>
                        </a:rPr>
                        <a:t>Berkhamstead</a:t>
                      </a:r>
                      <a:r>
                        <a:rPr lang="en-GB" sz="1200" dirty="0">
                          <a:effectLst/>
                        </a:rPr>
                        <a:t> but quickly turned rebellious, leading revolts in 1068, 1069 and again in 1070.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3002806256"/>
                  </a:ext>
                </a:extLst>
              </a:tr>
              <a:tr h="393188">
                <a:tc>
                  <a:txBody>
                    <a:bodyPr/>
                    <a:lstStyle/>
                    <a:p>
                      <a:pPr>
                        <a:lnSpc>
                          <a:spcPct val="107000"/>
                        </a:lnSpc>
                        <a:spcAft>
                          <a:spcPts val="800"/>
                        </a:spcAft>
                      </a:pPr>
                      <a:r>
                        <a:rPr lang="en-GB" sz="1200" dirty="0">
                          <a:effectLst/>
                        </a:rPr>
                        <a:t>3. </a:t>
                      </a:r>
                      <a:r>
                        <a:rPr lang="en-GB" sz="1200" b="1" dirty="0" err="1">
                          <a:effectLst/>
                        </a:rPr>
                        <a:t>Waltheof</a:t>
                      </a:r>
                      <a:r>
                        <a:rPr lang="en-GB" sz="1200" b="1" dirty="0">
                          <a:effectLst/>
                        </a:rPr>
                        <a:t> </a:t>
                      </a:r>
                      <a:r>
                        <a:rPr lang="en-GB" sz="1200" dirty="0">
                          <a:effectLst/>
                        </a:rPr>
                        <a:t>– The last Anglo-Saxon earl of England.  Executed by William in 1075 for his involvement in the Revolt of the Earls, in spite of the fact that it was </a:t>
                      </a:r>
                      <a:r>
                        <a:rPr lang="en-GB" sz="1200" dirty="0" err="1">
                          <a:effectLst/>
                        </a:rPr>
                        <a:t>Waltheof</a:t>
                      </a:r>
                      <a:r>
                        <a:rPr lang="en-GB" sz="1200" dirty="0">
                          <a:effectLst/>
                        </a:rPr>
                        <a:t> who broke the news of the plot.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1342378882"/>
                  </a:ext>
                </a:extLst>
              </a:tr>
              <a:tr h="393188">
                <a:tc>
                  <a:txBody>
                    <a:bodyPr/>
                    <a:lstStyle/>
                    <a:p>
                      <a:pPr>
                        <a:lnSpc>
                          <a:spcPct val="107000"/>
                        </a:lnSpc>
                        <a:spcAft>
                          <a:spcPts val="800"/>
                        </a:spcAft>
                      </a:pPr>
                      <a:r>
                        <a:rPr lang="en-GB" sz="1200" dirty="0">
                          <a:effectLst/>
                        </a:rPr>
                        <a:t>4. </a:t>
                      </a:r>
                      <a:r>
                        <a:rPr lang="en-GB" sz="1200" b="1" dirty="0">
                          <a:effectLst/>
                        </a:rPr>
                        <a:t>Lanfranc – </a:t>
                      </a:r>
                      <a:r>
                        <a:rPr lang="en-GB" sz="1200" b="0" dirty="0">
                          <a:effectLst/>
                        </a:rPr>
                        <a:t>Archbishop of Canterbury and head of the church of England.  He was a trusted friend of William and often acted as regent (ruler of the country) when William was in Normandy.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3298003132"/>
                  </a:ext>
                </a:extLst>
              </a:tr>
              <a:tr h="475288">
                <a:tc>
                  <a:txBody>
                    <a:bodyPr/>
                    <a:lstStyle/>
                    <a:p>
                      <a:pPr>
                        <a:lnSpc>
                          <a:spcPct val="107000"/>
                        </a:lnSpc>
                        <a:spcAft>
                          <a:spcPts val="800"/>
                        </a:spcAft>
                      </a:pPr>
                      <a:r>
                        <a:rPr lang="en-GB" sz="1200" dirty="0">
                          <a:effectLst/>
                        </a:rPr>
                        <a:t>5. </a:t>
                      </a:r>
                      <a:r>
                        <a:rPr lang="en-GB" sz="1200" b="1" dirty="0" err="1">
                          <a:effectLst/>
                        </a:rPr>
                        <a:t>Odo</a:t>
                      </a:r>
                      <a:r>
                        <a:rPr lang="en-GB" sz="1200" b="1" dirty="0">
                          <a:effectLst/>
                        </a:rPr>
                        <a:t> of Bayeux – </a:t>
                      </a:r>
                      <a:r>
                        <a:rPr lang="en-GB" sz="1200" b="0" dirty="0">
                          <a:effectLst/>
                        </a:rPr>
                        <a:t>William’s half brother and worked with Lanfranc as regent when William was in Normandy.  Helped to crush The Revolt of the Earls.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28819323"/>
                  </a:ext>
                </a:extLst>
              </a:tr>
            </a:tbl>
          </a:graphicData>
        </a:graphic>
      </p:graphicFrame>
      <p:graphicFrame>
        <p:nvGraphicFramePr>
          <p:cNvPr id="10" name="Table 9">
            <a:extLst>
              <a:ext uri="{FF2B5EF4-FFF2-40B4-BE49-F238E27FC236}">
                <a16:creationId xmlns:a16="http://schemas.microsoft.com/office/drawing/2014/main" id="{63A1F1DC-25EC-484B-A566-205066A95016}"/>
              </a:ext>
            </a:extLst>
          </p:cNvPr>
          <p:cNvGraphicFramePr>
            <a:graphicFrameLocks noGrp="1"/>
          </p:cNvGraphicFramePr>
          <p:nvPr>
            <p:extLst>
              <p:ext uri="{D42A27DB-BD31-4B8C-83A1-F6EECF244321}">
                <p14:modId xmlns:p14="http://schemas.microsoft.com/office/powerpoint/2010/main" val="1895084444"/>
              </p:ext>
            </p:extLst>
          </p:nvPr>
        </p:nvGraphicFramePr>
        <p:xfrm>
          <a:off x="313632" y="4991535"/>
          <a:ext cx="11423665" cy="1457071"/>
        </p:xfrm>
        <a:graphic>
          <a:graphicData uri="http://schemas.openxmlformats.org/drawingml/2006/table">
            <a:tbl>
              <a:tblPr firstRow="1" bandRow="1">
                <a:tableStyleId>{5940675A-B579-460E-94D1-54222C63F5DA}</a:tableStyleId>
              </a:tblPr>
              <a:tblGrid>
                <a:gridCol w="11423665">
                  <a:extLst>
                    <a:ext uri="{9D8B030D-6E8A-4147-A177-3AD203B41FA5}">
                      <a16:colId xmlns:a16="http://schemas.microsoft.com/office/drawing/2014/main" val="1406949146"/>
                    </a:ext>
                  </a:extLst>
                </a:gridCol>
              </a:tblGrid>
              <a:tr h="301625">
                <a:tc>
                  <a:txBody>
                    <a:bodyPr/>
                    <a:lstStyle/>
                    <a:p>
                      <a:pPr>
                        <a:lnSpc>
                          <a:spcPct val="107000"/>
                        </a:lnSpc>
                        <a:spcAft>
                          <a:spcPts val="800"/>
                        </a:spcAft>
                      </a:pPr>
                      <a:r>
                        <a:rPr lang="en-GB" sz="1200" dirty="0">
                          <a:effectLst/>
                        </a:rPr>
                        <a:t>Key Terms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2">
                        <a:lumMod val="90000"/>
                      </a:schemeClr>
                    </a:solidFill>
                  </a:tcPr>
                </a:tc>
                <a:extLst>
                  <a:ext uri="{0D108BD9-81ED-4DB2-BD59-A6C34878D82A}">
                    <a16:rowId xmlns:a16="http://schemas.microsoft.com/office/drawing/2014/main" val="528041482"/>
                  </a:ext>
                </a:extLst>
              </a:tr>
              <a:tr h="370840">
                <a:tc>
                  <a:txBody>
                    <a:bodyPr/>
                    <a:lstStyle/>
                    <a:p>
                      <a:pPr marL="0" lvl="0" indent="0">
                        <a:lnSpc>
                          <a:spcPct val="107000"/>
                        </a:lnSpc>
                        <a:spcAft>
                          <a:spcPts val="800"/>
                        </a:spcAft>
                        <a:buFont typeface="+mj-lt"/>
                        <a:buNone/>
                      </a:pPr>
                      <a:r>
                        <a:rPr lang="en-GB" sz="1200" dirty="0">
                          <a:effectLst/>
                        </a:rPr>
                        <a:t>1. </a:t>
                      </a:r>
                      <a:r>
                        <a:rPr lang="en-GB" sz="1200" b="1" dirty="0">
                          <a:effectLst/>
                        </a:rPr>
                        <a:t>Motte and Bailey Castles </a:t>
                      </a:r>
                      <a:r>
                        <a:rPr lang="en-GB" sz="1200" dirty="0">
                          <a:effectLst/>
                        </a:rPr>
                        <a:t>-  A type of castle built by William.  They were made of wood and quick to build.  The Motte was a man-made hill and the Bailey a fenced area at the base of the Motte with stables, trade and storage areas.  Castles were new in England and William used them to intimidate the people.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solidFill>
                      <a:schemeClr val="bg1"/>
                    </a:solidFill>
                  </a:tcPr>
                </a:tc>
                <a:extLst>
                  <a:ext uri="{0D108BD9-81ED-4DB2-BD59-A6C34878D82A}">
                    <a16:rowId xmlns:a16="http://schemas.microsoft.com/office/drawing/2014/main" val="2631007680"/>
                  </a:ext>
                </a:extLst>
              </a:tr>
              <a:tr h="370840">
                <a:tc>
                  <a:txBody>
                    <a:bodyPr/>
                    <a:lstStyle/>
                    <a:p>
                      <a:pPr marL="0" lvl="0" indent="0">
                        <a:lnSpc>
                          <a:spcPct val="107000"/>
                        </a:lnSpc>
                        <a:spcAft>
                          <a:spcPts val="800"/>
                        </a:spcAft>
                        <a:buFont typeface="+mj-lt"/>
                        <a:buNone/>
                      </a:pPr>
                      <a:r>
                        <a:rPr lang="en-GB" sz="1200" dirty="0">
                          <a:effectLst/>
                        </a:rPr>
                        <a:t>2. </a:t>
                      </a:r>
                      <a:r>
                        <a:rPr lang="en-GB" sz="1200" b="1" dirty="0">
                          <a:effectLst/>
                        </a:rPr>
                        <a:t>The Marcher Earldoms </a:t>
                      </a:r>
                      <a:r>
                        <a:rPr lang="en-GB" sz="1200" dirty="0">
                          <a:effectLst/>
                        </a:rPr>
                        <a:t>– These were three new earldoms along the boarder with Wales (Herford, Shrewsbury and Chester).  Given to loyal Normans who were given extra rights such as the right to build castles.  This was to protect England from Welsh raids but also enabled William to take land away from Saxons, particularly the Earl of Mercia.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solidFill>
                      <a:schemeClr val="bg1"/>
                    </a:solidFill>
                  </a:tcPr>
                </a:tc>
                <a:extLst>
                  <a:ext uri="{0D108BD9-81ED-4DB2-BD59-A6C34878D82A}">
                    <a16:rowId xmlns:a16="http://schemas.microsoft.com/office/drawing/2014/main" val="344474480"/>
                  </a:ext>
                </a:extLst>
              </a:tr>
              <a:tr h="370840">
                <a:tc>
                  <a:txBody>
                    <a:bodyPr/>
                    <a:lstStyle/>
                    <a:p>
                      <a:pPr marL="0" lvl="0" indent="0">
                        <a:lnSpc>
                          <a:spcPct val="107000"/>
                        </a:lnSpc>
                        <a:spcAft>
                          <a:spcPts val="800"/>
                        </a:spcAft>
                        <a:buFont typeface="+mj-lt"/>
                        <a:buNone/>
                      </a:pPr>
                      <a:r>
                        <a:rPr lang="en-GB" sz="1200" dirty="0">
                          <a:effectLst/>
                        </a:rPr>
                        <a:t>3.</a:t>
                      </a:r>
                      <a:r>
                        <a:rPr lang="en-GB" sz="1200" b="1" dirty="0">
                          <a:effectLst/>
                        </a:rPr>
                        <a:t> Forfeit </a:t>
                      </a:r>
                      <a:r>
                        <a:rPr lang="en-GB" sz="1200" dirty="0">
                          <a:effectLst/>
                        </a:rPr>
                        <a:t>– Saxon </a:t>
                      </a:r>
                      <a:r>
                        <a:rPr lang="en-GB" sz="1200" dirty="0" err="1">
                          <a:effectLst/>
                        </a:rPr>
                        <a:t>landowers</a:t>
                      </a:r>
                      <a:r>
                        <a:rPr lang="en-GB" sz="1200" dirty="0">
                          <a:effectLst/>
                        </a:rPr>
                        <a:t> simply lost their land and it was given to Normans instead.  There was only one landowner, the King and he could grant or take land at will.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solidFill>
                      <a:schemeClr val="bg1"/>
                    </a:solidFill>
                  </a:tcPr>
                </a:tc>
                <a:extLst>
                  <a:ext uri="{0D108BD9-81ED-4DB2-BD59-A6C34878D82A}">
                    <a16:rowId xmlns:a16="http://schemas.microsoft.com/office/drawing/2014/main" val="3691308604"/>
                  </a:ext>
                </a:extLst>
              </a:tr>
            </a:tbl>
          </a:graphicData>
        </a:graphic>
      </p:graphicFrame>
    </p:spTree>
    <p:extLst>
      <p:ext uri="{BB962C8B-B14F-4D97-AF65-F5344CB8AC3E}">
        <p14:creationId xmlns:p14="http://schemas.microsoft.com/office/powerpoint/2010/main" val="2920447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F0E80F59BB104798E222572B3D5FDE" ma:contentTypeVersion="12" ma:contentTypeDescription="Create a new document." ma:contentTypeScope="" ma:versionID="6d3ace640bf360eaecbf916c3d376203">
  <xsd:schema xmlns:xsd="http://www.w3.org/2001/XMLSchema" xmlns:xs="http://www.w3.org/2001/XMLSchema" xmlns:p="http://schemas.microsoft.com/office/2006/metadata/properties" xmlns:ns2="3cde8ce8-497b-4d58-ad3b-77e996642cc8" xmlns:ns3="1c2ace7b-0193-49d6-b28f-a6c5f1daf0a8" targetNamespace="http://schemas.microsoft.com/office/2006/metadata/properties" ma:root="true" ma:fieldsID="68de4921ee568875b070f02223174350" ns2:_="" ns3:_="">
    <xsd:import namespace="3cde8ce8-497b-4d58-ad3b-77e996642cc8"/>
    <xsd:import namespace="1c2ace7b-0193-49d6-b28f-a6c5f1daf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de8ce8-497b-4d58-ad3b-77e996642cc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2ace7b-0193-49d6-b28f-a6c5f1daf0a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7572D8-E376-4066-A180-2CA3B67E1FD1}"/>
</file>

<file path=customXml/itemProps2.xml><?xml version="1.0" encoding="utf-8"?>
<ds:datastoreItem xmlns:ds="http://schemas.openxmlformats.org/officeDocument/2006/customXml" ds:itemID="{94273C96-AEF7-4FBF-A4A7-998AF76284E3}">
  <ds:schemaRefs>
    <ds:schemaRef ds:uri="http://schemas.microsoft.com/sharepoint/v3/contenttype/forms"/>
  </ds:schemaRefs>
</ds:datastoreItem>
</file>

<file path=customXml/itemProps3.xml><?xml version="1.0" encoding="utf-8"?>
<ds:datastoreItem xmlns:ds="http://schemas.openxmlformats.org/officeDocument/2006/customXml" ds:itemID="{2738B4F2-0E4F-4D1C-B79E-7516BF0D0B5D}">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3cde8ce8-497b-4d58-ad3b-77e996642cc8"/>
    <ds:schemaRef ds:uri="1c2ace7b-0193-49d6-b28f-a6c5f1daf0a8"/>
    <ds:schemaRef ds:uri="http://purl.org/dc/term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130</TotalTime>
  <Words>626</Words>
  <Application>Microsoft Office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Knowledge Organiser Anglo-Saxon and Norman England  Key Topic 2 –Securing the Kingdom.  William in Power.  1066-87</vt:lpstr>
    </vt:vector>
  </TitlesOfParts>
  <Company>Telford &amp; Wrekin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Organiser: Anglo-Saxon and Norman England Key Topic 1- Anglo- Saxon society and the Norman Conquest, 1060-1066.</dc:title>
  <dc:creator>Smith3, Andrew</dc:creator>
  <cp:lastModifiedBy>Grainger, Ben</cp:lastModifiedBy>
  <cp:revision>18</cp:revision>
  <dcterms:created xsi:type="dcterms:W3CDTF">2019-03-18T15:55:46Z</dcterms:created>
  <dcterms:modified xsi:type="dcterms:W3CDTF">2020-09-16T11:07:45Z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0x0101005BF0E80F59BB104798E222572B3D5FDE</vt:lpwstr>
  </property>
</Properties>
</file>