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snapToGrid="0">
      <p:cViewPr>
        <p:scale>
          <a:sx n="86" d="100"/>
          <a:sy n="86" d="100"/>
        </p:scale>
        <p:origin x="1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865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2510930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40119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985941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3270083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772566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3467945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3812530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118925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56931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9DCA16-2A4C-477A-9576-27C55F6F47DD}" type="datetimeFigureOut">
              <a:rPr lang="en-GB" smtClean="0"/>
              <a:t>14/10/2020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848934-63BC-4000-BD59-9504E3BECE1E}" type="slidenum">
              <a:rPr lang="en-GB" smtClean="0"/>
              <a:t>‹#›</a:t>
            </a:fld>
            <a:endParaRPr lang="en-GB" dirty="0"/>
          </a:p>
        </p:txBody>
      </p:sp>
    </p:spTree>
    <p:extLst>
      <p:ext uri="{BB962C8B-B14F-4D97-AF65-F5344CB8AC3E}">
        <p14:creationId xmlns:p14="http://schemas.microsoft.com/office/powerpoint/2010/main" val="360418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DCA16-2A4C-477A-9576-27C55F6F47DD}" type="datetimeFigureOut">
              <a:rPr lang="en-GB" smtClean="0"/>
              <a:t>14/10/2020</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934-63BC-4000-BD59-9504E3BECE1E}" type="slidenum">
              <a:rPr lang="en-GB" smtClean="0"/>
              <a:t>‹#›</a:t>
            </a:fld>
            <a:endParaRPr lang="en-GB" dirty="0"/>
          </a:p>
        </p:txBody>
      </p:sp>
    </p:spTree>
    <p:extLst>
      <p:ext uri="{BB962C8B-B14F-4D97-AF65-F5344CB8AC3E}">
        <p14:creationId xmlns:p14="http://schemas.microsoft.com/office/powerpoint/2010/main" val="1774428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234089"/>
            <a:ext cx="9144000" cy="510494"/>
          </a:xfrm>
          <a:ln w="6350">
            <a:solidFill>
              <a:schemeClr val="tx1"/>
            </a:solidFill>
          </a:ln>
        </p:spPr>
        <p:txBody>
          <a:bodyPr>
            <a:normAutofit/>
          </a:bodyPr>
          <a:lstStyle/>
          <a:p>
            <a:r>
              <a:rPr lang="en-GB" sz="1400" b="1" dirty="0"/>
              <a:t>Knowledge Organiser Anglo-Saxon and Norman England</a:t>
            </a:r>
            <a:br>
              <a:rPr lang="en-GB" sz="1400" b="1" dirty="0"/>
            </a:br>
            <a:r>
              <a:rPr lang="en-GB" sz="1400" b="1" dirty="0"/>
              <a:t> Key Topic 3 – Norman England 1066-88</a:t>
            </a:r>
            <a:endParaRPr lang="en-GB" sz="1200" b="1" dirty="0"/>
          </a:p>
        </p:txBody>
      </p:sp>
      <p:sp>
        <p:nvSpPr>
          <p:cNvPr id="3" name="Subtitle 2"/>
          <p:cNvSpPr>
            <a:spLocks noGrp="1"/>
          </p:cNvSpPr>
          <p:nvPr>
            <p:ph type="subTitle" idx="1"/>
          </p:nvPr>
        </p:nvSpPr>
        <p:spPr>
          <a:xfrm>
            <a:off x="845938" y="832718"/>
            <a:ext cx="10317243" cy="760956"/>
          </a:xfrm>
        </p:spPr>
        <p:txBody>
          <a:bodyPr>
            <a:normAutofit/>
          </a:bodyPr>
          <a:lstStyle/>
          <a:p>
            <a:r>
              <a:rPr lang="en-GB" sz="1200" dirty="0"/>
              <a:t>William’s conquest of England transformed the country in a variety of ways and increased Norman control across the land.  However in other ways, Anglo Saxon traditions and systems continued.  </a:t>
            </a:r>
          </a:p>
        </p:txBody>
      </p:sp>
      <p:graphicFrame>
        <p:nvGraphicFramePr>
          <p:cNvPr id="10" name="Table 9">
            <a:extLst>
              <a:ext uri="{FF2B5EF4-FFF2-40B4-BE49-F238E27FC236}">
                <a16:creationId xmlns:a16="http://schemas.microsoft.com/office/drawing/2014/main" id="{63A1F1DC-25EC-484B-A566-205066A95016}"/>
              </a:ext>
            </a:extLst>
          </p:cNvPr>
          <p:cNvGraphicFramePr>
            <a:graphicFrameLocks noGrp="1"/>
          </p:cNvGraphicFramePr>
          <p:nvPr>
            <p:extLst>
              <p:ext uri="{D42A27DB-BD31-4B8C-83A1-F6EECF244321}">
                <p14:modId xmlns:p14="http://schemas.microsoft.com/office/powerpoint/2010/main" val="937341565"/>
              </p:ext>
            </p:extLst>
          </p:nvPr>
        </p:nvGraphicFramePr>
        <p:xfrm>
          <a:off x="591671" y="1311901"/>
          <a:ext cx="11216161" cy="5003927"/>
        </p:xfrm>
        <a:graphic>
          <a:graphicData uri="http://schemas.openxmlformats.org/drawingml/2006/table">
            <a:tbl>
              <a:tblPr firstRow="1" bandRow="1">
                <a:tableStyleId>{5940675A-B579-460E-94D1-54222C63F5DA}</a:tableStyleId>
              </a:tblPr>
              <a:tblGrid>
                <a:gridCol w="11216161">
                  <a:extLst>
                    <a:ext uri="{9D8B030D-6E8A-4147-A177-3AD203B41FA5}">
                      <a16:colId xmlns:a16="http://schemas.microsoft.com/office/drawing/2014/main" val="1406949146"/>
                    </a:ext>
                  </a:extLst>
                </a:gridCol>
              </a:tblGrid>
              <a:tr h="301625">
                <a:tc>
                  <a:txBody>
                    <a:bodyPr/>
                    <a:lstStyle/>
                    <a:p>
                      <a:pPr>
                        <a:lnSpc>
                          <a:spcPct val="107000"/>
                        </a:lnSpc>
                        <a:spcAft>
                          <a:spcPts val="800"/>
                        </a:spcAft>
                      </a:pPr>
                      <a:r>
                        <a:rPr lang="en-GB" sz="1200" dirty="0">
                          <a:effectLst/>
                        </a:rPr>
                        <a:t>Key Terms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2">
                        <a:lumMod val="90000"/>
                      </a:schemeClr>
                    </a:solidFill>
                  </a:tcPr>
                </a:tc>
                <a:extLst>
                  <a:ext uri="{0D108BD9-81ED-4DB2-BD59-A6C34878D82A}">
                    <a16:rowId xmlns:a16="http://schemas.microsoft.com/office/drawing/2014/main" val="528041482"/>
                  </a:ext>
                </a:extLst>
              </a:tr>
              <a:tr h="370840">
                <a:tc>
                  <a:txBody>
                    <a:bodyPr/>
                    <a:lstStyle/>
                    <a:p>
                      <a:pPr marL="0" lvl="0" indent="0">
                        <a:lnSpc>
                          <a:spcPct val="107000"/>
                        </a:lnSpc>
                        <a:spcAft>
                          <a:spcPts val="800"/>
                        </a:spcAft>
                        <a:buFont typeface="+mj-lt"/>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1.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Normanisation</a:t>
                      </a:r>
                      <a:r>
                        <a:rPr lang="en-GB" sz="1200" dirty="0">
                          <a:effectLst/>
                          <a:latin typeface="Calibri" panose="020F0502020204030204" pitchFamily="34" charset="0"/>
                          <a:ea typeface="Calibri" panose="020F0502020204030204" pitchFamily="34" charset="0"/>
                          <a:cs typeface="Times New Roman" panose="02020603050405020304" pitchFamily="18" charset="0"/>
                        </a:rPr>
                        <a:t> – William began to transform Anglo-Saxon society so that it became more Norman.  This influenced all aspects of life; land ownership, religion, laws and government.  </a:t>
                      </a:r>
                    </a:p>
                  </a:txBody>
                  <a:tcPr marL="48260" marR="48260" marT="9525" marB="0">
                    <a:solidFill>
                      <a:schemeClr val="bg1"/>
                    </a:solidFill>
                  </a:tcPr>
                </a:tc>
                <a:extLst>
                  <a:ext uri="{0D108BD9-81ED-4DB2-BD59-A6C34878D82A}">
                    <a16:rowId xmlns:a16="http://schemas.microsoft.com/office/drawing/2014/main" val="2631007680"/>
                  </a:ext>
                </a:extLst>
              </a:tr>
              <a:tr h="440759">
                <a:tc>
                  <a:txBody>
                    <a:bodyPr/>
                    <a:lstStyle/>
                    <a:p>
                      <a:pPr marL="0" lvl="0" indent="0">
                        <a:lnSpc>
                          <a:spcPct val="107000"/>
                        </a:lnSpc>
                        <a:spcAft>
                          <a:spcPts val="800"/>
                        </a:spcAft>
                        <a:buFont typeface="+mj-lt"/>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2.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The Feudal System </a:t>
                      </a:r>
                      <a:r>
                        <a:rPr lang="en-GB" sz="1200" dirty="0">
                          <a:effectLst/>
                          <a:latin typeface="Calibri" panose="020F0502020204030204" pitchFamily="34" charset="0"/>
                          <a:ea typeface="Calibri" panose="020F0502020204030204" pitchFamily="34" charset="0"/>
                          <a:cs typeface="Times New Roman" panose="02020603050405020304" pitchFamily="18" charset="0"/>
                        </a:rPr>
                        <a:t>– William changed the social system of Anglo-Saxon England.  The power of the earls was reduced, the thegns were replaced, the free peasants (ceorls) disappeared in time and slavery ended.  William controlled all the land and gave it to his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Tenants in Chief </a:t>
                      </a:r>
                      <a:r>
                        <a:rPr lang="en-GB" sz="1200" dirty="0">
                          <a:effectLst/>
                          <a:latin typeface="Calibri" panose="020F0502020204030204" pitchFamily="34" charset="0"/>
                          <a:ea typeface="Calibri" panose="020F0502020204030204" pitchFamily="34" charset="0"/>
                          <a:cs typeface="Times New Roman" panose="02020603050405020304" pitchFamily="18" charset="0"/>
                        </a:rPr>
                        <a:t>(earls/lords/barons) in return for loyalty and military service.  The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Under Tenants </a:t>
                      </a:r>
                      <a:r>
                        <a:rPr lang="en-GB" sz="1200" dirty="0">
                          <a:effectLst/>
                          <a:latin typeface="Calibri" panose="020F0502020204030204" pitchFamily="34" charset="0"/>
                          <a:ea typeface="Calibri" panose="020F0502020204030204" pitchFamily="34" charset="0"/>
                          <a:cs typeface="Times New Roman" panose="02020603050405020304" pitchFamily="18" charset="0"/>
                        </a:rPr>
                        <a:t>(knights) then received the land, which was farmed by peasants.  Land ownership was completely dependent upon loyalty to the king.  Under this system Anglo-Saxons lost out.  By 1087 less than 5% of the land was held by Anglo-Saxons and there were only two Anglo-Saxon tenants in chief out of 190.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New earldoms ( e.g. marcher), forfeiture (rebels lost their land) and illegal land grabs </a:t>
                      </a:r>
                      <a:r>
                        <a:rPr lang="en-GB" sz="1200" dirty="0">
                          <a:effectLst/>
                          <a:latin typeface="Calibri" panose="020F0502020204030204" pitchFamily="34" charset="0"/>
                          <a:ea typeface="Calibri" panose="020F0502020204030204" pitchFamily="34" charset="0"/>
                          <a:cs typeface="Times New Roman" panose="02020603050405020304" pitchFamily="18" charset="0"/>
                        </a:rPr>
                        <a:t>were all used by William.  </a:t>
                      </a:r>
                    </a:p>
                  </a:txBody>
                  <a:tcPr marL="48260" marR="48260" marT="9525" marB="0">
                    <a:solidFill>
                      <a:schemeClr val="bg1"/>
                    </a:solidFill>
                  </a:tcPr>
                </a:tc>
                <a:extLst>
                  <a:ext uri="{0D108BD9-81ED-4DB2-BD59-A6C34878D82A}">
                    <a16:rowId xmlns:a16="http://schemas.microsoft.com/office/drawing/2014/main" val="344474480"/>
                  </a:ext>
                </a:extLst>
              </a:tr>
              <a:tr h="370840">
                <a:tc>
                  <a:txBody>
                    <a:bodyPr/>
                    <a:lstStyle/>
                    <a:p>
                      <a:pPr marL="0" lvl="0" indent="0">
                        <a:lnSpc>
                          <a:spcPct val="107000"/>
                        </a:lnSpc>
                        <a:spcAft>
                          <a:spcPts val="800"/>
                        </a:spcAft>
                        <a:buFont typeface="+mj-lt"/>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3.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The Anglo-Saxon Church </a:t>
                      </a:r>
                      <a:r>
                        <a:rPr lang="en-GB" sz="1200" dirty="0">
                          <a:effectLst/>
                          <a:latin typeface="Calibri" panose="020F0502020204030204" pitchFamily="34" charset="0"/>
                          <a:ea typeface="Calibri" panose="020F0502020204030204" pitchFamily="34" charset="0"/>
                          <a:cs typeface="Times New Roman" panose="02020603050405020304" pitchFamily="18" charset="0"/>
                        </a:rPr>
                        <a:t>– William was very religious and believed that the Saxon Church was corrupt.  There were three problems: 1)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Simony</a:t>
                      </a:r>
                      <a:r>
                        <a:rPr lang="en-GB" sz="1200" dirty="0">
                          <a:effectLst/>
                          <a:latin typeface="Calibri" panose="020F0502020204030204" pitchFamily="34" charset="0"/>
                          <a:ea typeface="Calibri" panose="020F0502020204030204" pitchFamily="34" charset="0"/>
                          <a:cs typeface="Times New Roman" panose="02020603050405020304" pitchFamily="18" charset="0"/>
                        </a:rPr>
                        <a:t> (priests paid for their jobs)</a:t>
                      </a:r>
                      <a:r>
                        <a:rPr lang="en-GB" sz="1200" b="1" dirty="0">
                          <a:effectLst/>
                          <a:latin typeface="Calibri" panose="020F0502020204030204" pitchFamily="34" charset="0"/>
                          <a:ea typeface="Calibri" panose="020F0502020204030204" pitchFamily="34" charset="0"/>
                          <a:cs typeface="Times New Roman" panose="02020603050405020304" pitchFamily="18" charset="0"/>
                        </a:rPr>
                        <a:t> 2) Pluralism/Absenteeism </a:t>
                      </a:r>
                      <a:r>
                        <a:rPr lang="en-GB" sz="1200" dirty="0">
                          <a:effectLst/>
                          <a:latin typeface="Calibri" panose="020F0502020204030204" pitchFamily="34" charset="0"/>
                          <a:ea typeface="Calibri" panose="020F0502020204030204" pitchFamily="34" charset="0"/>
                          <a:cs typeface="Times New Roman" panose="02020603050405020304" pitchFamily="18" charset="0"/>
                        </a:rPr>
                        <a:t>(Some priests oversaw more than one parish – meaning that there wasn’t always a priest to lead worship)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3) Nepotism </a:t>
                      </a:r>
                      <a:r>
                        <a:rPr lang="en-GB" sz="1200" dirty="0">
                          <a:effectLst/>
                          <a:latin typeface="Calibri" panose="020F0502020204030204" pitchFamily="34" charset="0"/>
                          <a:ea typeface="Calibri" panose="020F0502020204030204" pitchFamily="34" charset="0"/>
                          <a:cs typeface="Times New Roman" panose="02020603050405020304" pitchFamily="18" charset="0"/>
                        </a:rPr>
                        <a:t>(Some people got their job because of their relatives rather than skills).  William replaced the Saxon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Archbishop of Canterbury Stigand </a:t>
                      </a:r>
                      <a:r>
                        <a:rPr lang="en-GB" sz="1200" dirty="0">
                          <a:effectLst/>
                          <a:latin typeface="Calibri" panose="020F0502020204030204" pitchFamily="34" charset="0"/>
                          <a:ea typeface="Calibri" panose="020F0502020204030204" pitchFamily="34" charset="0"/>
                          <a:cs typeface="Times New Roman" panose="02020603050405020304" pitchFamily="18" charset="0"/>
                        </a:rPr>
                        <a:t>with his loyal friend/advisor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Lanfranc</a:t>
                      </a:r>
                      <a:r>
                        <a:rPr lang="en-GB" sz="1200" dirty="0">
                          <a:effectLst/>
                          <a:latin typeface="Calibri" panose="020F0502020204030204" pitchFamily="34" charset="0"/>
                          <a:ea typeface="Calibri" panose="020F0502020204030204" pitchFamily="34" charset="0"/>
                          <a:cs typeface="Times New Roman" panose="02020603050405020304" pitchFamily="18" charset="0"/>
                        </a:rPr>
                        <a:t>.  Lanfranc reformed the church by: creating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Archdeacons</a:t>
                      </a:r>
                      <a:r>
                        <a:rPr lang="en-GB" sz="1200" dirty="0">
                          <a:effectLst/>
                          <a:latin typeface="Calibri" panose="020F0502020204030204" pitchFamily="34" charset="0"/>
                          <a:ea typeface="Calibri" panose="020F0502020204030204" pitchFamily="34" charset="0"/>
                          <a:cs typeface="Times New Roman" panose="02020603050405020304" pitchFamily="18" charset="0"/>
                        </a:rPr>
                        <a:t> to make sure that the rules were being applied in every parish, he made church courts more powerful in society, used councils to influence how the Church was being run, replaced most of the Anglo-Saxon bishops with Normans and had monasteries/churches rebuilt in a Noman style.  These changes made the King more powerful, reduced the influence of Anglo-Saxons and Normanised England.  </a:t>
                      </a:r>
                    </a:p>
                  </a:txBody>
                  <a:tcPr marL="48260" marR="48260" marT="9525" marB="0">
                    <a:solidFill>
                      <a:schemeClr val="bg1"/>
                    </a:solidFill>
                  </a:tcPr>
                </a:tc>
                <a:extLst>
                  <a:ext uri="{0D108BD9-81ED-4DB2-BD59-A6C34878D82A}">
                    <a16:rowId xmlns:a16="http://schemas.microsoft.com/office/drawing/2014/main" val="3691308604"/>
                  </a:ext>
                </a:extLst>
              </a:tr>
              <a:tr h="370840">
                <a:tc>
                  <a:txBody>
                    <a:bodyPr/>
                    <a:lstStyle/>
                    <a:p>
                      <a:pPr marL="0" lvl="0" indent="0">
                        <a:lnSpc>
                          <a:spcPct val="107000"/>
                        </a:lnSpc>
                        <a:spcAft>
                          <a:spcPts val="800"/>
                        </a:spcAft>
                        <a:buFont typeface="+mj-lt"/>
                        <a:buNone/>
                      </a:pPr>
                      <a:r>
                        <a:rPr lang="en-GB" sz="1200" b="1" dirty="0">
                          <a:effectLst/>
                          <a:latin typeface="Calibri" panose="020F0502020204030204" pitchFamily="34" charset="0"/>
                          <a:ea typeface="Calibri" panose="020F0502020204030204" pitchFamily="34" charset="0"/>
                          <a:cs typeface="Times New Roman" panose="02020603050405020304" pitchFamily="18" charset="0"/>
                        </a:rPr>
                        <a:t>4. Norman Government –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William made some changes to the way the country was run.  He replaced Anglo-Saxons in his household, created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Forest Laws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(areas reserved for royal hunts), introduced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Trial by Jury</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increased punishments in the courts and used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regents</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(Lanfranc and Odo) to rule England when he was in Normandy.  William also emphasised royal power, by wearing the crown a lot!  Saxon England though had been a well run country, so he kept many Saxon features of government such as the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Chancery</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(written record keepers),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writs</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(written instructions on behalf of the king to the shires),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sheriffs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to impose the king’s command on shires (Saxons were replaced by Normans) and taxes such as the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geld tax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(on land).  </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solidFill>
                      <a:schemeClr val="bg1"/>
                    </a:solidFill>
                  </a:tcPr>
                </a:tc>
                <a:extLst>
                  <a:ext uri="{0D108BD9-81ED-4DB2-BD59-A6C34878D82A}">
                    <a16:rowId xmlns:a16="http://schemas.microsoft.com/office/drawing/2014/main" val="2358267118"/>
                  </a:ext>
                </a:extLst>
              </a:tr>
              <a:tr h="370840">
                <a:tc>
                  <a:txBody>
                    <a:bodyPr/>
                    <a:lstStyle/>
                    <a:p>
                      <a:pPr marL="0" lvl="0" indent="0">
                        <a:lnSpc>
                          <a:spcPct val="107000"/>
                        </a:lnSpc>
                        <a:spcAft>
                          <a:spcPts val="800"/>
                        </a:spcAft>
                        <a:buFont typeface="+mj-lt"/>
                        <a:buNone/>
                      </a:pPr>
                      <a:r>
                        <a:rPr lang="en-GB" sz="1200" b="1" dirty="0">
                          <a:effectLst/>
                          <a:latin typeface="Calibri" panose="020F0502020204030204" pitchFamily="34" charset="0"/>
                          <a:ea typeface="Calibri" panose="020F0502020204030204" pitchFamily="34" charset="0"/>
                          <a:cs typeface="Times New Roman" panose="02020603050405020304" pitchFamily="18" charset="0"/>
                        </a:rPr>
                        <a:t>5.  Domesday Book –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In 1085 William ordered a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survey of land ownership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in England.  It had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financial importance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Since 1066 there had been a lot of changes in landownership, this would allow William to see what the tenants in chief owned and how much geld tax they would need to pay.  It had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legal significance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the survey aimed to sort out land disputes, as many Saxons claimed that land had been illegally taken from them.  It’s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military significance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is that it allowed William to see who owed him military service.  In 1085 there was a threat of a Viking invasion.  William needed to be ready!</a:t>
                      </a:r>
                    </a:p>
                  </a:txBody>
                  <a:tcPr marL="48260" marR="48260" marT="9525" marB="0">
                    <a:solidFill>
                      <a:schemeClr val="bg1"/>
                    </a:solidFill>
                  </a:tcPr>
                </a:tc>
                <a:extLst>
                  <a:ext uri="{0D108BD9-81ED-4DB2-BD59-A6C34878D82A}">
                    <a16:rowId xmlns:a16="http://schemas.microsoft.com/office/drawing/2014/main" val="3516750700"/>
                  </a:ext>
                </a:extLst>
              </a:tr>
              <a:tr h="370840">
                <a:tc>
                  <a:txBody>
                    <a:bodyPr/>
                    <a:lstStyle/>
                    <a:p>
                      <a:pPr marL="0" lvl="0" indent="0">
                        <a:lnSpc>
                          <a:spcPct val="107000"/>
                        </a:lnSpc>
                        <a:spcAft>
                          <a:spcPts val="800"/>
                        </a:spcAft>
                        <a:buFont typeface="+mj-lt"/>
                        <a:buNone/>
                      </a:pPr>
                      <a:r>
                        <a:rPr lang="en-GB" sz="1200" b="1" dirty="0">
                          <a:effectLst/>
                          <a:latin typeface="Calibri" panose="020F0502020204030204" pitchFamily="34" charset="0"/>
                          <a:ea typeface="Calibri" panose="020F0502020204030204" pitchFamily="34" charset="0"/>
                          <a:cs typeface="Times New Roman" panose="02020603050405020304" pitchFamily="18" charset="0"/>
                        </a:rPr>
                        <a:t>6. Norman aristocratic (noble) culture –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Norman Lords demonstrated their power and wealth by: building stone castles, hunting, speaking only French, wearing fur and silk and gambling.  Traditional Anglo-Saxon culture was </a:t>
                      </a:r>
                      <a:r>
                        <a:rPr lang="en-GB" sz="1200" b="0">
                          <a:effectLst/>
                          <a:latin typeface="Calibri" panose="020F0502020204030204" pitchFamily="34" charset="0"/>
                          <a:ea typeface="Calibri" panose="020F0502020204030204" pitchFamily="34" charset="0"/>
                          <a:cs typeface="Times New Roman" panose="02020603050405020304" pitchFamily="18" charset="0"/>
                        </a:rPr>
                        <a:t>under attack.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solidFill>
                      <a:schemeClr val="bg1"/>
                    </a:solidFill>
                  </a:tcPr>
                </a:tc>
                <a:extLst>
                  <a:ext uri="{0D108BD9-81ED-4DB2-BD59-A6C34878D82A}">
                    <a16:rowId xmlns:a16="http://schemas.microsoft.com/office/drawing/2014/main" val="2346112675"/>
                  </a:ext>
                </a:extLst>
              </a:tr>
            </a:tbl>
          </a:graphicData>
        </a:graphic>
      </p:graphicFrame>
    </p:spTree>
    <p:extLst>
      <p:ext uri="{BB962C8B-B14F-4D97-AF65-F5344CB8AC3E}">
        <p14:creationId xmlns:p14="http://schemas.microsoft.com/office/powerpoint/2010/main" val="2920447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F0E80F59BB104798E222572B3D5FDE" ma:contentTypeVersion="12" ma:contentTypeDescription="Create a new document." ma:contentTypeScope="" ma:versionID="6d3ace640bf360eaecbf916c3d376203">
  <xsd:schema xmlns:xsd="http://www.w3.org/2001/XMLSchema" xmlns:xs="http://www.w3.org/2001/XMLSchema" xmlns:p="http://schemas.microsoft.com/office/2006/metadata/properties" xmlns:ns2="3cde8ce8-497b-4d58-ad3b-77e996642cc8" xmlns:ns3="1c2ace7b-0193-49d6-b28f-a6c5f1daf0a8" targetNamespace="http://schemas.microsoft.com/office/2006/metadata/properties" ma:root="true" ma:fieldsID="68de4921ee568875b070f02223174350" ns2:_="" ns3:_="">
    <xsd:import namespace="3cde8ce8-497b-4d58-ad3b-77e996642cc8"/>
    <xsd:import namespace="1c2ace7b-0193-49d6-b28f-a6c5f1daf0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de8ce8-497b-4d58-ad3b-77e996642cc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c2ace7b-0193-49d6-b28f-a6c5f1daf0a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273C96-AEF7-4FBF-A4A7-998AF76284E3}">
  <ds:schemaRefs>
    <ds:schemaRef ds:uri="http://schemas.microsoft.com/sharepoint/v3/contenttype/forms"/>
  </ds:schemaRefs>
</ds:datastoreItem>
</file>

<file path=customXml/itemProps2.xml><?xml version="1.0" encoding="utf-8"?>
<ds:datastoreItem xmlns:ds="http://schemas.openxmlformats.org/officeDocument/2006/customXml" ds:itemID="{2738B4F2-0E4F-4D1C-B79E-7516BF0D0B5D}">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3cde8ce8-497b-4d58-ad3b-77e996642cc8"/>
    <ds:schemaRef ds:uri="1c2ace7b-0193-49d6-b28f-a6c5f1daf0a8"/>
    <ds:schemaRef ds:uri="http://purl.org/dc/terms/"/>
    <ds:schemaRef ds:uri="http://www.w3.org/XML/1998/namespace"/>
    <ds:schemaRef ds:uri="http://purl.org/dc/elements/1.1/"/>
  </ds:schemaRefs>
</ds:datastoreItem>
</file>

<file path=customXml/itemProps3.xml><?xml version="1.0" encoding="utf-8"?>
<ds:datastoreItem xmlns:ds="http://schemas.openxmlformats.org/officeDocument/2006/customXml" ds:itemID="{EB2D1D98-A544-4670-B89E-56580DAC03FC}"/>
</file>

<file path=docProps/app.xml><?xml version="1.0" encoding="utf-8"?>
<Properties xmlns="http://schemas.openxmlformats.org/officeDocument/2006/extended-properties" xmlns:vt="http://schemas.openxmlformats.org/officeDocument/2006/docPropsVTypes">
  <TotalTime>248</TotalTime>
  <Words>707</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Knowledge Organiser Anglo-Saxon and Norman England  Key Topic 3 – Norman England 1066-88</vt:lpstr>
    </vt:vector>
  </TitlesOfParts>
  <Company>Telford &amp; Wrekin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Organiser: Anglo-Saxon and Norman England Key Topic 1- Anglo- Saxon society and the Norman Conquest, 1060-1066.</dc:title>
  <dc:creator>Smith3, Andrew</dc:creator>
  <cp:lastModifiedBy>Grainger, Ben</cp:lastModifiedBy>
  <cp:revision>31</cp:revision>
  <dcterms:created xsi:type="dcterms:W3CDTF">2019-03-18T15:55:46Z</dcterms:created>
  <dcterms:modified xsi:type="dcterms:W3CDTF">2020-10-14T12:32:12Z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0x0101005BF0E80F59BB104798E222572B3D5FDE</vt:lpwstr>
  </property>
</Properties>
</file>