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4.xml" ContentType="application/vnd.openxmlformats-officedocument.presentationml.tags+xml"/>
  <Override PartName="/ppt/tags/tag23.xml" ContentType="application/vnd.openxmlformats-officedocument.presentationml.tags+xml"/>
  <Override PartName="/ppt/tags/tag2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21.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26.xml" ContentType="application/vnd.openxmlformats-officedocument.presentationml.tags+xml"/>
  <Override PartName="/ppt/tags/tag1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299" r:id="rId3"/>
    <p:sldId id="301" r:id="rId4"/>
    <p:sldId id="302" r:id="rId5"/>
    <p:sldId id="303" r:id="rId6"/>
    <p:sldId id="332" r:id="rId7"/>
    <p:sldId id="304" r:id="rId8"/>
    <p:sldId id="305" r:id="rId9"/>
    <p:sldId id="334" r:id="rId10"/>
    <p:sldId id="308" r:id="rId11"/>
    <p:sldId id="310" r:id="rId12"/>
    <p:sldId id="311" r:id="rId13"/>
    <p:sldId id="312" r:id="rId14"/>
    <p:sldId id="313" r:id="rId15"/>
    <p:sldId id="315" r:id="rId16"/>
    <p:sldId id="316" r:id="rId17"/>
    <p:sldId id="317" r:id="rId18"/>
    <p:sldId id="318" r:id="rId19"/>
    <p:sldId id="322" r:id="rId20"/>
    <p:sldId id="323" r:id="rId21"/>
    <p:sldId id="324" r:id="rId22"/>
    <p:sldId id="325" r:id="rId23"/>
    <p:sldId id="327" r:id="rId24"/>
    <p:sldId id="328" r:id="rId25"/>
    <p:sldId id="333" r:id="rId26"/>
    <p:sldId id="329" r:id="rId27"/>
    <p:sldId id="330" r:id="rId28"/>
    <p:sldId id="33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68" d="100"/>
          <a:sy n="68"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686AB-B6FA-41E0-96C2-9F5116596334}"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8951A-3BB0-4544-B605-714CC3C526F7}" type="slidenum">
              <a:rPr lang="en-GB" smtClean="0"/>
              <a:t>‹#›</a:t>
            </a:fld>
            <a:endParaRPr lang="en-GB"/>
          </a:p>
        </p:txBody>
      </p:sp>
    </p:spTree>
    <p:extLst>
      <p:ext uri="{BB962C8B-B14F-4D97-AF65-F5344CB8AC3E}">
        <p14:creationId xmlns:p14="http://schemas.microsoft.com/office/powerpoint/2010/main" val="16367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E8951A-3BB0-4544-B605-714CC3C526F7}" type="slidenum">
              <a:rPr lang="en-GB" smtClean="0"/>
              <a:t>10</a:t>
            </a:fld>
            <a:endParaRPr lang="en-GB"/>
          </a:p>
        </p:txBody>
      </p:sp>
    </p:spTree>
    <p:extLst>
      <p:ext uri="{BB962C8B-B14F-4D97-AF65-F5344CB8AC3E}">
        <p14:creationId xmlns:p14="http://schemas.microsoft.com/office/powerpoint/2010/main" val="274477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D6D0C9-F3A2-43D3-84F5-F958847D059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333681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D6D0C9-F3A2-43D3-84F5-F958847D059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103939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D6D0C9-F3A2-43D3-84F5-F958847D059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294928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C78B0A-ED0B-46C0-9411-040EC21530E0}" type="slidenum">
              <a:rPr lang="en-GB" altLang="en-US"/>
              <a:pPr>
                <a:defRPr/>
              </a:pPr>
              <a:t>‹#›</a:t>
            </a:fld>
            <a:endParaRPr lang="en-GB" altLang="en-US"/>
          </a:p>
        </p:txBody>
      </p:sp>
    </p:spTree>
    <p:extLst>
      <p:ext uri="{BB962C8B-B14F-4D97-AF65-F5344CB8AC3E}">
        <p14:creationId xmlns:p14="http://schemas.microsoft.com/office/powerpoint/2010/main" val="359410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AD136CD0-6D50-4C5A-8247-B354BAEB500C}" type="slidenum">
              <a:rPr lang="en-GB" altLang="en-US"/>
              <a:pPr>
                <a:defRPr/>
              </a:pPr>
              <a:t>‹#›</a:t>
            </a:fld>
            <a:endParaRPr lang="en-GB" altLang="en-US"/>
          </a:p>
        </p:txBody>
      </p:sp>
    </p:spTree>
    <p:extLst>
      <p:ext uri="{BB962C8B-B14F-4D97-AF65-F5344CB8AC3E}">
        <p14:creationId xmlns:p14="http://schemas.microsoft.com/office/powerpoint/2010/main" val="158977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D6D0C9-F3A2-43D3-84F5-F958847D059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416374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D6D0C9-F3A2-43D3-84F5-F958847D059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210140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D6D0C9-F3A2-43D3-84F5-F958847D059F}"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286133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D6D0C9-F3A2-43D3-84F5-F958847D059F}"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105291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D6D0C9-F3A2-43D3-84F5-F958847D059F}"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357610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6D0C9-F3A2-43D3-84F5-F958847D059F}" type="datetimeFigureOut">
              <a:rPr lang="en-GB" smtClean="0"/>
              <a:t>12/10/2020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62650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D6D0C9-F3A2-43D3-84F5-F958847D059F}"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21004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D6D0C9-F3A2-43D3-84F5-F958847D059F}"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227C1B-04F1-4031-AF72-A01C126BA4F3}" type="slidenum">
              <a:rPr lang="en-GB" smtClean="0"/>
              <a:t>‹#›</a:t>
            </a:fld>
            <a:endParaRPr lang="en-GB"/>
          </a:p>
        </p:txBody>
      </p:sp>
    </p:spTree>
    <p:extLst>
      <p:ext uri="{BB962C8B-B14F-4D97-AF65-F5344CB8AC3E}">
        <p14:creationId xmlns:p14="http://schemas.microsoft.com/office/powerpoint/2010/main" val="323625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6D0C9-F3A2-43D3-84F5-F958847D059F}" type="datetimeFigureOut">
              <a:rPr lang="en-GB" smtClean="0"/>
              <a:t>12/10/2020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27C1B-04F1-4031-AF72-A01C126BA4F3}" type="slidenum">
              <a:rPr lang="en-GB" smtClean="0"/>
              <a:t>‹#›</a:t>
            </a:fld>
            <a:endParaRPr lang="en-GB"/>
          </a:p>
        </p:txBody>
      </p:sp>
    </p:spTree>
    <p:extLst>
      <p:ext uri="{BB962C8B-B14F-4D97-AF65-F5344CB8AC3E}">
        <p14:creationId xmlns:p14="http://schemas.microsoft.com/office/powerpoint/2010/main" val="170252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hyperlink" Target="https://www.youtube.com/watch?v=zigjVCFzZ3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GDu-_vi8sg&amp;list=PLcvEcrsF_9zK2bOCseaghBIucwf9pcsFX&amp;index=5" TargetMode="Externa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NWoXlAZdkM&amp;index=6&amp;list=PLcvEcrsF_9zK2bOCseaghBIucwf9pcsFX" TargetMode="Externa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1" y="152400"/>
            <a:ext cx="11732820" cy="1143000"/>
          </a:xfrm>
        </p:spPr>
        <p:txBody>
          <a:bodyPr>
            <a:normAutofit/>
          </a:bodyPr>
          <a:lstStyle/>
          <a:p>
            <a:r>
              <a:rPr lang="en-GB" sz="2800" b="1" u="sng" dirty="0">
                <a:solidFill>
                  <a:srgbClr val="0070C0"/>
                </a:solidFill>
              </a:rPr>
              <a:t>Paper 2: Anglo-Saxon and Norman England, c1060-88 (British Depth Study)</a:t>
            </a:r>
          </a:p>
        </p:txBody>
      </p:sp>
      <p:sp>
        <p:nvSpPr>
          <p:cNvPr id="3" name="Content Placeholder 2"/>
          <p:cNvSpPr>
            <a:spLocks noGrp="1"/>
          </p:cNvSpPr>
          <p:nvPr>
            <p:ph idx="1"/>
          </p:nvPr>
        </p:nvSpPr>
        <p:spPr>
          <a:xfrm>
            <a:off x="178130" y="1295400"/>
            <a:ext cx="11732821" cy="5410200"/>
          </a:xfrm>
        </p:spPr>
        <p:txBody>
          <a:bodyPr>
            <a:normAutofit lnSpcReduction="10000"/>
          </a:bodyPr>
          <a:lstStyle/>
          <a:p>
            <a:pPr marL="0" indent="0">
              <a:buNone/>
            </a:pPr>
            <a:r>
              <a:rPr lang="en-GB" sz="3400" b="1" u="sng" dirty="0">
                <a:latin typeface="Comic Sans MS" panose="030F0702030302020204" pitchFamily="66" charset="0"/>
              </a:rPr>
              <a:t>Exam Paper is made up of:</a:t>
            </a:r>
          </a:p>
          <a:p>
            <a:pPr marL="0" indent="0">
              <a:buNone/>
            </a:pPr>
            <a:r>
              <a:rPr lang="en-GB" b="1" dirty="0">
                <a:latin typeface="Comic Sans MS" panose="030F0702030302020204" pitchFamily="66" charset="0"/>
              </a:rPr>
              <a:t>Anglo-Saxon and Norman England (Q4A-4C) </a:t>
            </a:r>
            <a:r>
              <a:rPr lang="en-GB" b="1" u="sng" dirty="0">
                <a:latin typeface="Comic Sans MS" panose="030F0702030302020204" pitchFamily="66" charset="0"/>
              </a:rPr>
              <a:t>55 mins</a:t>
            </a:r>
          </a:p>
          <a:p>
            <a:pPr marL="0" lvl="0">
              <a:lnSpc>
                <a:spcPct val="115000"/>
              </a:lnSpc>
              <a:spcBef>
                <a:spcPts val="0"/>
              </a:spcBef>
            </a:pPr>
            <a:r>
              <a:rPr lang="en-GB" u="sng" dirty="0">
                <a:latin typeface="Comic Sans MS" panose="030F0702030302020204" pitchFamily="66" charset="0"/>
              </a:rPr>
              <a:t>Question 4 (a) – </a:t>
            </a:r>
            <a:r>
              <a:rPr lang="en-GB" sz="6000" dirty="0">
                <a:latin typeface="Comic Sans MS" panose="030F0702030302020204" pitchFamily="66" charset="0"/>
              </a:rPr>
              <a:t> </a:t>
            </a:r>
            <a:r>
              <a:rPr lang="en-GB" u="sng" dirty="0">
                <a:latin typeface="Comic Sans MS" panose="030F0702030302020204" pitchFamily="66" charset="0"/>
              </a:rPr>
              <a:t>4 marks – 5 minutes. D</a:t>
            </a:r>
            <a:r>
              <a:rPr lang="en-GB" dirty="0">
                <a:latin typeface="Comic Sans MS" panose="030F0702030302020204" pitchFamily="66" charset="0"/>
              </a:rPr>
              <a:t>escribe two features of…. </a:t>
            </a:r>
          </a:p>
          <a:p>
            <a:pPr marL="0" lvl="0">
              <a:lnSpc>
                <a:spcPct val="115000"/>
              </a:lnSpc>
              <a:spcBef>
                <a:spcPts val="0"/>
              </a:spcBef>
            </a:pPr>
            <a:r>
              <a:rPr lang="en-GB" u="sng" dirty="0">
                <a:latin typeface="Comic Sans MS" panose="030F0702030302020204" pitchFamily="66" charset="0"/>
              </a:rPr>
              <a:t>Question 4 (b) – 12 marks-</a:t>
            </a:r>
            <a:r>
              <a:rPr lang="en-GB" sz="6000" dirty="0">
                <a:latin typeface="Comic Sans MS" panose="030F0702030302020204" pitchFamily="66" charset="0"/>
              </a:rPr>
              <a:t> </a:t>
            </a:r>
            <a:r>
              <a:rPr lang="en-GB" u="sng" dirty="0">
                <a:latin typeface="Comic Sans MS" panose="030F0702030302020204" pitchFamily="66" charset="0"/>
              </a:rPr>
              <a:t>20 minutes. </a:t>
            </a:r>
            <a:r>
              <a:rPr lang="en-GB" dirty="0">
                <a:latin typeface="Comic Sans MS" panose="030F0702030302020204" pitchFamily="66" charset="0"/>
              </a:rPr>
              <a:t>Explain why …. </a:t>
            </a:r>
          </a:p>
          <a:p>
            <a:pPr marL="0" lvl="0">
              <a:lnSpc>
                <a:spcPct val="115000"/>
              </a:lnSpc>
              <a:spcBef>
                <a:spcPts val="0"/>
              </a:spcBef>
            </a:pPr>
            <a:r>
              <a:rPr lang="en-GB" u="sng" dirty="0">
                <a:latin typeface="Comic Sans MS" panose="030F0702030302020204" pitchFamily="66" charset="0"/>
              </a:rPr>
              <a:t>Question 4 (c) – </a:t>
            </a:r>
            <a:r>
              <a:rPr lang="en-GB" sz="6000" dirty="0">
                <a:latin typeface="Comic Sans MS" panose="030F0702030302020204" pitchFamily="66" charset="0"/>
              </a:rPr>
              <a:t> </a:t>
            </a:r>
            <a:r>
              <a:rPr lang="en-GB" u="sng" dirty="0">
                <a:latin typeface="Comic Sans MS" panose="030F0702030302020204" pitchFamily="66" charset="0"/>
              </a:rPr>
              <a:t>16 marks – 30 minutes. </a:t>
            </a:r>
            <a:r>
              <a:rPr lang="en-GB" dirty="0">
                <a:latin typeface="Comic Sans MS" panose="030F0702030302020204" pitchFamily="66" charset="0"/>
              </a:rPr>
              <a:t>How far do you agree?  (choose (</a:t>
            </a:r>
            <a:r>
              <a:rPr lang="en-GB" dirty="0" err="1">
                <a:latin typeface="Comic Sans MS" panose="030F0702030302020204" pitchFamily="66" charset="0"/>
              </a:rPr>
              <a:t>i</a:t>
            </a:r>
            <a:r>
              <a:rPr lang="en-GB" dirty="0">
                <a:latin typeface="Comic Sans MS" panose="030F0702030302020204" pitchFamily="66" charset="0"/>
              </a:rPr>
              <a:t>) or (ii). You will have a choice of two questions. You must consider both sides of the argument. You must reach a judgement on how far you agree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GB" dirty="0"/>
          </a:p>
        </p:txBody>
      </p:sp>
    </p:spTree>
    <p:custDataLst>
      <p:tags r:id="rId1"/>
    </p:custDataLst>
    <p:extLst>
      <p:ext uri="{BB962C8B-B14F-4D97-AF65-F5344CB8AC3E}">
        <p14:creationId xmlns:p14="http://schemas.microsoft.com/office/powerpoint/2010/main" val="316310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85897" y="0"/>
            <a:ext cx="8785225" cy="490537"/>
          </a:xfrm>
        </p:spPr>
        <p:txBody>
          <a:bodyPr/>
          <a:lstStyle/>
          <a:p>
            <a:pPr algn="l" eaLnBrk="1" hangingPunct="1"/>
            <a:r>
              <a:rPr lang="en-GB" altLang="en-US" sz="2400" b="1" u="sng" dirty="0">
                <a:solidFill>
                  <a:srgbClr val="7030A0"/>
                </a:solidFill>
              </a:rPr>
              <a:t>The Battles of Stamford Bridge and Hastings- the Norman invasion</a:t>
            </a:r>
          </a:p>
        </p:txBody>
      </p:sp>
      <p:graphicFrame>
        <p:nvGraphicFramePr>
          <p:cNvPr id="12309" name="Group 21"/>
          <p:cNvGraphicFramePr>
            <a:graphicFrameLocks noGrp="1"/>
          </p:cNvGraphicFramePr>
          <p:nvPr>
            <p:ph idx="1"/>
            <p:extLst>
              <p:ext uri="{D42A27DB-BD31-4B8C-83A1-F6EECF244321}">
                <p14:modId xmlns:p14="http://schemas.microsoft.com/office/powerpoint/2010/main" val="1498162557"/>
              </p:ext>
            </p:extLst>
          </p:nvPr>
        </p:nvGraphicFramePr>
        <p:xfrm>
          <a:off x="119918" y="490539"/>
          <a:ext cx="11917181" cy="6283254"/>
        </p:xfrm>
        <a:graphic>
          <a:graphicData uri="http://schemas.openxmlformats.org/drawingml/2006/table">
            <a:tbl>
              <a:tblPr/>
              <a:tblGrid>
                <a:gridCol w="6052436">
                  <a:extLst>
                    <a:ext uri="{9D8B030D-6E8A-4147-A177-3AD203B41FA5}">
                      <a16:colId xmlns:a16="http://schemas.microsoft.com/office/drawing/2014/main" val="20000"/>
                    </a:ext>
                  </a:extLst>
                </a:gridCol>
                <a:gridCol w="5864745">
                  <a:extLst>
                    <a:ext uri="{9D8B030D-6E8A-4147-A177-3AD203B41FA5}">
                      <a16:colId xmlns:a16="http://schemas.microsoft.com/office/drawing/2014/main" val="20001"/>
                    </a:ext>
                  </a:extLst>
                </a:gridCol>
              </a:tblGrid>
              <a:tr h="3571395">
                <a:tc>
                  <a:txBody>
                    <a:bodyPr/>
                    <a:lstStyle/>
                    <a:p>
                      <a:pPr marL="0" marR="0" lvl="0" indent="0" algn="l" defTabSz="914400" rtl="0" eaLnBrk="1" fontAlgn="base" latinLnBrk="0" hangingPunct="1">
                        <a:lnSpc>
                          <a:spcPct val="80000"/>
                        </a:lnSpc>
                        <a:spcBef>
                          <a:spcPct val="0"/>
                        </a:spcBef>
                        <a:spcAft>
                          <a:spcPts val="600"/>
                        </a:spcAft>
                        <a:buClrTx/>
                        <a:buSzTx/>
                        <a:buFontTx/>
                        <a:buNone/>
                        <a:tabLst/>
                      </a:pPr>
                      <a:r>
                        <a:rPr kumimoji="0" lang="en-GB" sz="1900" b="1" i="0" u="sng" strike="noStrike" cap="none" normalizeH="0" baseline="0" dirty="0">
                          <a:ln>
                            <a:noFill/>
                          </a:ln>
                          <a:solidFill>
                            <a:srgbClr val="0070C0"/>
                          </a:solidFill>
                          <a:effectLst/>
                          <a:latin typeface="+mn-lt"/>
                          <a:cs typeface="Arial" charset="0"/>
                        </a:rPr>
                        <a:t>Stamford Bridge</a:t>
                      </a:r>
                      <a:r>
                        <a:rPr kumimoji="0" lang="en-GB" sz="1900" b="0" i="0" u="none" strike="noStrike" cap="none" normalizeH="0" baseline="0" dirty="0">
                          <a:ln>
                            <a:noFill/>
                          </a:ln>
                          <a:solidFill>
                            <a:srgbClr val="0070C0"/>
                          </a:solidFill>
                          <a:effectLst/>
                          <a:latin typeface="+mn-lt"/>
                          <a:cs typeface="Arial" charset="0"/>
                        </a:rPr>
                        <a:t> </a:t>
                      </a:r>
                      <a:r>
                        <a:rPr kumimoji="0" lang="en-GB" sz="1900" b="0" i="0" u="none" strike="noStrike" cap="none" normalizeH="0" baseline="0" dirty="0">
                          <a:ln>
                            <a:noFill/>
                          </a:ln>
                          <a:solidFill>
                            <a:schemeClr val="tx1"/>
                          </a:solidFill>
                          <a:effectLst/>
                          <a:latin typeface="+mn-lt"/>
                          <a:cs typeface="Arial" charset="0"/>
                        </a:rPr>
                        <a:t>– Harold marched 180-210 miles in five days.</a:t>
                      </a:r>
                    </a:p>
                    <a:p>
                      <a:pPr marL="285750" marR="0" lvl="0" indent="-285750" algn="l" defTabSz="914400" rtl="0" eaLnBrk="1" fontAlgn="base" latinLnBrk="0" hangingPunct="1">
                        <a:lnSpc>
                          <a:spcPct val="80000"/>
                        </a:lnSpc>
                        <a:spcBef>
                          <a:spcPct val="0"/>
                        </a:spcBef>
                        <a:spcAft>
                          <a:spcPts val="60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mn-lt"/>
                          <a:cs typeface="Arial" charset="0"/>
                        </a:rPr>
                        <a:t>They surprised </a:t>
                      </a:r>
                      <a:r>
                        <a:rPr kumimoji="0" lang="en-GB" sz="1900" b="0" i="0" u="none" strike="noStrike" cap="none" normalizeH="0" baseline="0" dirty="0" err="1">
                          <a:ln>
                            <a:noFill/>
                          </a:ln>
                          <a:solidFill>
                            <a:schemeClr val="tx1"/>
                          </a:solidFill>
                          <a:effectLst/>
                          <a:latin typeface="+mn-lt"/>
                          <a:cs typeface="Arial" charset="0"/>
                        </a:rPr>
                        <a:t>Hardrada</a:t>
                      </a:r>
                      <a:r>
                        <a:rPr kumimoji="0" lang="en-GB" sz="1900" b="0" i="0" u="none" strike="noStrike" cap="none" normalizeH="0" baseline="0" dirty="0">
                          <a:ln>
                            <a:noFill/>
                          </a:ln>
                          <a:solidFill>
                            <a:schemeClr val="tx1"/>
                          </a:solidFill>
                          <a:effectLst/>
                          <a:latin typeface="+mn-lt"/>
                          <a:cs typeface="Arial" charset="0"/>
                        </a:rPr>
                        <a:t> who was waiting at Stamford Bridge for hostages.</a:t>
                      </a:r>
                    </a:p>
                    <a:p>
                      <a:pPr marL="285750" marR="0" lvl="0" indent="-285750" algn="l" defTabSz="914400" rtl="0" eaLnBrk="1" fontAlgn="base" latinLnBrk="0" hangingPunct="1">
                        <a:lnSpc>
                          <a:spcPct val="80000"/>
                        </a:lnSpc>
                        <a:spcBef>
                          <a:spcPct val="0"/>
                        </a:spcBef>
                        <a:spcAft>
                          <a:spcPts val="60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mn-lt"/>
                          <a:cs typeface="Arial" charset="0"/>
                        </a:rPr>
                        <a:t>A Viking Champion held the bridge killing 40 English soldiers before he was killed by a Saxon who stabbed him from below.</a:t>
                      </a:r>
                    </a:p>
                    <a:p>
                      <a:pPr marL="285750" marR="0" lvl="0" indent="-285750" algn="l" defTabSz="914400" rtl="0" eaLnBrk="1" fontAlgn="base" latinLnBrk="0" hangingPunct="1">
                        <a:lnSpc>
                          <a:spcPct val="80000"/>
                        </a:lnSpc>
                        <a:spcBef>
                          <a:spcPct val="0"/>
                        </a:spcBef>
                        <a:spcAft>
                          <a:spcPts val="60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mn-lt"/>
                          <a:cs typeface="Arial" charset="0"/>
                        </a:rPr>
                        <a:t>The Saxons attacked the outnumbered and unprepared Vikings and killed most of them along with </a:t>
                      </a:r>
                      <a:r>
                        <a:rPr kumimoji="0" lang="en-GB" sz="1900" b="0" i="0" u="none" strike="noStrike" cap="none" normalizeH="0" baseline="0" dirty="0" err="1">
                          <a:ln>
                            <a:noFill/>
                          </a:ln>
                          <a:solidFill>
                            <a:schemeClr val="tx1"/>
                          </a:solidFill>
                          <a:effectLst/>
                          <a:latin typeface="+mn-lt"/>
                          <a:cs typeface="Arial" charset="0"/>
                        </a:rPr>
                        <a:t>Hardrada</a:t>
                      </a:r>
                      <a:r>
                        <a:rPr kumimoji="0" lang="en-GB" sz="1900" b="0" i="0" u="none" strike="noStrike" cap="none" normalizeH="0" baseline="0" dirty="0">
                          <a:ln>
                            <a:noFill/>
                          </a:ln>
                          <a:solidFill>
                            <a:schemeClr val="tx1"/>
                          </a:solidFill>
                          <a:effectLst/>
                          <a:latin typeface="+mn-lt"/>
                          <a:cs typeface="Arial" charset="0"/>
                        </a:rPr>
                        <a:t> and </a:t>
                      </a:r>
                      <a:r>
                        <a:rPr kumimoji="0" lang="en-GB" sz="1900" b="0" i="0" u="none" strike="noStrike" cap="none" normalizeH="0" baseline="0" dirty="0" err="1">
                          <a:ln>
                            <a:noFill/>
                          </a:ln>
                          <a:solidFill>
                            <a:schemeClr val="tx1"/>
                          </a:solidFill>
                          <a:effectLst/>
                          <a:latin typeface="+mn-lt"/>
                          <a:cs typeface="Arial" charset="0"/>
                        </a:rPr>
                        <a:t>Tostig</a:t>
                      </a:r>
                      <a:r>
                        <a:rPr kumimoji="0" lang="en-GB" sz="1900" b="0" i="0" u="none" strike="noStrike" cap="none" normalizeH="0" baseline="0" dirty="0">
                          <a:ln>
                            <a:noFill/>
                          </a:ln>
                          <a:solidFill>
                            <a:schemeClr val="tx1"/>
                          </a:solidFill>
                          <a:effectLst/>
                          <a:latin typeface="+mn-lt"/>
                          <a:cs typeface="Arial" charset="0"/>
                        </a:rPr>
                        <a:t> before the reinforcements turned up.</a:t>
                      </a:r>
                    </a:p>
                    <a:p>
                      <a:pPr marL="285750" marR="0" lvl="0" indent="-285750" algn="l" defTabSz="914400" rtl="0" eaLnBrk="1" fontAlgn="base" latinLnBrk="0" hangingPunct="1">
                        <a:lnSpc>
                          <a:spcPct val="80000"/>
                        </a:lnSpc>
                        <a:spcBef>
                          <a:spcPct val="0"/>
                        </a:spcBef>
                        <a:spcAft>
                          <a:spcPts val="60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mn-lt"/>
                          <a:cs typeface="Arial" charset="0"/>
                        </a:rPr>
                        <a:t>Only 24 ships returned to Norway.</a:t>
                      </a:r>
                    </a:p>
                    <a:p>
                      <a:pPr marL="0" marR="0" lvl="0" indent="0" algn="l" defTabSz="914400" rtl="0" eaLnBrk="1" fontAlgn="base" latinLnBrk="0" hangingPunct="1">
                        <a:lnSpc>
                          <a:spcPct val="80000"/>
                        </a:lnSpc>
                        <a:spcBef>
                          <a:spcPct val="0"/>
                        </a:spcBef>
                        <a:spcAft>
                          <a:spcPts val="600"/>
                        </a:spcAft>
                        <a:buClrTx/>
                        <a:buSzTx/>
                        <a:buFont typeface="Arial" panose="020B0604020202020204" pitchFamily="34" charset="0"/>
                        <a:buNone/>
                        <a:tabLst/>
                      </a:pPr>
                      <a:r>
                        <a:rPr kumimoji="0" lang="en-GB" sz="1900" b="1" i="0" u="sng" strike="noStrike" cap="none" normalizeH="0" baseline="0" dirty="0">
                          <a:ln>
                            <a:noFill/>
                          </a:ln>
                          <a:solidFill>
                            <a:schemeClr val="tx1"/>
                          </a:solidFill>
                          <a:effectLst/>
                          <a:latin typeface="+mn-lt"/>
                          <a:cs typeface="Arial" charset="0"/>
                        </a:rPr>
                        <a:t>Outcome: </a:t>
                      </a:r>
                      <a:r>
                        <a:rPr lang="en-GB" sz="1900" kern="1200" dirty="0" err="1">
                          <a:solidFill>
                            <a:schemeClr val="tx1"/>
                          </a:solidFill>
                          <a:effectLst/>
                          <a:latin typeface="+mn-lt"/>
                          <a:ea typeface="+mn-ea"/>
                          <a:cs typeface="+mn-cs"/>
                        </a:rPr>
                        <a:t>Hardrada</a:t>
                      </a:r>
                      <a:r>
                        <a:rPr lang="en-GB" sz="1900" kern="1200" dirty="0">
                          <a:solidFill>
                            <a:schemeClr val="tx1"/>
                          </a:solidFill>
                          <a:effectLst/>
                          <a:latin typeface="+mn-lt"/>
                          <a:ea typeface="+mn-ea"/>
                          <a:cs typeface="+mn-cs"/>
                        </a:rPr>
                        <a:t> and </a:t>
                      </a:r>
                      <a:r>
                        <a:rPr lang="en-GB" sz="1900" kern="1200" dirty="0" err="1">
                          <a:solidFill>
                            <a:schemeClr val="tx1"/>
                          </a:solidFill>
                          <a:effectLst/>
                          <a:latin typeface="+mn-lt"/>
                          <a:ea typeface="+mn-ea"/>
                          <a:cs typeface="+mn-cs"/>
                        </a:rPr>
                        <a:t>Tostig</a:t>
                      </a:r>
                      <a:r>
                        <a:rPr lang="en-GB" sz="1900" kern="1200" dirty="0">
                          <a:solidFill>
                            <a:schemeClr val="tx1"/>
                          </a:solidFill>
                          <a:effectLst/>
                          <a:latin typeface="+mn-lt"/>
                          <a:ea typeface="+mn-ea"/>
                          <a:cs typeface="+mn-cs"/>
                        </a:rPr>
                        <a:t> were killed. Harold achieved a great victory</a:t>
                      </a:r>
                    </a:p>
                    <a:p>
                      <a:pPr lvl="0"/>
                      <a:r>
                        <a:rPr lang="en-GB" sz="1900" kern="1200" dirty="0">
                          <a:solidFill>
                            <a:schemeClr val="tx1"/>
                          </a:solidFill>
                          <a:effectLst/>
                          <a:latin typeface="+mn-lt"/>
                          <a:ea typeface="+mn-ea"/>
                          <a:cs typeface="+mn-cs"/>
                        </a:rPr>
                        <a:t>William invaded in the south – so Harold had to move rapidly south, tiring his </a:t>
                      </a:r>
                      <a:r>
                        <a:rPr lang="en-GB" sz="1900" kern="1200" dirty="0" err="1">
                          <a:solidFill>
                            <a:schemeClr val="tx1"/>
                          </a:solidFill>
                          <a:effectLst/>
                          <a:latin typeface="+mn-lt"/>
                          <a:ea typeface="+mn-ea"/>
                          <a:cs typeface="+mn-cs"/>
                        </a:rPr>
                        <a:t>housecarls</a:t>
                      </a:r>
                      <a:r>
                        <a:rPr lang="en-GB" sz="1900" kern="1200" dirty="0">
                          <a:solidFill>
                            <a:schemeClr val="tx1"/>
                          </a:solidFill>
                          <a:effectLst/>
                          <a:latin typeface="+mn-lt"/>
                          <a:ea typeface="+mn-ea"/>
                          <a:cs typeface="+mn-cs"/>
                        </a:rPr>
                        <a:t> – had to try and get the </a:t>
                      </a:r>
                      <a:r>
                        <a:rPr lang="en-GB" sz="1900" kern="1200" dirty="0" err="1">
                          <a:solidFill>
                            <a:schemeClr val="tx1"/>
                          </a:solidFill>
                          <a:effectLst/>
                          <a:latin typeface="+mn-lt"/>
                          <a:ea typeface="+mn-ea"/>
                          <a:cs typeface="+mn-cs"/>
                        </a:rPr>
                        <a:t>fyrd</a:t>
                      </a:r>
                      <a:r>
                        <a:rPr lang="en-GB" sz="1900" kern="1200" baseline="0" dirty="0">
                          <a:solidFill>
                            <a:schemeClr val="tx1"/>
                          </a:solidFill>
                          <a:effectLst/>
                          <a:latin typeface="+mn-lt"/>
                          <a:ea typeface="+mn-ea"/>
                          <a:cs typeface="+mn-cs"/>
                        </a:rPr>
                        <a:t> together</a:t>
                      </a:r>
                      <a:endParaRPr lang="en-GB" sz="1900" kern="1200" dirty="0">
                        <a:solidFill>
                          <a:schemeClr val="tx1"/>
                        </a:solidFill>
                        <a:effectLst/>
                        <a:latin typeface="+mn-lt"/>
                        <a:ea typeface="+mn-ea"/>
                        <a:cs typeface="+mn-cs"/>
                      </a:endParaRPr>
                    </a:p>
                    <a:p>
                      <a:pPr marL="0" marR="0" lvl="0" indent="0" algn="l" defTabSz="914400" rtl="0" eaLnBrk="1" fontAlgn="base" latinLnBrk="0" hangingPunct="1">
                        <a:lnSpc>
                          <a:spcPct val="80000"/>
                        </a:lnSpc>
                        <a:spcBef>
                          <a:spcPct val="0"/>
                        </a:spcBef>
                        <a:spcAft>
                          <a:spcPts val="600"/>
                        </a:spcAft>
                        <a:buClrTx/>
                        <a:buSzTx/>
                        <a:buFont typeface="Arial" panose="020B0604020202020204" pitchFamily="34" charset="0"/>
                        <a:buNone/>
                        <a:tabLst/>
                      </a:pPr>
                      <a:endParaRPr kumimoji="0" lang="en-GB" sz="1800" b="0" i="0" u="none" strike="noStrike" cap="none" normalizeH="0" baseline="0" dirty="0">
                        <a:ln>
                          <a:noFill/>
                        </a:ln>
                        <a:solidFill>
                          <a:schemeClr val="tx1"/>
                        </a:solidFill>
                        <a:effectLst/>
                        <a:latin typeface="Arial" charset="0"/>
                        <a:cs typeface="Arial"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ts val="600"/>
                        </a:spcAft>
                        <a:buClrTx/>
                        <a:buSzTx/>
                        <a:buFontTx/>
                        <a:buNone/>
                        <a:tabLst/>
                      </a:pPr>
                      <a:r>
                        <a:rPr kumimoji="0" lang="en-GB" sz="2000" b="1" i="0" u="sng" strike="noStrike" cap="none" normalizeH="0" baseline="0" dirty="0">
                          <a:ln>
                            <a:noFill/>
                          </a:ln>
                          <a:solidFill>
                            <a:srgbClr val="0070C0"/>
                          </a:solidFill>
                          <a:effectLst/>
                          <a:latin typeface="Arial" charset="0"/>
                          <a:cs typeface="Arial" charset="0"/>
                        </a:rPr>
                        <a:t>Hastings:</a:t>
                      </a:r>
                      <a:r>
                        <a:rPr kumimoji="0" lang="en-GB" sz="2000" b="1" i="0" u="sng" strike="noStrike" cap="none" normalizeH="0" baseline="0" dirty="0">
                          <a:ln>
                            <a:noFill/>
                          </a:ln>
                          <a:solidFill>
                            <a:schemeClr val="tx1"/>
                          </a:solidFill>
                          <a:effectLst/>
                          <a:latin typeface="Arial" charset="0"/>
                          <a:cs typeface="Arial" charset="0"/>
                        </a:rPr>
                        <a:t> </a:t>
                      </a:r>
                      <a:r>
                        <a:rPr kumimoji="0" lang="en-GB" sz="2000" b="0" i="0" u="none" strike="noStrike" cap="none" normalizeH="0" baseline="0" dirty="0">
                          <a:ln>
                            <a:noFill/>
                          </a:ln>
                          <a:solidFill>
                            <a:schemeClr val="tx1"/>
                          </a:solidFill>
                          <a:effectLst/>
                          <a:latin typeface="Arial" charset="0"/>
                          <a:cs typeface="Arial" charset="0"/>
                        </a:rPr>
                        <a:t> William landed at Pevensey Bay whilst Harold was still in The North.</a:t>
                      </a:r>
                    </a:p>
                    <a:p>
                      <a:pPr marL="0" marR="0" lvl="0" indent="0" algn="l" defTabSz="914400" rtl="0" eaLnBrk="1" fontAlgn="base" latinLnBrk="0" hangingPunct="1">
                        <a:lnSpc>
                          <a:spcPct val="80000"/>
                        </a:lnSpc>
                        <a:spcBef>
                          <a:spcPct val="0"/>
                        </a:spcBef>
                        <a:spcAft>
                          <a:spcPts val="600"/>
                        </a:spcAft>
                        <a:buClrTx/>
                        <a:buSzTx/>
                        <a:buFontTx/>
                        <a:buChar char="•"/>
                        <a:tabLst/>
                      </a:pPr>
                      <a:r>
                        <a:rPr kumimoji="0" lang="en-GB" sz="2000" b="0" i="0" u="none" strike="noStrike" cap="none" normalizeH="0" baseline="0" dirty="0">
                          <a:ln>
                            <a:noFill/>
                          </a:ln>
                          <a:solidFill>
                            <a:schemeClr val="tx1"/>
                          </a:solidFill>
                          <a:effectLst/>
                          <a:latin typeface="Arial" charset="0"/>
                          <a:cs typeface="Arial" charset="0"/>
                        </a:rPr>
                        <a:t>The Battle lasted eight hours. William’s foot soldiers and archers were unsuccessful in breaking the shield wall.</a:t>
                      </a:r>
                    </a:p>
                    <a:p>
                      <a:pPr marL="0" marR="0" lvl="0" indent="0" algn="l" defTabSz="914400" rtl="0" eaLnBrk="1" fontAlgn="base" latinLnBrk="0" hangingPunct="1">
                        <a:lnSpc>
                          <a:spcPct val="80000"/>
                        </a:lnSpc>
                        <a:spcBef>
                          <a:spcPct val="0"/>
                        </a:spcBef>
                        <a:spcAft>
                          <a:spcPts val="600"/>
                        </a:spcAft>
                        <a:buClrTx/>
                        <a:buSzTx/>
                        <a:buFontTx/>
                        <a:buChar char="•"/>
                        <a:tabLst/>
                      </a:pPr>
                      <a:r>
                        <a:rPr kumimoji="0" lang="en-GB" sz="2000" b="0" i="0" u="none" strike="noStrike" cap="none" normalizeH="0" baseline="0" dirty="0">
                          <a:ln>
                            <a:noFill/>
                          </a:ln>
                          <a:solidFill>
                            <a:schemeClr val="tx1"/>
                          </a:solidFill>
                          <a:effectLst/>
                          <a:latin typeface="Arial" charset="0"/>
                          <a:cs typeface="Arial" charset="0"/>
                        </a:rPr>
                        <a:t>Some of Harold’s forces on top of Senlac Hill followed William’s cavalry down the hill, believing the duke was dead – used the ‘feigned retreat’ to get English soldiers to leave the shield wall</a:t>
                      </a:r>
                    </a:p>
                    <a:p>
                      <a:pPr marL="0" marR="0" lvl="0" indent="0" algn="l" defTabSz="914400" rtl="0" eaLnBrk="1" fontAlgn="base" latinLnBrk="0" hangingPunct="1">
                        <a:lnSpc>
                          <a:spcPct val="80000"/>
                        </a:lnSpc>
                        <a:spcBef>
                          <a:spcPct val="0"/>
                        </a:spcBef>
                        <a:spcAft>
                          <a:spcPts val="600"/>
                        </a:spcAft>
                        <a:buClrTx/>
                        <a:buSzTx/>
                        <a:buFontTx/>
                        <a:buChar char="•"/>
                        <a:tabLst/>
                      </a:pPr>
                      <a:r>
                        <a:rPr kumimoji="0" lang="en-GB" sz="2000" b="0" i="0" u="none" strike="noStrike" cap="none" normalizeH="0" baseline="0" dirty="0">
                          <a:ln>
                            <a:noFill/>
                          </a:ln>
                          <a:solidFill>
                            <a:schemeClr val="tx1"/>
                          </a:solidFill>
                          <a:effectLst/>
                          <a:latin typeface="Arial" charset="0"/>
                          <a:cs typeface="Arial" charset="0"/>
                        </a:rPr>
                        <a:t>Once they were killed, William combined his archers and cavalry to break The Saxon Shield Wall.</a:t>
                      </a:r>
                    </a:p>
                    <a:p>
                      <a:pPr marL="0" marR="0" lvl="0" indent="0" algn="l" defTabSz="914400" rtl="0" eaLnBrk="1" fontAlgn="base" latinLnBrk="0" hangingPunct="1">
                        <a:lnSpc>
                          <a:spcPct val="80000"/>
                        </a:lnSpc>
                        <a:spcBef>
                          <a:spcPct val="0"/>
                        </a:spcBef>
                        <a:spcAft>
                          <a:spcPts val="600"/>
                        </a:spcAft>
                        <a:buClrTx/>
                        <a:buSzTx/>
                        <a:buFontTx/>
                        <a:buChar char="•"/>
                        <a:tabLst/>
                      </a:pPr>
                      <a:r>
                        <a:rPr kumimoji="0" lang="en-GB" sz="2000" b="0" i="0" u="none" strike="noStrike" cap="none" normalizeH="0" baseline="0" dirty="0">
                          <a:ln>
                            <a:noFill/>
                          </a:ln>
                          <a:solidFill>
                            <a:schemeClr val="tx1"/>
                          </a:solidFill>
                          <a:effectLst/>
                          <a:latin typeface="Arial" charset="0"/>
                          <a:cs typeface="Arial" charset="0"/>
                        </a:rPr>
                        <a:t>Harold and his brothers were killed, some of The </a:t>
                      </a:r>
                      <a:r>
                        <a:rPr kumimoji="0" lang="en-GB" sz="2000" b="0" i="0" u="none" strike="noStrike" cap="none" normalizeH="0" baseline="0" dirty="0" err="1">
                          <a:ln>
                            <a:noFill/>
                          </a:ln>
                          <a:solidFill>
                            <a:schemeClr val="tx1"/>
                          </a:solidFill>
                          <a:effectLst/>
                          <a:latin typeface="Arial" charset="0"/>
                          <a:cs typeface="Arial" charset="0"/>
                        </a:rPr>
                        <a:t>Fyrd</a:t>
                      </a:r>
                      <a:r>
                        <a:rPr kumimoji="0" lang="en-GB" sz="2000" b="0" i="0" u="none" strike="noStrike" cap="none" normalizeH="0" baseline="0" dirty="0">
                          <a:ln>
                            <a:noFill/>
                          </a:ln>
                          <a:solidFill>
                            <a:schemeClr val="tx1"/>
                          </a:solidFill>
                          <a:effectLst/>
                          <a:latin typeface="Arial" charset="0"/>
                          <a:cs typeface="Arial" charset="0"/>
                        </a:rPr>
                        <a:t> ran away.</a:t>
                      </a:r>
                    </a:p>
                    <a:p>
                      <a:pPr marL="0" marR="0" lvl="0" indent="0" algn="l" defTabSz="914400" rtl="0" eaLnBrk="1" fontAlgn="base" latinLnBrk="0" hangingPunct="1">
                        <a:lnSpc>
                          <a:spcPct val="80000"/>
                        </a:lnSpc>
                        <a:spcBef>
                          <a:spcPct val="0"/>
                        </a:spcBef>
                        <a:spcAft>
                          <a:spcPts val="600"/>
                        </a:spcAft>
                        <a:buClrTx/>
                        <a:buSzTx/>
                        <a:buFontTx/>
                        <a:buChar char="•"/>
                        <a:tabLst/>
                      </a:pPr>
                      <a:endParaRPr kumimoji="0" lang="en-GB"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0"/>
                        </a:spcBef>
                        <a:spcAft>
                          <a:spcPts val="600"/>
                        </a:spcAft>
                        <a:buClrTx/>
                        <a:buSzTx/>
                        <a:buFontTx/>
                        <a:buChar char="•"/>
                        <a:tabLst/>
                      </a:pPr>
                      <a:r>
                        <a:rPr kumimoji="0" lang="en-GB" sz="2000" b="0" i="0" u="none" strike="noStrike" cap="none" normalizeH="0" baseline="0" dirty="0">
                          <a:ln>
                            <a:noFill/>
                          </a:ln>
                          <a:solidFill>
                            <a:schemeClr val="tx1"/>
                          </a:solidFill>
                          <a:effectLst/>
                          <a:latin typeface="Arial" charset="0"/>
                          <a:cs typeface="Arial" charset="0"/>
                          <a:hlinkClick r:id="rId4"/>
                        </a:rPr>
                        <a:t>https://www.youtube.com/watch?v=zigjVCFzZ38</a:t>
                      </a:r>
                      <a:r>
                        <a:rPr kumimoji="0" lang="en-GB" sz="2000" b="0" i="0" u="none" strike="noStrike" cap="none" normalizeH="0" baseline="0" dirty="0">
                          <a:ln>
                            <a:noFill/>
                          </a:ln>
                          <a:solidFill>
                            <a:schemeClr val="tx1"/>
                          </a:solidFill>
                          <a:effectLst/>
                          <a:latin typeface="Arial" charset="0"/>
                          <a:cs typeface="Arial" charset="0"/>
                        </a:rPr>
                        <a:t> (6 </a:t>
                      </a:r>
                      <a:r>
                        <a:rPr kumimoji="0" lang="en-GB" sz="2000" b="0" i="0" u="none" strike="noStrike" cap="none" normalizeH="0" baseline="0" dirty="0" err="1">
                          <a:ln>
                            <a:noFill/>
                          </a:ln>
                          <a:solidFill>
                            <a:schemeClr val="tx1"/>
                          </a:solidFill>
                          <a:effectLst/>
                          <a:latin typeface="Arial" charset="0"/>
                          <a:cs typeface="Arial" charset="0"/>
                        </a:rPr>
                        <a:t>mins</a:t>
                      </a:r>
                      <a:r>
                        <a:rPr kumimoji="0" lang="en-GB" sz="2000" b="0" i="0" u="none" strike="noStrike" cap="none" normalizeH="0" baseline="0" dirty="0">
                          <a:ln>
                            <a:noFill/>
                          </a:ln>
                          <a:solidFill>
                            <a:schemeClr val="tx1"/>
                          </a:solidFill>
                          <a:effectLst/>
                          <a:latin typeface="Arial" charset="0"/>
                          <a:cs typeface="Arial" charset="0"/>
                        </a:rPr>
                        <a:t>)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9358">
                <a:tc gridSpan="2">
                  <a:txBody>
                    <a:bodyPr/>
                    <a:lstStyle/>
                    <a:p>
                      <a:pPr marL="0" marR="0" lvl="0" indent="0" algn="l" defTabSz="914400" rtl="0" eaLnBrk="1" fontAlgn="base" latinLnBrk="0" hangingPunct="1">
                        <a:lnSpc>
                          <a:spcPct val="80000"/>
                        </a:lnSpc>
                        <a:spcBef>
                          <a:spcPct val="0"/>
                        </a:spcBef>
                        <a:spcAft>
                          <a:spcPts val="600"/>
                        </a:spcAft>
                        <a:buClrTx/>
                        <a:buSzTx/>
                        <a:buFontTx/>
                        <a:buNone/>
                        <a:tabLst/>
                      </a:pPr>
                      <a:r>
                        <a:rPr kumimoji="0" lang="en-GB" sz="2000" b="1" i="0" u="sng" strike="noStrike" cap="none" normalizeH="0" baseline="0" dirty="0">
                          <a:ln>
                            <a:noFill/>
                          </a:ln>
                          <a:solidFill>
                            <a:srgbClr val="0070C0"/>
                          </a:solidFill>
                          <a:effectLst/>
                          <a:latin typeface="Arial" charset="0"/>
                          <a:cs typeface="Arial" charset="0"/>
                        </a:rPr>
                        <a:t>Reasons for victory at Hastings – </a:t>
                      </a:r>
                      <a:r>
                        <a:rPr kumimoji="0" lang="en-GB" sz="2000" b="0" i="0" u="none" strike="noStrike" cap="none" normalizeH="0" baseline="0" dirty="0">
                          <a:ln>
                            <a:noFill/>
                          </a:ln>
                          <a:solidFill>
                            <a:schemeClr val="tx1"/>
                          </a:solidFill>
                          <a:effectLst/>
                          <a:latin typeface="Arial" charset="0"/>
                          <a:cs typeface="Arial" charset="0"/>
                        </a:rPr>
                        <a:t>Williams knights and archers were all professionally trained whereas Harold’s were a mix of </a:t>
                      </a:r>
                      <a:r>
                        <a:rPr kumimoji="0" lang="en-GB" sz="2000" b="0" i="0" u="none" strike="noStrike" cap="none" normalizeH="0" baseline="0" dirty="0" err="1">
                          <a:ln>
                            <a:noFill/>
                          </a:ln>
                          <a:solidFill>
                            <a:schemeClr val="tx1"/>
                          </a:solidFill>
                          <a:effectLst/>
                          <a:latin typeface="Arial" charset="0"/>
                          <a:cs typeface="Arial" charset="0"/>
                        </a:rPr>
                        <a:t>Housecarls</a:t>
                      </a:r>
                      <a:r>
                        <a:rPr kumimoji="0" lang="en-GB" sz="2000" b="0" i="0" u="none" strike="noStrike" cap="none" normalizeH="0" baseline="0" dirty="0">
                          <a:ln>
                            <a:noFill/>
                          </a:ln>
                          <a:solidFill>
                            <a:schemeClr val="tx1"/>
                          </a:solidFill>
                          <a:effectLst/>
                          <a:latin typeface="Arial" charset="0"/>
                          <a:cs typeface="Arial" charset="0"/>
                        </a:rPr>
                        <a:t> and </a:t>
                      </a:r>
                      <a:r>
                        <a:rPr kumimoji="0" lang="en-GB" sz="2000" b="0" i="0" u="none" strike="noStrike" cap="none" normalizeH="0" baseline="0" dirty="0" err="1">
                          <a:ln>
                            <a:noFill/>
                          </a:ln>
                          <a:solidFill>
                            <a:schemeClr val="tx1"/>
                          </a:solidFill>
                          <a:effectLst/>
                          <a:latin typeface="Arial" charset="0"/>
                          <a:cs typeface="Arial" charset="0"/>
                        </a:rPr>
                        <a:t>Fyrd</a:t>
                      </a:r>
                      <a:r>
                        <a:rPr kumimoji="0" lang="en-GB" sz="20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80000"/>
                        </a:lnSpc>
                        <a:spcBef>
                          <a:spcPct val="0"/>
                        </a:spcBef>
                        <a:spcAft>
                          <a:spcPts val="600"/>
                        </a:spcAft>
                        <a:buClrTx/>
                        <a:buSzTx/>
                        <a:buFontTx/>
                        <a:buNone/>
                        <a:tabLst/>
                      </a:pPr>
                      <a:r>
                        <a:rPr kumimoji="0" lang="en-GB" sz="2000" b="0" i="0" u="none" strike="noStrike" cap="none" normalizeH="0" baseline="0" dirty="0">
                          <a:ln>
                            <a:noFill/>
                          </a:ln>
                          <a:solidFill>
                            <a:schemeClr val="tx1"/>
                          </a:solidFill>
                          <a:effectLst/>
                          <a:latin typeface="Arial" charset="0"/>
                          <a:cs typeface="Arial" charset="0"/>
                        </a:rPr>
                        <a:t>-William’s troops were well disciplined and responded well to William’s leadership.</a:t>
                      </a:r>
                    </a:p>
                    <a:p>
                      <a:pPr marL="0" marR="0" lvl="0" indent="0" algn="l" defTabSz="914400" rtl="0" eaLnBrk="1" fontAlgn="base" latinLnBrk="0" hangingPunct="1">
                        <a:lnSpc>
                          <a:spcPct val="80000"/>
                        </a:lnSpc>
                        <a:spcBef>
                          <a:spcPct val="0"/>
                        </a:spcBef>
                        <a:spcAft>
                          <a:spcPts val="600"/>
                        </a:spcAft>
                        <a:buClrTx/>
                        <a:buSzTx/>
                        <a:buFontTx/>
                        <a:buNone/>
                        <a:tabLst/>
                      </a:pPr>
                      <a:r>
                        <a:rPr kumimoji="0" lang="en-GB" sz="2000" b="0" i="0" u="none" strike="noStrike" cap="none" normalizeH="0" baseline="0" dirty="0">
                          <a:ln>
                            <a:noFill/>
                          </a:ln>
                          <a:solidFill>
                            <a:schemeClr val="tx1"/>
                          </a:solidFill>
                          <a:effectLst/>
                          <a:latin typeface="Arial" charset="0"/>
                          <a:cs typeface="Arial" charset="0"/>
                        </a:rPr>
                        <a:t>-Harold’s soldiers were tired after marching over 400 miles and many of them had been killed at Stamford Bridge. </a:t>
                      </a:r>
                    </a:p>
                  </a:txBody>
                  <a:tcPr marT="45708" marB="457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12537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4594" y="458737"/>
            <a:ext cx="11077731" cy="440673"/>
          </a:xfrm>
        </p:spPr>
        <p:txBody>
          <a:bodyPr>
            <a:normAutofit fontScale="90000"/>
          </a:bodyPr>
          <a:lstStyle/>
          <a:p>
            <a:pPr algn="ctr">
              <a:defRPr/>
            </a:pPr>
            <a:r>
              <a:rPr lang="en-GB" sz="2800" b="1" u="sng" dirty="0">
                <a:solidFill>
                  <a:schemeClr val="accent2">
                    <a:lumMod val="75000"/>
                  </a:schemeClr>
                </a:solidFill>
                <a:latin typeface="Calibri" pitchFamily="34" charset="0"/>
              </a:rPr>
              <a:t>Topic 2: William securing the kingdom</a:t>
            </a:r>
            <a:br>
              <a:rPr lang="en-GB" sz="2800" dirty="0">
                <a:solidFill>
                  <a:schemeClr val="tx2"/>
                </a:solidFill>
                <a:latin typeface="Calibri" pitchFamily="34" charset="0"/>
              </a:rPr>
            </a:br>
            <a:br>
              <a:rPr lang="en-GB" sz="2800" dirty="0">
                <a:solidFill>
                  <a:srgbClr val="0070C0"/>
                </a:solidFill>
              </a:rPr>
            </a:br>
            <a:r>
              <a:rPr lang="en-GB" sz="2800" b="1" u="sng" dirty="0">
                <a:solidFill>
                  <a:srgbClr val="0070C0"/>
                </a:solidFill>
              </a:rPr>
              <a:t>Establishing control - The Submission of The Earls 1066</a:t>
            </a:r>
          </a:p>
        </p:txBody>
      </p:sp>
      <p:graphicFrame>
        <p:nvGraphicFramePr>
          <p:cNvPr id="26645" name="Group 21"/>
          <p:cNvGraphicFramePr>
            <a:graphicFrameLocks noGrp="1"/>
          </p:cNvGraphicFramePr>
          <p:nvPr>
            <p:ph idx="1"/>
            <p:extLst>
              <p:ext uri="{D42A27DB-BD31-4B8C-83A1-F6EECF244321}">
                <p14:modId xmlns:p14="http://schemas.microsoft.com/office/powerpoint/2010/main" val="3999095652"/>
              </p:ext>
            </p:extLst>
          </p:nvPr>
        </p:nvGraphicFramePr>
        <p:xfrm>
          <a:off x="477196" y="1280106"/>
          <a:ext cx="11352529" cy="4775922"/>
        </p:xfrm>
        <a:graphic>
          <a:graphicData uri="http://schemas.openxmlformats.org/drawingml/2006/table">
            <a:tbl>
              <a:tblPr/>
              <a:tblGrid>
                <a:gridCol w="5353226">
                  <a:extLst>
                    <a:ext uri="{9D8B030D-6E8A-4147-A177-3AD203B41FA5}">
                      <a16:colId xmlns:a16="http://schemas.microsoft.com/office/drawing/2014/main" val="20000"/>
                    </a:ext>
                  </a:extLst>
                </a:gridCol>
                <a:gridCol w="5999303">
                  <a:extLst>
                    <a:ext uri="{9D8B030D-6E8A-4147-A177-3AD203B41FA5}">
                      <a16:colId xmlns:a16="http://schemas.microsoft.com/office/drawing/2014/main" val="20001"/>
                    </a:ext>
                  </a:extLst>
                </a:gridCol>
              </a:tblGrid>
              <a:tr h="4775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sng" strike="noStrike" cap="none" normalizeH="0" baseline="0" dirty="0">
                          <a:ln>
                            <a:noFill/>
                          </a:ln>
                          <a:solidFill>
                            <a:srgbClr val="7030A0"/>
                          </a:solidFill>
                          <a:effectLst/>
                          <a:latin typeface="Arial" charset="0"/>
                          <a:cs typeface="Arial" charset="0"/>
                        </a:rPr>
                        <a:t>The March to London and </a:t>
                      </a:r>
                      <a:r>
                        <a:rPr kumimoji="0" lang="en-GB" sz="1800" b="1" i="0" u="sng" strike="noStrike" cap="none" normalizeH="0" baseline="0" dirty="0" err="1">
                          <a:ln>
                            <a:noFill/>
                          </a:ln>
                          <a:solidFill>
                            <a:srgbClr val="7030A0"/>
                          </a:solidFill>
                          <a:effectLst/>
                          <a:latin typeface="Arial" charset="0"/>
                          <a:cs typeface="Arial" charset="0"/>
                        </a:rPr>
                        <a:t>Berkhamstead</a:t>
                      </a:r>
                      <a:endParaRPr kumimoji="0" lang="en-GB" sz="1800" b="1" i="0" u="sng" strike="noStrike" cap="none" normalizeH="0" baseline="0" dirty="0">
                        <a:ln>
                          <a:noFill/>
                        </a:ln>
                        <a:solidFill>
                          <a:srgbClr val="7030A0"/>
                        </a:solidFill>
                        <a:effectLst/>
                        <a:latin typeface="Arial" charset="0"/>
                        <a:cs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800" b="0" i="0" u="none" strike="noStrike" cap="none" normalizeH="0" baseline="0" dirty="0">
                          <a:ln>
                            <a:noFill/>
                          </a:ln>
                          <a:solidFill>
                            <a:schemeClr val="tx1"/>
                          </a:solidFill>
                          <a:effectLst/>
                          <a:latin typeface="Arial" charset="0"/>
                          <a:cs typeface="Arial" charset="0"/>
                        </a:rPr>
                        <a:t>William waited in Hastings for The Anglo-Saxon Earls to come and swear loyalty to him.</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800" b="0" i="0" u="none" strike="noStrike" cap="none" normalizeH="0" baseline="0" dirty="0">
                          <a:ln>
                            <a:noFill/>
                          </a:ln>
                          <a:solidFill>
                            <a:schemeClr val="tx1"/>
                          </a:solidFill>
                          <a:effectLst/>
                          <a:latin typeface="Arial" charset="0"/>
                          <a:cs typeface="Arial" charset="0"/>
                        </a:rPr>
                        <a:t>He then went to Dover to secure the port so he could get reinforcements from Normandy.</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800" b="0" i="0" u="none" strike="noStrike" cap="none" normalizeH="0" baseline="0" dirty="0">
                          <a:ln>
                            <a:noFill/>
                          </a:ln>
                          <a:solidFill>
                            <a:schemeClr val="tx1"/>
                          </a:solidFill>
                          <a:effectLst/>
                          <a:latin typeface="Arial" charset="0"/>
                          <a:cs typeface="Arial" charset="0"/>
                        </a:rPr>
                        <a:t>Saxons survivors fled to London where Edwin and </a:t>
                      </a:r>
                      <a:r>
                        <a:rPr kumimoji="0" lang="en-GB" sz="1800" b="0" i="0" u="none" strike="noStrike" cap="none" normalizeH="0" baseline="0" dirty="0" err="1">
                          <a:ln>
                            <a:noFill/>
                          </a:ln>
                          <a:solidFill>
                            <a:schemeClr val="tx1"/>
                          </a:solidFill>
                          <a:effectLst/>
                          <a:latin typeface="Arial" charset="0"/>
                          <a:cs typeface="Arial" charset="0"/>
                        </a:rPr>
                        <a:t>Morcar</a:t>
                      </a:r>
                      <a:r>
                        <a:rPr kumimoji="0" lang="en-GB" sz="1800" b="0" i="0" u="none" strike="noStrike" cap="none" normalizeH="0" baseline="0" dirty="0">
                          <a:ln>
                            <a:noFill/>
                          </a:ln>
                          <a:solidFill>
                            <a:schemeClr val="tx1"/>
                          </a:solidFill>
                          <a:effectLst/>
                          <a:latin typeface="Arial" charset="0"/>
                          <a:cs typeface="Arial" charset="0"/>
                        </a:rPr>
                        <a:t> declared Edgar king.</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800" b="0" i="0" u="none" strike="noStrike" cap="none" normalizeH="0" baseline="0" dirty="0">
                          <a:ln>
                            <a:noFill/>
                          </a:ln>
                          <a:solidFill>
                            <a:schemeClr val="tx1"/>
                          </a:solidFill>
                          <a:effectLst/>
                          <a:latin typeface="Arial" charset="0"/>
                          <a:cs typeface="Arial" charset="0"/>
                        </a:rPr>
                        <a:t>William marched to London but it was well defended. He marched to Winchester, Wallingford and then </a:t>
                      </a:r>
                      <a:r>
                        <a:rPr kumimoji="0" lang="en-GB" sz="1800" b="0" i="0" u="none" strike="noStrike" cap="none" normalizeH="0" baseline="0" dirty="0" err="1">
                          <a:ln>
                            <a:noFill/>
                          </a:ln>
                          <a:solidFill>
                            <a:schemeClr val="tx1"/>
                          </a:solidFill>
                          <a:effectLst/>
                          <a:latin typeface="Arial" charset="0"/>
                          <a:cs typeface="Arial" charset="0"/>
                        </a:rPr>
                        <a:t>Berkhamstead</a:t>
                      </a:r>
                      <a:r>
                        <a:rPr kumimoji="0" lang="en-GB" sz="1800" b="0" i="0" u="none" strike="noStrike" cap="none" normalizeH="0" baseline="0" dirty="0">
                          <a:ln>
                            <a:noFill/>
                          </a:ln>
                          <a:solidFill>
                            <a:schemeClr val="tx1"/>
                          </a:solidFill>
                          <a:effectLst/>
                          <a:latin typeface="Arial" charset="0"/>
                          <a:cs typeface="Arial" charset="0"/>
                        </a:rPr>
                        <a:t>.</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800" b="0" i="0" u="none" strike="noStrike" cap="none" normalizeH="0" baseline="0" dirty="0">
                          <a:ln>
                            <a:noFill/>
                          </a:ln>
                          <a:solidFill>
                            <a:schemeClr val="tx1"/>
                          </a:solidFill>
                          <a:effectLst/>
                          <a:latin typeface="Arial" charset="0"/>
                          <a:cs typeface="Arial" charset="0"/>
                        </a:rPr>
                        <a:t>Edgar, Edwin and </a:t>
                      </a:r>
                      <a:r>
                        <a:rPr kumimoji="0" lang="en-GB" sz="1800" b="0" i="0" u="none" strike="noStrike" cap="none" normalizeH="0" baseline="0" dirty="0" err="1">
                          <a:ln>
                            <a:noFill/>
                          </a:ln>
                          <a:solidFill>
                            <a:schemeClr val="tx1"/>
                          </a:solidFill>
                          <a:effectLst/>
                          <a:latin typeface="Arial" charset="0"/>
                          <a:cs typeface="Arial" charset="0"/>
                        </a:rPr>
                        <a:t>Morcar</a:t>
                      </a:r>
                      <a:r>
                        <a:rPr kumimoji="0" lang="en-GB" sz="1800" b="0" i="0" u="none" strike="noStrike" cap="none" normalizeH="0" baseline="0" dirty="0">
                          <a:ln>
                            <a:noFill/>
                          </a:ln>
                          <a:solidFill>
                            <a:schemeClr val="tx1"/>
                          </a:solidFill>
                          <a:effectLst/>
                          <a:latin typeface="Arial" charset="0"/>
                          <a:cs typeface="Arial" charset="0"/>
                        </a:rPr>
                        <a:t> submitted to William at </a:t>
                      </a:r>
                      <a:r>
                        <a:rPr kumimoji="0" lang="en-GB" sz="1800" b="0" i="0" u="none" strike="noStrike" cap="none" normalizeH="0" baseline="0" dirty="0" err="1">
                          <a:ln>
                            <a:noFill/>
                          </a:ln>
                          <a:solidFill>
                            <a:schemeClr val="tx1"/>
                          </a:solidFill>
                          <a:effectLst/>
                          <a:latin typeface="Arial" charset="0"/>
                          <a:cs typeface="Arial" charset="0"/>
                        </a:rPr>
                        <a:t>Berkhamstead</a:t>
                      </a:r>
                      <a:r>
                        <a:rPr kumimoji="0" lang="en-GB" sz="1800" b="0" i="0" u="none" strike="noStrike" cap="none" normalizeH="0" baseline="0" dirty="0">
                          <a:ln>
                            <a:noFill/>
                          </a:ln>
                          <a:solidFill>
                            <a:schemeClr val="tx1"/>
                          </a:solidFill>
                          <a:effectLst/>
                          <a:latin typeface="Arial" charset="0"/>
                          <a:cs typeface="Arial" charset="0"/>
                        </a:rPr>
                        <a:t>. William promised to be a gracious Lord.</a:t>
                      </a:r>
                    </a:p>
                  </a:txBody>
                  <a:tcPr marL="91437" marR="9143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700" b="1" i="0" u="sng" strike="noStrike" cap="none" normalizeH="0" baseline="0" dirty="0">
                          <a:ln>
                            <a:noFill/>
                          </a:ln>
                          <a:solidFill>
                            <a:srgbClr val="7030A0"/>
                          </a:solidFill>
                          <a:effectLst/>
                          <a:latin typeface="Arial" charset="0"/>
                          <a:cs typeface="Arial" charset="0"/>
                        </a:rPr>
                        <a:t>Why submit?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1700" b="1" i="0" u="none" strike="noStrike" cap="none" normalizeH="0" baseline="0" dirty="0">
                          <a:ln>
                            <a:noFill/>
                          </a:ln>
                          <a:solidFill>
                            <a:schemeClr val="tx1"/>
                          </a:solidFill>
                          <a:effectLst/>
                          <a:latin typeface="Arial" charset="0"/>
                          <a:cs typeface="Arial" charset="0"/>
                        </a:rPr>
                        <a:t>Earls strong</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700" b="0" i="0" u="none" strike="noStrike" cap="none" normalizeH="0" baseline="0" dirty="0">
                          <a:ln>
                            <a:noFill/>
                          </a:ln>
                          <a:solidFill>
                            <a:schemeClr val="tx1"/>
                          </a:solidFill>
                          <a:effectLst/>
                          <a:latin typeface="Arial" charset="0"/>
                          <a:cs typeface="Arial" charset="0"/>
                        </a:rPr>
                        <a:t>London was fortified.</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700" b="0" i="0" u="none" strike="noStrike" cap="none" normalizeH="0" baseline="0" dirty="0">
                          <a:ln>
                            <a:noFill/>
                          </a:ln>
                          <a:solidFill>
                            <a:schemeClr val="tx1"/>
                          </a:solidFill>
                          <a:effectLst/>
                          <a:latin typeface="Arial" charset="0"/>
                          <a:cs typeface="Arial" charset="0"/>
                        </a:rPr>
                        <a:t>Edgar had a good claim to the throne.</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700" b="0" i="0" u="none" strike="noStrike" cap="none" normalizeH="0" baseline="0" dirty="0">
                          <a:ln>
                            <a:noFill/>
                          </a:ln>
                          <a:solidFill>
                            <a:schemeClr val="tx1"/>
                          </a:solidFill>
                          <a:effectLst/>
                          <a:latin typeface="Arial" charset="0"/>
                          <a:cs typeface="Arial" charset="0"/>
                        </a:rPr>
                        <a:t>Williams troops were tiny (5000) compared to The </a:t>
                      </a:r>
                      <a:r>
                        <a:rPr kumimoji="0" lang="en-GB" sz="1700" b="0" i="0" u="none" strike="noStrike" cap="none" normalizeH="0" baseline="0" dirty="0" err="1">
                          <a:ln>
                            <a:noFill/>
                          </a:ln>
                          <a:solidFill>
                            <a:schemeClr val="tx1"/>
                          </a:solidFill>
                          <a:effectLst/>
                          <a:latin typeface="Arial" charset="0"/>
                          <a:cs typeface="Arial" charset="0"/>
                        </a:rPr>
                        <a:t>Fyrd</a:t>
                      </a:r>
                      <a:r>
                        <a:rPr kumimoji="0" lang="en-GB" sz="1700" b="0" i="0" u="none" strike="noStrike" cap="none" normalizeH="0" baseline="0" dirty="0">
                          <a:ln>
                            <a:noFill/>
                          </a:ln>
                          <a:solidFill>
                            <a:schemeClr val="tx1"/>
                          </a:solidFill>
                          <a:effectLst/>
                          <a:latin typeface="Arial" charset="0"/>
                          <a:cs typeface="Arial" charset="0"/>
                        </a:rPr>
                        <a:t> that could be raised by The Earls.</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GB" sz="1700" b="0" i="0" u="none" strike="noStrike" cap="none" normalizeH="0" baseline="0" dirty="0">
                          <a:ln>
                            <a:noFill/>
                          </a:ln>
                          <a:solidFill>
                            <a:schemeClr val="tx1"/>
                          </a:solidFill>
                          <a:effectLst/>
                          <a:latin typeface="Arial" charset="0"/>
                          <a:cs typeface="Arial" charset="0"/>
                        </a:rPr>
                        <a:t>Mercia and Northumbria represented half the country and were undefeated.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1700" b="1" i="0" u="none" strike="noStrike" cap="none" normalizeH="0" baseline="0" dirty="0">
                          <a:ln>
                            <a:noFill/>
                          </a:ln>
                          <a:solidFill>
                            <a:schemeClr val="tx1"/>
                          </a:solidFill>
                          <a:effectLst/>
                          <a:latin typeface="Arial" charset="0"/>
                          <a:cs typeface="Arial" charset="0"/>
                        </a:rPr>
                        <a:t>William Strong</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700" b="0" i="0" u="none" strike="noStrike" cap="none" normalizeH="0" baseline="0" dirty="0">
                          <a:ln>
                            <a:noFill/>
                          </a:ln>
                          <a:solidFill>
                            <a:schemeClr val="tx1"/>
                          </a:solidFill>
                          <a:effectLst/>
                          <a:latin typeface="Arial" charset="0"/>
                          <a:cs typeface="Arial" charset="0"/>
                        </a:rPr>
                        <a:t>William had control of the royal treasury in Winchester.</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700" b="0" i="0" u="none" strike="noStrike" cap="none" normalizeH="0" baseline="0" dirty="0">
                          <a:ln>
                            <a:noFill/>
                          </a:ln>
                          <a:solidFill>
                            <a:schemeClr val="tx1"/>
                          </a:solidFill>
                          <a:effectLst/>
                          <a:latin typeface="Arial" charset="0"/>
                          <a:cs typeface="Arial" charset="0"/>
                        </a:rPr>
                        <a:t>The Battle of Hastings had been a crushing defeat. Many thought that God was on his side.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700" b="0" i="0" u="none" strike="noStrike" cap="none" normalizeH="0" baseline="0" dirty="0">
                          <a:ln>
                            <a:noFill/>
                          </a:ln>
                          <a:solidFill>
                            <a:schemeClr val="tx1"/>
                          </a:solidFill>
                          <a:effectLst/>
                          <a:latin typeface="Arial" charset="0"/>
                          <a:cs typeface="Arial" charset="0"/>
                        </a:rPr>
                        <a:t>London was strong but William was threatening to cut it off from reinforcements from The North.</a:t>
                      </a:r>
                    </a:p>
                  </a:txBody>
                  <a:tcPr marL="91437" marR="91437"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199868" y="6056028"/>
            <a:ext cx="9094034" cy="646331"/>
          </a:xfrm>
          <a:prstGeom prst="rect">
            <a:avLst/>
          </a:prstGeom>
        </p:spPr>
        <p:txBody>
          <a:bodyPr wrap="square">
            <a:spAutoFit/>
          </a:bodyPr>
          <a:lstStyle/>
          <a:p>
            <a:r>
              <a:rPr lang="en-GB" dirty="0">
                <a:hlinkClick r:id="rId3"/>
              </a:rPr>
              <a:t>https://www.youtube.com/watch?v=KGDu-_vi8sg&amp;list=PLcvEcrsF_9zK2bOCseaghBIucwf9pcsFX&amp;index=5</a:t>
            </a:r>
            <a:r>
              <a:rPr lang="en-GB" dirty="0"/>
              <a:t>    4 </a:t>
            </a:r>
            <a:r>
              <a:rPr lang="en-GB" dirty="0" err="1"/>
              <a:t>mins</a:t>
            </a:r>
            <a:r>
              <a:rPr lang="en-GB" dirty="0"/>
              <a:t> 57 secs</a:t>
            </a:r>
          </a:p>
        </p:txBody>
      </p:sp>
    </p:spTree>
    <p:custDataLst>
      <p:tags r:id="rId1"/>
    </p:custDataLst>
    <p:extLst>
      <p:ext uri="{BB962C8B-B14F-4D97-AF65-F5344CB8AC3E}">
        <p14:creationId xmlns:p14="http://schemas.microsoft.com/office/powerpoint/2010/main" val="289564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7" y="305942"/>
            <a:ext cx="6074228" cy="4185761"/>
          </a:xfrm>
          <a:prstGeom prst="rect">
            <a:avLst/>
          </a:prstGeom>
          <a:ln>
            <a:solidFill>
              <a:schemeClr val="tx1"/>
            </a:solidFill>
          </a:ln>
        </p:spPr>
        <p:txBody>
          <a:bodyPr wrap="square">
            <a:spAutoFit/>
          </a:bodyPr>
          <a:lstStyle/>
          <a:p>
            <a:r>
              <a:rPr lang="en-GB" sz="1900" b="1" u="sng" dirty="0">
                <a:solidFill>
                  <a:srgbClr val="7030A0"/>
                </a:solidFill>
              </a:rPr>
              <a:t>Marcher Earldoms:</a:t>
            </a:r>
            <a:endParaRPr lang="en-GB" sz="1900" dirty="0">
              <a:solidFill>
                <a:srgbClr val="7030A0"/>
              </a:solidFill>
            </a:endParaRPr>
          </a:p>
          <a:p>
            <a:r>
              <a:rPr lang="en-GB" sz="1900" b="1" dirty="0"/>
              <a:t>Causes:</a:t>
            </a:r>
            <a:r>
              <a:rPr lang="en-GB" sz="1900" dirty="0"/>
              <a:t> William didn’t want Wales to be a threat.</a:t>
            </a:r>
          </a:p>
          <a:p>
            <a:r>
              <a:rPr lang="en-GB" sz="1900" b="1" dirty="0"/>
              <a:t>Events:</a:t>
            </a:r>
            <a:r>
              <a:rPr lang="en-GB" sz="1900" dirty="0"/>
              <a:t> William set up 3 new earldoms centred on Chester (Hugh </a:t>
            </a:r>
            <a:r>
              <a:rPr lang="en-GB" sz="1900" dirty="0" err="1"/>
              <a:t>d’Avranches</a:t>
            </a:r>
            <a:r>
              <a:rPr lang="en-GB" sz="1900" dirty="0"/>
              <a:t>), Shrewsbury (Roger de Montgomery) and Hereford (William </a:t>
            </a:r>
            <a:r>
              <a:rPr lang="en-GB" sz="1900" dirty="0" err="1"/>
              <a:t>FitzOsbern</a:t>
            </a:r>
            <a:r>
              <a:rPr lang="en-GB" sz="1900" dirty="0"/>
              <a:t>)</a:t>
            </a:r>
            <a:r>
              <a:rPr lang="en-GB" sz="1900" b="1" dirty="0"/>
              <a:t> </a:t>
            </a:r>
            <a:r>
              <a:rPr lang="en-GB" sz="1900" dirty="0"/>
              <a:t>– these were called the Marcher earldoms</a:t>
            </a:r>
          </a:p>
          <a:p>
            <a:r>
              <a:rPr lang="en-GB" sz="1900" b="1" dirty="0"/>
              <a:t>Key features:</a:t>
            </a:r>
            <a:endParaRPr lang="en-GB" sz="1900" dirty="0"/>
          </a:p>
          <a:p>
            <a:pPr marL="285750" lvl="0" indent="-285750">
              <a:buFont typeface="Wingdings" panose="05000000000000000000" pitchFamily="2" charset="2"/>
              <a:buChar char="ü"/>
            </a:pPr>
            <a:r>
              <a:rPr lang="en-GB" sz="1900" b="1" dirty="0"/>
              <a:t>Shire-sized, centred on shire town</a:t>
            </a:r>
            <a:r>
              <a:rPr lang="en-GB" sz="1900" dirty="0"/>
              <a:t> </a:t>
            </a:r>
          </a:p>
          <a:p>
            <a:pPr marL="285750" lvl="0" indent="-285750">
              <a:buFont typeface="Wingdings" panose="05000000000000000000" pitchFamily="2" charset="2"/>
              <a:buChar char="ü"/>
            </a:pPr>
            <a:r>
              <a:rPr lang="en-GB" sz="1900" b="1" dirty="0"/>
              <a:t>Special privileges to create settlements</a:t>
            </a:r>
            <a:r>
              <a:rPr lang="en-GB" sz="1900" dirty="0"/>
              <a:t> </a:t>
            </a:r>
          </a:p>
          <a:p>
            <a:pPr marL="285750" lvl="0" indent="-285750">
              <a:buFont typeface="Wingdings" panose="05000000000000000000" pitchFamily="2" charset="2"/>
              <a:buChar char="ü"/>
            </a:pPr>
            <a:r>
              <a:rPr lang="en-GB" sz="1900" b="1" dirty="0"/>
              <a:t>Granted the full power of the law </a:t>
            </a:r>
            <a:r>
              <a:rPr lang="en-GB" sz="1900" dirty="0"/>
              <a:t>= can respond quickly to disobedience and unrest.</a:t>
            </a:r>
          </a:p>
          <a:p>
            <a:pPr marL="285750" lvl="0" indent="-285750">
              <a:buFont typeface="Wingdings" panose="05000000000000000000" pitchFamily="2" charset="2"/>
              <a:buChar char="ü"/>
            </a:pPr>
            <a:r>
              <a:rPr lang="en-GB" sz="1900" b="1" dirty="0"/>
              <a:t>Exempted from tax </a:t>
            </a:r>
            <a:r>
              <a:rPr lang="en-GB" sz="1900" dirty="0"/>
              <a:t>- unlike other earls </a:t>
            </a:r>
          </a:p>
          <a:p>
            <a:pPr marL="285750" lvl="0" indent="-285750">
              <a:buFont typeface="Wingdings" panose="05000000000000000000" pitchFamily="2" charset="2"/>
              <a:buChar char="ü"/>
            </a:pPr>
            <a:r>
              <a:rPr lang="en-GB" sz="1900" b="1" dirty="0"/>
              <a:t>The right to build castles </a:t>
            </a:r>
            <a:r>
              <a:rPr lang="en-GB" sz="1900" dirty="0"/>
              <a:t>- anyone else had to apply to the king </a:t>
            </a:r>
          </a:p>
        </p:txBody>
      </p:sp>
      <p:sp>
        <p:nvSpPr>
          <p:cNvPr id="16387" name="Rectangle 4"/>
          <p:cNvSpPr>
            <a:spLocks noChangeArrowheads="1"/>
          </p:cNvSpPr>
          <p:nvPr/>
        </p:nvSpPr>
        <p:spPr bwMode="auto">
          <a:xfrm>
            <a:off x="117566" y="4491703"/>
            <a:ext cx="6074228" cy="214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b="1" u="sng" dirty="0">
                <a:solidFill>
                  <a:srgbClr val="7030A0"/>
                </a:solidFill>
              </a:rPr>
              <a:t>Rewarding Anglo-Saxons and Normans</a:t>
            </a:r>
          </a:p>
          <a:p>
            <a:pPr eaLnBrk="1" hangingPunct="1">
              <a:buFontTx/>
              <a:buNone/>
            </a:pPr>
            <a:r>
              <a:rPr lang="en-GB" altLang="en-US" sz="1800" b="1" dirty="0"/>
              <a:t>Anglo-Saxons: </a:t>
            </a:r>
            <a:r>
              <a:rPr lang="en-GB" altLang="en-US" sz="1800" dirty="0"/>
              <a:t>Earls like Edwin and </a:t>
            </a:r>
            <a:r>
              <a:rPr lang="en-GB" altLang="en-US" sz="1800" dirty="0" err="1"/>
              <a:t>Morcar</a:t>
            </a:r>
            <a:r>
              <a:rPr lang="en-GB" altLang="en-US" sz="1800" dirty="0"/>
              <a:t> kept their earldoms. Archbishops </a:t>
            </a:r>
            <a:r>
              <a:rPr lang="en-GB" altLang="en-US" sz="1800" dirty="0" err="1"/>
              <a:t>Stigand</a:t>
            </a:r>
            <a:r>
              <a:rPr lang="en-GB" altLang="en-US" sz="1800" dirty="0"/>
              <a:t> and </a:t>
            </a:r>
            <a:r>
              <a:rPr lang="en-GB" altLang="en-US" sz="1800" dirty="0" err="1"/>
              <a:t>Ealdred</a:t>
            </a:r>
            <a:r>
              <a:rPr lang="en-GB" altLang="en-US" sz="1800" dirty="0"/>
              <a:t> kept their positions as they swore loyalty to William. </a:t>
            </a:r>
          </a:p>
          <a:p>
            <a:pPr eaLnBrk="1" hangingPunct="1">
              <a:buFontTx/>
              <a:buNone/>
            </a:pPr>
            <a:r>
              <a:rPr lang="en-GB" altLang="en-US" sz="1800" b="1" dirty="0"/>
              <a:t>Normans: </a:t>
            </a:r>
            <a:r>
              <a:rPr lang="en-GB" altLang="en-US" sz="1800" dirty="0"/>
              <a:t>William granted lands to those who had supported him. He declared all land in England belonged to him and introduced a heavy geld tax</a:t>
            </a:r>
          </a:p>
        </p:txBody>
      </p:sp>
      <p:sp>
        <p:nvSpPr>
          <p:cNvPr id="16388" name="Rectangle 5"/>
          <p:cNvSpPr>
            <a:spLocks noChangeArrowheads="1"/>
          </p:cNvSpPr>
          <p:nvPr/>
        </p:nvSpPr>
        <p:spPr bwMode="auto">
          <a:xfrm>
            <a:off x="6595672" y="107951"/>
            <a:ext cx="538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sz="2400" b="1" u="sng" dirty="0">
                <a:solidFill>
                  <a:srgbClr val="0070C0"/>
                </a:solidFill>
              </a:rPr>
              <a:t>Establishing control</a:t>
            </a:r>
            <a:endParaRPr lang="en-GB" altLang="en-US" sz="2400" b="1" u="sng" dirty="0">
              <a:solidFill>
                <a:srgbClr val="0070C0"/>
              </a:solidFill>
            </a:endParaRPr>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476251"/>
            <a:ext cx="5522276" cy="615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9362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982"/>
            <a:ext cx="10972800" cy="1143000"/>
          </a:xfrm>
        </p:spPr>
        <p:txBody>
          <a:bodyPr>
            <a:normAutofit/>
          </a:bodyPr>
          <a:lstStyle/>
          <a:p>
            <a:pPr>
              <a:defRPr/>
            </a:pPr>
            <a:r>
              <a:rPr lang="en-GB" sz="2800" b="1" u="sng" dirty="0">
                <a:solidFill>
                  <a:srgbClr val="0070C0"/>
                </a:solidFill>
              </a:rPr>
              <a:t>Establishing control - Castles</a:t>
            </a:r>
          </a:p>
        </p:txBody>
      </p:sp>
      <p:sp>
        <p:nvSpPr>
          <p:cNvPr id="4" name="TextBox 3"/>
          <p:cNvSpPr txBox="1"/>
          <p:nvPr/>
        </p:nvSpPr>
        <p:spPr>
          <a:xfrm>
            <a:off x="0" y="696356"/>
            <a:ext cx="5603966" cy="6463308"/>
          </a:xfrm>
          <a:prstGeom prst="rect">
            <a:avLst/>
          </a:prstGeom>
          <a:noFill/>
        </p:spPr>
        <p:txBody>
          <a:bodyPr wrap="square">
            <a:spAutoFit/>
          </a:bodyPr>
          <a:lstStyle/>
          <a:p>
            <a:pPr marL="342900" indent="-342900">
              <a:buFont typeface="Arial" pitchFamily="34" charset="0"/>
              <a:buChar char="•"/>
              <a:defRPr/>
            </a:pPr>
            <a:r>
              <a:rPr lang="en-GB" dirty="0">
                <a:latin typeface="Arial" charset="0"/>
                <a:cs typeface="Arial" charset="0"/>
              </a:rPr>
              <a:t>William built approximately 500 castles throughout his reign starting at Pevensey Bay where he landed.</a:t>
            </a:r>
          </a:p>
          <a:p>
            <a:pPr marL="342900" indent="-342900">
              <a:buFont typeface="Arial" pitchFamily="34" charset="0"/>
              <a:buChar char="•"/>
              <a:defRPr/>
            </a:pPr>
            <a:r>
              <a:rPr lang="en-GB" dirty="0">
                <a:latin typeface="Arial" charset="0"/>
                <a:cs typeface="Arial" charset="0"/>
              </a:rPr>
              <a:t>They were different to fortified Burhs. They were private not public. Motte and Bailey Castles were also harder to attack and set fire to.</a:t>
            </a:r>
          </a:p>
          <a:p>
            <a:pPr marL="342900" indent="-342900">
              <a:buFont typeface="Arial" pitchFamily="34" charset="0"/>
              <a:buChar char="•"/>
              <a:defRPr/>
            </a:pPr>
            <a:r>
              <a:rPr lang="en-GB" dirty="0">
                <a:latin typeface="Arial" charset="0"/>
                <a:cs typeface="Arial" charset="0"/>
              </a:rPr>
              <a:t>Burhs were designed to protect Anglo-Saxons but castles were used to control them. In rebellious areas, these castles could be built at 32km intervals. </a:t>
            </a:r>
          </a:p>
          <a:p>
            <a:pPr eaLnBrk="1" hangingPunct="1">
              <a:defRPr/>
            </a:pPr>
            <a:r>
              <a:rPr lang="en-GB" b="1" u="sng" dirty="0">
                <a:solidFill>
                  <a:srgbClr val="7030A0"/>
                </a:solidFill>
                <a:latin typeface="Arial" charset="0"/>
                <a:cs typeface="Arial" charset="0"/>
              </a:rPr>
              <a:t>Key features of Motte and Bailey Castles</a:t>
            </a:r>
          </a:p>
          <a:p>
            <a:pPr marL="342900" indent="-342900">
              <a:buFont typeface="Arial" pitchFamily="34" charset="0"/>
              <a:buChar char="•"/>
              <a:defRPr/>
            </a:pPr>
            <a:r>
              <a:rPr lang="en-GB" dirty="0">
                <a:latin typeface="Arial" charset="0"/>
                <a:cs typeface="Arial" charset="0"/>
              </a:rPr>
              <a:t>Palisade fence made from solid timbers driven deep into the ground.</a:t>
            </a:r>
          </a:p>
          <a:p>
            <a:pPr marL="342900" indent="-342900">
              <a:buFont typeface="Arial" pitchFamily="34" charset="0"/>
              <a:buChar char="•"/>
              <a:defRPr/>
            </a:pPr>
            <a:r>
              <a:rPr lang="en-GB" dirty="0">
                <a:latin typeface="Arial" charset="0"/>
                <a:cs typeface="Arial" charset="0"/>
              </a:rPr>
              <a:t>Access to the keep was protected by steep steps.</a:t>
            </a:r>
          </a:p>
          <a:p>
            <a:pPr marL="342900" indent="-342900">
              <a:buFont typeface="Arial" pitchFamily="34" charset="0"/>
              <a:buChar char="•"/>
              <a:defRPr/>
            </a:pPr>
            <a:r>
              <a:rPr lang="en-GB" dirty="0">
                <a:latin typeface="Arial" charset="0"/>
                <a:cs typeface="Arial" charset="0"/>
              </a:rPr>
              <a:t>A strong wooden tower called the keep provided a look-out point</a:t>
            </a:r>
          </a:p>
          <a:p>
            <a:pPr marL="342900" indent="-342900">
              <a:buFont typeface="Arial" pitchFamily="34" charset="0"/>
              <a:buChar char="•"/>
              <a:defRPr/>
            </a:pPr>
            <a:r>
              <a:rPr lang="en-GB" dirty="0">
                <a:latin typeface="Arial" charset="0"/>
                <a:cs typeface="Arial" charset="0"/>
              </a:rPr>
              <a:t>A gatehouse or drawbridge protected the entrance to the bailey. </a:t>
            </a:r>
          </a:p>
          <a:p>
            <a:pPr marL="342900" indent="-342900">
              <a:buFont typeface="Arial" pitchFamily="34" charset="0"/>
              <a:buChar char="•"/>
              <a:defRPr/>
            </a:pPr>
            <a:r>
              <a:rPr lang="en-GB" dirty="0">
                <a:latin typeface="Arial" charset="0"/>
                <a:cs typeface="Arial" charset="0"/>
              </a:rPr>
              <a:t>The bailey is where stables and soldiers’ houses were to launch attacks</a:t>
            </a:r>
          </a:p>
          <a:p>
            <a:pPr marL="342900" indent="-342900">
              <a:buFont typeface="Arial" pitchFamily="34" charset="0"/>
              <a:buChar char="•"/>
              <a:defRPr/>
            </a:pPr>
            <a:r>
              <a:rPr lang="en-GB" dirty="0">
                <a:latin typeface="Arial" charset="0"/>
                <a:cs typeface="Arial" charset="0"/>
              </a:rPr>
              <a:t>A water-filled ditch surrounded both as a line of defence. </a:t>
            </a:r>
          </a:p>
          <a:p>
            <a:pPr eaLnBrk="1" hangingPunct="1">
              <a:defRPr/>
            </a:pPr>
            <a:endParaRPr lang="en-GB" dirty="0">
              <a:latin typeface="Arial" charset="0"/>
              <a:cs typeface="Arial"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603966" y="1"/>
            <a:ext cx="6737350" cy="6858000"/>
          </a:xfrm>
          <a:prstGeom prst="rect">
            <a:avLst/>
          </a:prstGeom>
        </p:spPr>
      </p:pic>
    </p:spTree>
    <p:custDataLst>
      <p:tags r:id="rId1"/>
    </p:custDataLst>
    <p:extLst>
      <p:ext uri="{BB962C8B-B14F-4D97-AF65-F5344CB8AC3E}">
        <p14:creationId xmlns:p14="http://schemas.microsoft.com/office/powerpoint/2010/main" val="46238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072"/>
            <a:ext cx="7576020" cy="669742"/>
          </a:xfrm>
        </p:spPr>
        <p:txBody>
          <a:bodyPr>
            <a:normAutofit fontScale="90000"/>
          </a:bodyPr>
          <a:lstStyle/>
          <a:p>
            <a:pPr>
              <a:defRPr/>
            </a:pPr>
            <a:r>
              <a:rPr lang="en-GB" sz="2700" b="1" u="sng" dirty="0">
                <a:solidFill>
                  <a:schemeClr val="accent2">
                    <a:lumMod val="75000"/>
                  </a:schemeClr>
                </a:solidFill>
              </a:rPr>
              <a:t>The causes and outcomes of Anglo-Saxon resistance, 1068-71</a:t>
            </a:r>
            <a:br>
              <a:rPr lang="en-GB" b="1" dirty="0">
                <a:solidFill>
                  <a:schemeClr val="accent2">
                    <a:lumMod val="75000"/>
                  </a:schemeClr>
                </a:solidFill>
              </a:rPr>
            </a:br>
            <a:endParaRPr lang="en-GB" b="1" u="sng" dirty="0">
              <a:solidFill>
                <a:schemeClr val="accent2">
                  <a:lumMod val="75000"/>
                </a:schemeClr>
              </a:solidFill>
            </a:endParaRPr>
          </a:p>
        </p:txBody>
      </p:sp>
      <p:sp>
        <p:nvSpPr>
          <p:cNvPr id="4" name="TextBox 3"/>
          <p:cNvSpPr txBox="1"/>
          <p:nvPr/>
        </p:nvSpPr>
        <p:spPr>
          <a:xfrm>
            <a:off x="62952" y="2887682"/>
            <a:ext cx="8286568" cy="3970318"/>
          </a:xfrm>
          <a:prstGeom prst="rect">
            <a:avLst/>
          </a:prstGeom>
          <a:noFill/>
          <a:ln>
            <a:solidFill>
              <a:schemeClr val="tx1"/>
            </a:solidFill>
          </a:ln>
        </p:spPr>
        <p:txBody>
          <a:bodyPr wrap="square">
            <a:spAutoFit/>
          </a:bodyPr>
          <a:lstStyle/>
          <a:p>
            <a:pPr eaLnBrk="1" hangingPunct="1">
              <a:defRPr/>
            </a:pPr>
            <a:r>
              <a:rPr lang="en-GB" b="1" u="sng" dirty="0">
                <a:solidFill>
                  <a:srgbClr val="0070C0"/>
                </a:solidFill>
                <a:latin typeface="Arial" charset="0"/>
                <a:cs typeface="Arial" charset="0"/>
              </a:rPr>
              <a:t>Edgar The </a:t>
            </a:r>
            <a:r>
              <a:rPr lang="en-GB" b="1" u="sng" dirty="0" err="1">
                <a:solidFill>
                  <a:srgbClr val="0070C0"/>
                </a:solidFill>
                <a:latin typeface="Arial" charset="0"/>
                <a:cs typeface="Arial" charset="0"/>
              </a:rPr>
              <a:t>Aethling</a:t>
            </a:r>
            <a:r>
              <a:rPr lang="en-GB" b="1" u="sng" dirty="0">
                <a:solidFill>
                  <a:srgbClr val="0070C0"/>
                </a:solidFill>
                <a:latin typeface="Arial" charset="0"/>
                <a:cs typeface="Arial" charset="0"/>
              </a:rPr>
              <a:t> and the rebellions in The North in 1069</a:t>
            </a:r>
          </a:p>
          <a:p>
            <a:pPr lvl="0"/>
            <a:r>
              <a:rPr lang="en-GB" b="1" dirty="0">
                <a:solidFill>
                  <a:srgbClr val="7030A0"/>
                </a:solidFill>
              </a:rPr>
              <a:t>Causes:</a:t>
            </a:r>
            <a:r>
              <a:rPr lang="en-GB" b="1" dirty="0"/>
              <a:t> </a:t>
            </a:r>
            <a:r>
              <a:rPr lang="en-GB" dirty="0"/>
              <a:t>continued resentment. Rebels from Northumbria joined Edgar (Backed by Malcolm III of Scotland)and King </a:t>
            </a:r>
            <a:r>
              <a:rPr lang="en-GB" dirty="0" err="1"/>
              <a:t>Sweyn</a:t>
            </a:r>
            <a:r>
              <a:rPr lang="en-GB" dirty="0"/>
              <a:t> of Denmark (sent a ships led by his </a:t>
            </a:r>
            <a:r>
              <a:rPr lang="en-GB" dirty="0" err="1"/>
              <a:t>Asbjorn</a:t>
            </a:r>
            <a:r>
              <a:rPr lang="en-GB" dirty="0"/>
              <a:t>)</a:t>
            </a:r>
            <a:endParaRPr lang="en-GB" dirty="0">
              <a:cs typeface="Arial" panose="020B0604020202020204" pitchFamily="34" charset="0"/>
            </a:endParaRPr>
          </a:p>
          <a:p>
            <a:pPr>
              <a:defRPr/>
            </a:pPr>
            <a:r>
              <a:rPr lang="en-GB" dirty="0">
                <a:cs typeface="Arial" panose="020B0604020202020204" pitchFamily="34" charset="0"/>
              </a:rPr>
              <a:t>Robert Cumin -new Earl of Northumbria but in January 1069 his soldiers were looting and burning their war North and burned Durham.</a:t>
            </a:r>
          </a:p>
          <a:p>
            <a:pPr>
              <a:defRPr/>
            </a:pPr>
            <a:r>
              <a:rPr lang="en-GB" b="1" dirty="0">
                <a:solidFill>
                  <a:srgbClr val="7030A0"/>
                </a:solidFill>
                <a:cs typeface="Arial" panose="020B0604020202020204" pitchFamily="34" charset="0"/>
              </a:rPr>
              <a:t>Events: </a:t>
            </a:r>
          </a:p>
          <a:p>
            <a:pPr marL="285750" indent="-285750">
              <a:buFont typeface="Arial" panose="020B0604020202020204" pitchFamily="34" charset="0"/>
              <a:buChar char="•"/>
              <a:defRPr/>
            </a:pPr>
            <a:r>
              <a:rPr lang="en-GB" dirty="0">
                <a:cs typeface="Arial" panose="020B0604020202020204" pitchFamily="34" charset="0"/>
              </a:rPr>
              <a:t>A group of Northumbrians surprised and massacred Cumin and his troops. There was an uprising in York but the survivors held out until William arrived and routed the rebels – laying waste to York. </a:t>
            </a:r>
            <a:r>
              <a:rPr lang="en-GB" dirty="0" err="1">
                <a:cs typeface="Arial" panose="020B0604020202020204" pitchFamily="34" charset="0"/>
              </a:rPr>
              <a:t>Fitzosbern</a:t>
            </a:r>
            <a:r>
              <a:rPr lang="en-GB" dirty="0">
                <a:cs typeface="Arial" panose="020B0604020202020204" pitchFamily="34" charset="0"/>
              </a:rPr>
              <a:t> was established in a new castle. </a:t>
            </a:r>
          </a:p>
          <a:p>
            <a:pPr marL="285750" indent="-285750">
              <a:buFont typeface="Arial" panose="020B0604020202020204" pitchFamily="34" charset="0"/>
              <a:buChar char="•"/>
              <a:defRPr/>
            </a:pPr>
            <a:r>
              <a:rPr lang="en-GB" dirty="0">
                <a:cs typeface="Arial" panose="020B0604020202020204" pitchFamily="34" charset="0"/>
              </a:rPr>
              <a:t>In 1069 King </a:t>
            </a:r>
            <a:r>
              <a:rPr lang="en-GB" dirty="0" err="1">
                <a:cs typeface="Arial" panose="020B0604020202020204" pitchFamily="34" charset="0"/>
              </a:rPr>
              <a:t>Sweyn</a:t>
            </a:r>
            <a:r>
              <a:rPr lang="en-GB" dirty="0">
                <a:cs typeface="Arial" panose="020B0604020202020204" pitchFamily="34" charset="0"/>
              </a:rPr>
              <a:t> of Denmark sent a fleet to fight with Edgar and Northern Rebels and took over York after The Normans set fire to it.</a:t>
            </a:r>
          </a:p>
          <a:p>
            <a:pPr>
              <a:defRPr/>
            </a:pPr>
            <a:r>
              <a:rPr lang="en-GB" b="1" dirty="0">
                <a:solidFill>
                  <a:srgbClr val="7030A0"/>
                </a:solidFill>
                <a:cs typeface="Arial" panose="020B0604020202020204" pitchFamily="34" charset="0"/>
              </a:rPr>
              <a:t>Consequences: </a:t>
            </a:r>
            <a:r>
              <a:rPr lang="en-GB" dirty="0">
                <a:cs typeface="Arial" panose="020B0604020202020204" pitchFamily="34" charset="0"/>
              </a:rPr>
              <a:t>William managed to buy off the Danes who returned to Denmark. As soon as William put down one rebellion another started - he then embarked on a campaign to ‘Harry the North’ in destruction. </a:t>
            </a:r>
            <a:endParaRPr lang="en-GB" dirty="0">
              <a:latin typeface="Arial" charset="0"/>
              <a:cs typeface="Arial" charset="0"/>
            </a:endParaRPr>
          </a:p>
        </p:txBody>
      </p:sp>
      <p:sp>
        <p:nvSpPr>
          <p:cNvPr id="5" name="Rectangle 4"/>
          <p:cNvSpPr txBox="1">
            <a:spLocks noChangeArrowheads="1"/>
          </p:cNvSpPr>
          <p:nvPr/>
        </p:nvSpPr>
        <p:spPr>
          <a:xfrm>
            <a:off x="8544393" y="0"/>
            <a:ext cx="3647606" cy="6858000"/>
          </a:xfrm>
          <a:prstGeom prst="rect">
            <a:avLst/>
          </a:prstGeom>
          <a:ln>
            <a:solidFill>
              <a:schemeClr val="tx1"/>
            </a:solidFill>
            <a:miter lim="800000"/>
            <a:headEnd/>
            <a:tailEnd/>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ltLang="en-US" sz="1800" b="1" u="sng" dirty="0">
                <a:solidFill>
                  <a:srgbClr val="0070C0"/>
                </a:solidFill>
              </a:rPr>
              <a:t>Hereward the Wake – rebellion at Ely</a:t>
            </a:r>
          </a:p>
          <a:p>
            <a:pPr marL="0" indent="0">
              <a:buFont typeface="Arial" panose="020B0604020202020204" pitchFamily="34" charset="0"/>
              <a:buNone/>
            </a:pPr>
            <a:r>
              <a:rPr lang="en-GB" altLang="en-US" sz="1800" b="1" dirty="0">
                <a:solidFill>
                  <a:srgbClr val="7030A0"/>
                </a:solidFill>
              </a:rPr>
              <a:t>Causes:</a:t>
            </a:r>
          </a:p>
          <a:p>
            <a:pPr>
              <a:spcBef>
                <a:spcPts val="0"/>
              </a:spcBef>
            </a:pPr>
            <a:r>
              <a:rPr lang="en-GB" altLang="en-US" sz="1800" b="1" dirty="0"/>
              <a:t> </a:t>
            </a:r>
            <a:r>
              <a:rPr lang="en-GB" altLang="en-US" sz="1800" dirty="0"/>
              <a:t>Another Danish fleet under King </a:t>
            </a:r>
            <a:r>
              <a:rPr lang="en-GB" altLang="en-US" sz="1800" dirty="0" err="1"/>
              <a:t>Sweyn</a:t>
            </a:r>
            <a:r>
              <a:rPr lang="en-GB" altLang="en-US" sz="1800" dirty="0"/>
              <a:t> arrived at The Isle of Ely in East Anglia.</a:t>
            </a:r>
          </a:p>
          <a:p>
            <a:pPr>
              <a:spcBef>
                <a:spcPts val="0"/>
              </a:spcBef>
            </a:pPr>
            <a:r>
              <a:rPr lang="en-GB" altLang="en-US" sz="1800" dirty="0" err="1"/>
              <a:t>Sweyn</a:t>
            </a:r>
            <a:r>
              <a:rPr lang="en-GB" altLang="en-US" sz="1800" dirty="0"/>
              <a:t> made alliances with local people who used to be part of Danelaw e.g. Hereward the Wake.</a:t>
            </a:r>
          </a:p>
          <a:p>
            <a:pPr>
              <a:spcBef>
                <a:spcPts val="0"/>
              </a:spcBef>
            </a:pPr>
            <a:r>
              <a:rPr lang="en-GB" altLang="en-US" sz="1800" dirty="0"/>
              <a:t>Hereward had been a </a:t>
            </a:r>
            <a:r>
              <a:rPr lang="en-GB" altLang="en-US" sz="1800" dirty="0" err="1"/>
              <a:t>thegn</a:t>
            </a:r>
            <a:r>
              <a:rPr lang="en-GB" altLang="en-US" sz="1800" dirty="0"/>
              <a:t> under Edward whose lands had been stolen by Normans.</a:t>
            </a:r>
          </a:p>
          <a:p>
            <a:pPr>
              <a:spcBef>
                <a:spcPts val="0"/>
              </a:spcBef>
            </a:pPr>
            <a:r>
              <a:rPr lang="en-GB" altLang="en-US" sz="1800" dirty="0"/>
              <a:t>The local lord had been replaced by a Norman lord. </a:t>
            </a:r>
          </a:p>
          <a:p>
            <a:pPr marL="0" indent="0">
              <a:buFont typeface="Arial" panose="020B0604020202020204" pitchFamily="34" charset="0"/>
              <a:buNone/>
            </a:pPr>
            <a:r>
              <a:rPr lang="en-GB" altLang="en-US" sz="1800" b="1" dirty="0">
                <a:solidFill>
                  <a:srgbClr val="7030A0"/>
                </a:solidFill>
              </a:rPr>
              <a:t>The Rebellion:</a:t>
            </a:r>
          </a:p>
          <a:p>
            <a:pPr>
              <a:spcBef>
                <a:spcPts val="0"/>
              </a:spcBef>
            </a:pPr>
            <a:r>
              <a:rPr lang="en-GB" altLang="en-US" sz="1800" dirty="0"/>
              <a:t>Hereward the Wake and the Rebels were confident. Ely Cathedral was surrounded by marshland and only the rebels knew the way through.</a:t>
            </a:r>
          </a:p>
          <a:p>
            <a:pPr>
              <a:spcBef>
                <a:spcPts val="0"/>
              </a:spcBef>
            </a:pPr>
            <a:r>
              <a:rPr lang="en-GB" altLang="en-US" sz="1800" dirty="0"/>
              <a:t>William tried to cross the marsh with a wooden causeway but it collapsed and his soldiers drowned. He also paid a witch to curse the rebels</a:t>
            </a:r>
          </a:p>
          <a:p>
            <a:pPr marL="0" indent="0">
              <a:buFont typeface="Arial" panose="020B0604020202020204" pitchFamily="34" charset="0"/>
              <a:buNone/>
            </a:pPr>
            <a:r>
              <a:rPr lang="en-GB" altLang="en-US" sz="1800" b="1" dirty="0">
                <a:solidFill>
                  <a:srgbClr val="7030A0"/>
                </a:solidFill>
              </a:rPr>
              <a:t>Result:</a:t>
            </a:r>
            <a:r>
              <a:rPr lang="en-GB" altLang="en-US" sz="1800" b="1" dirty="0"/>
              <a:t> </a:t>
            </a:r>
            <a:r>
              <a:rPr lang="en-GB" altLang="en-US" sz="1800" dirty="0"/>
              <a:t>Some monks betrayed Hereward and Ely Cathedral fell. Hereward disappeared. </a:t>
            </a:r>
            <a:r>
              <a:rPr lang="en-GB" altLang="en-US" sz="1800" dirty="0" err="1"/>
              <a:t>Morcar</a:t>
            </a:r>
            <a:r>
              <a:rPr lang="en-GB" altLang="en-US" sz="1800" dirty="0"/>
              <a:t> captured. </a:t>
            </a:r>
          </a:p>
        </p:txBody>
      </p:sp>
      <p:sp>
        <p:nvSpPr>
          <p:cNvPr id="12" name="Rectangle 11"/>
          <p:cNvSpPr/>
          <p:nvPr/>
        </p:nvSpPr>
        <p:spPr>
          <a:xfrm>
            <a:off x="62952" y="362012"/>
            <a:ext cx="8286568" cy="2308324"/>
          </a:xfrm>
          <a:prstGeom prst="rect">
            <a:avLst/>
          </a:prstGeom>
          <a:ln>
            <a:solidFill>
              <a:schemeClr val="tx1"/>
            </a:solidFill>
          </a:ln>
        </p:spPr>
        <p:txBody>
          <a:bodyPr wrap="square">
            <a:spAutoFit/>
          </a:bodyPr>
          <a:lstStyle/>
          <a:p>
            <a:pPr>
              <a:defRPr/>
            </a:pPr>
            <a:r>
              <a:rPr lang="en-GB" b="1" u="sng" dirty="0">
                <a:solidFill>
                  <a:srgbClr val="0070C0"/>
                </a:solidFill>
                <a:cs typeface="Arial" panose="020B0604020202020204" pitchFamily="34" charset="0"/>
              </a:rPr>
              <a:t>Revolt of Edwin and </a:t>
            </a:r>
            <a:r>
              <a:rPr lang="en-GB" b="1" u="sng" dirty="0" err="1">
                <a:solidFill>
                  <a:srgbClr val="0070C0"/>
                </a:solidFill>
                <a:cs typeface="Arial" panose="020B0604020202020204" pitchFamily="34" charset="0"/>
              </a:rPr>
              <a:t>Morcar</a:t>
            </a:r>
            <a:r>
              <a:rPr lang="en-GB" b="1" u="sng" dirty="0">
                <a:solidFill>
                  <a:srgbClr val="0070C0"/>
                </a:solidFill>
                <a:cs typeface="Arial" panose="020B0604020202020204" pitchFamily="34" charset="0"/>
              </a:rPr>
              <a:t> in 1068</a:t>
            </a:r>
          </a:p>
          <a:p>
            <a:pPr>
              <a:defRPr/>
            </a:pPr>
            <a:r>
              <a:rPr lang="en-GB" b="1" dirty="0">
                <a:solidFill>
                  <a:srgbClr val="7030A0"/>
                </a:solidFill>
                <a:cs typeface="Arial" panose="020B0604020202020204" pitchFamily="34" charset="0"/>
              </a:rPr>
              <a:t>Causes</a:t>
            </a:r>
            <a:r>
              <a:rPr lang="en-GB" dirty="0">
                <a:cs typeface="Arial" panose="020B0604020202020204" pitchFamily="34" charset="0"/>
              </a:rPr>
              <a:t>: In 1067, William returned to Normandy believing England was secure. Edwin and </a:t>
            </a:r>
            <a:r>
              <a:rPr lang="en-GB" dirty="0" err="1">
                <a:cs typeface="Arial" panose="020B0604020202020204" pitchFamily="34" charset="0"/>
              </a:rPr>
              <a:t>Morcar</a:t>
            </a:r>
            <a:r>
              <a:rPr lang="en-GB" dirty="0">
                <a:cs typeface="Arial" panose="020B0604020202020204" pitchFamily="34" charset="0"/>
              </a:rPr>
              <a:t> were William’s prisoners - they were annoyed by William’s tyranny.</a:t>
            </a:r>
          </a:p>
          <a:p>
            <a:pPr>
              <a:defRPr/>
            </a:pPr>
            <a:r>
              <a:rPr lang="en-GB" b="1" dirty="0">
                <a:solidFill>
                  <a:srgbClr val="7030A0"/>
                </a:solidFill>
                <a:cs typeface="Arial" panose="020B0604020202020204" pitchFamily="34" charset="0"/>
              </a:rPr>
              <a:t>Events: </a:t>
            </a:r>
            <a:r>
              <a:rPr lang="en-GB" dirty="0">
                <a:cs typeface="Arial" panose="020B0604020202020204" pitchFamily="34" charset="0"/>
              </a:rPr>
              <a:t>Edwin and </a:t>
            </a:r>
            <a:r>
              <a:rPr lang="en-GB" dirty="0" err="1">
                <a:cs typeface="Arial" panose="020B0604020202020204" pitchFamily="34" charset="0"/>
              </a:rPr>
              <a:t>Morcar</a:t>
            </a:r>
            <a:r>
              <a:rPr lang="en-GB" dirty="0">
                <a:cs typeface="Arial" panose="020B0604020202020204" pitchFamily="34" charset="0"/>
              </a:rPr>
              <a:t> escaped and were joined in rebellion with others e.g. </a:t>
            </a:r>
            <a:r>
              <a:rPr lang="en-GB" dirty="0" err="1">
                <a:cs typeface="Arial" panose="020B0604020202020204" pitchFamily="34" charset="0"/>
              </a:rPr>
              <a:t>Waltheof</a:t>
            </a:r>
            <a:r>
              <a:rPr lang="en-GB" dirty="0">
                <a:cs typeface="Arial" panose="020B0604020202020204" pitchFamily="34" charset="0"/>
              </a:rPr>
              <a:t> and Edgar the </a:t>
            </a:r>
            <a:r>
              <a:rPr lang="en-GB" dirty="0" err="1">
                <a:cs typeface="Arial" panose="020B0604020202020204" pitchFamily="34" charset="0"/>
              </a:rPr>
              <a:t>Aethling</a:t>
            </a:r>
            <a:r>
              <a:rPr lang="en-GB" b="1" dirty="0">
                <a:cs typeface="Arial" panose="020B0604020202020204" pitchFamily="34" charset="0"/>
              </a:rPr>
              <a:t>. </a:t>
            </a:r>
            <a:r>
              <a:rPr lang="en-GB" dirty="0">
                <a:cs typeface="Arial" panose="020B0604020202020204" pitchFamily="34" charset="0"/>
              </a:rPr>
              <a:t>William went North building castles and Edwin and </a:t>
            </a:r>
            <a:r>
              <a:rPr lang="en-GB" dirty="0" err="1">
                <a:cs typeface="Arial" panose="020B0604020202020204" pitchFamily="34" charset="0"/>
              </a:rPr>
              <a:t>Morcar</a:t>
            </a:r>
            <a:r>
              <a:rPr lang="en-GB" dirty="0">
                <a:cs typeface="Arial" panose="020B0604020202020204" pitchFamily="34" charset="0"/>
              </a:rPr>
              <a:t> surrendered.</a:t>
            </a:r>
          </a:p>
          <a:p>
            <a:pPr>
              <a:defRPr/>
            </a:pPr>
            <a:r>
              <a:rPr lang="en-GB" b="1" dirty="0">
                <a:solidFill>
                  <a:srgbClr val="7030A0"/>
                </a:solidFill>
                <a:cs typeface="Arial" panose="020B0604020202020204" pitchFamily="34" charset="0"/>
              </a:rPr>
              <a:t>Consequences: </a:t>
            </a:r>
            <a:r>
              <a:rPr lang="en-GB" dirty="0">
                <a:cs typeface="Arial" panose="020B0604020202020204" pitchFamily="34" charset="0"/>
              </a:rPr>
              <a:t>Edwin and </a:t>
            </a:r>
            <a:r>
              <a:rPr lang="en-GB" dirty="0" err="1">
                <a:cs typeface="Arial" panose="020B0604020202020204" pitchFamily="34" charset="0"/>
              </a:rPr>
              <a:t>Morcar</a:t>
            </a:r>
            <a:r>
              <a:rPr lang="en-GB" dirty="0">
                <a:cs typeface="Arial" panose="020B0604020202020204" pitchFamily="34" charset="0"/>
              </a:rPr>
              <a:t> surrendered. Edgar the </a:t>
            </a:r>
            <a:r>
              <a:rPr lang="en-GB" dirty="0" err="1">
                <a:cs typeface="Arial" panose="020B0604020202020204" pitchFamily="34" charset="0"/>
              </a:rPr>
              <a:t>Aethling</a:t>
            </a:r>
            <a:r>
              <a:rPr lang="en-GB" dirty="0">
                <a:cs typeface="Arial" panose="020B0604020202020204" pitchFamily="34" charset="0"/>
              </a:rPr>
              <a:t> fled to Scotland and the rebels were not united.</a:t>
            </a:r>
          </a:p>
        </p:txBody>
      </p:sp>
    </p:spTree>
    <p:custDataLst>
      <p:tags r:id="rId1"/>
    </p:custDataLst>
    <p:extLst>
      <p:ext uri="{BB962C8B-B14F-4D97-AF65-F5344CB8AC3E}">
        <p14:creationId xmlns:p14="http://schemas.microsoft.com/office/powerpoint/2010/main" val="287217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19288" y="1"/>
            <a:ext cx="8229600" cy="620713"/>
          </a:xfrm>
        </p:spPr>
        <p:txBody>
          <a:bodyPr>
            <a:normAutofit fontScale="90000"/>
          </a:bodyPr>
          <a:lstStyle/>
          <a:p>
            <a:pPr algn="l" eaLnBrk="1" hangingPunct="1"/>
            <a:r>
              <a:rPr lang="en-GB" altLang="en-US" sz="2800" b="1" u="sng" dirty="0">
                <a:solidFill>
                  <a:srgbClr val="7030A0"/>
                </a:solidFill>
              </a:rPr>
              <a:t>The legacy of resistance to 1087 - </a:t>
            </a:r>
            <a:r>
              <a:rPr lang="en-GB" altLang="en-US" sz="2800" b="1" u="sng" dirty="0">
                <a:solidFill>
                  <a:srgbClr val="0070C0"/>
                </a:solidFill>
              </a:rPr>
              <a:t>The Harrying of The North</a:t>
            </a:r>
          </a:p>
        </p:txBody>
      </p:sp>
      <p:graphicFrame>
        <p:nvGraphicFramePr>
          <p:cNvPr id="2" name="Table 1"/>
          <p:cNvGraphicFramePr>
            <a:graphicFrameLocks noGrp="1"/>
          </p:cNvGraphicFramePr>
          <p:nvPr>
            <p:extLst>
              <p:ext uri="{D42A27DB-BD31-4B8C-83A1-F6EECF244321}">
                <p14:modId xmlns:p14="http://schemas.microsoft.com/office/powerpoint/2010/main" val="3659997559"/>
              </p:ext>
            </p:extLst>
          </p:nvPr>
        </p:nvGraphicFramePr>
        <p:xfrm>
          <a:off x="162333" y="620714"/>
          <a:ext cx="11743509" cy="3228664"/>
        </p:xfrm>
        <a:graphic>
          <a:graphicData uri="http://schemas.openxmlformats.org/drawingml/2006/table">
            <a:tbl>
              <a:tblPr/>
              <a:tblGrid>
                <a:gridCol w="1957252">
                  <a:extLst>
                    <a:ext uri="{9D8B030D-6E8A-4147-A177-3AD203B41FA5}">
                      <a16:colId xmlns:a16="http://schemas.microsoft.com/office/drawing/2014/main" val="20000"/>
                    </a:ext>
                  </a:extLst>
                </a:gridCol>
                <a:gridCol w="4697403">
                  <a:extLst>
                    <a:ext uri="{9D8B030D-6E8A-4147-A177-3AD203B41FA5}">
                      <a16:colId xmlns:a16="http://schemas.microsoft.com/office/drawing/2014/main" val="20001"/>
                    </a:ext>
                  </a:extLst>
                </a:gridCol>
                <a:gridCol w="5088854">
                  <a:extLst>
                    <a:ext uri="{9D8B030D-6E8A-4147-A177-3AD203B41FA5}">
                      <a16:colId xmlns:a16="http://schemas.microsoft.com/office/drawing/2014/main" val="20002"/>
                    </a:ext>
                  </a:extLst>
                </a:gridCol>
              </a:tblGrid>
              <a:tr h="503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L="91438" marR="91438"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What happened</a:t>
                      </a:r>
                    </a:p>
                  </a:txBody>
                  <a:tcPr marL="91438" marR="91438"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Reasons</a:t>
                      </a:r>
                    </a:p>
                  </a:txBody>
                  <a:tcPr marL="91438" marR="91438"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The Harrying of The North 1069-1070</a:t>
                      </a:r>
                    </a:p>
                  </a:txBody>
                  <a:tcPr marL="91438" marR="91438"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William killed everyone in rebelling areas. He burned houses, grain stores, crops and killed livestock. He destroyed farm equipment and sowed salt into the fields to prevent future crops growing. </a:t>
                      </a:r>
                    </a:p>
                  </a:txBody>
                  <a:tcPr marL="91438" marR="91438"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Death of Robert Cumin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-The rebels kept refusing to meet him in open battle. The Harrying of The North made it impossible for people to live there.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-as soon as one rebellion put down another started – multiple rebellions at a time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-The North clearly required different tactics to the South as the Danelaw resented Southern rule.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-He had to get rid of the threat of a Danish invasion and stop moving troops from one area to another. </a:t>
                      </a:r>
                    </a:p>
                  </a:txBody>
                  <a:tcPr marL="91438" marR="91438"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74510219"/>
              </p:ext>
            </p:extLst>
          </p:nvPr>
        </p:nvGraphicFramePr>
        <p:xfrm>
          <a:off x="162332" y="3849378"/>
          <a:ext cx="11743509" cy="2416265"/>
        </p:xfrm>
        <a:graphic>
          <a:graphicData uri="http://schemas.openxmlformats.org/drawingml/2006/table">
            <a:tbl>
              <a:tblPr/>
              <a:tblGrid>
                <a:gridCol w="1936291">
                  <a:extLst>
                    <a:ext uri="{9D8B030D-6E8A-4147-A177-3AD203B41FA5}">
                      <a16:colId xmlns:a16="http://schemas.microsoft.com/office/drawing/2014/main" val="20000"/>
                    </a:ext>
                  </a:extLst>
                </a:gridCol>
                <a:gridCol w="4736892">
                  <a:extLst>
                    <a:ext uri="{9D8B030D-6E8A-4147-A177-3AD203B41FA5}">
                      <a16:colId xmlns:a16="http://schemas.microsoft.com/office/drawing/2014/main" val="20001"/>
                    </a:ext>
                  </a:extLst>
                </a:gridCol>
                <a:gridCol w="5070326">
                  <a:extLst>
                    <a:ext uri="{9D8B030D-6E8A-4147-A177-3AD203B41FA5}">
                      <a16:colId xmlns:a16="http://schemas.microsoft.com/office/drawing/2014/main" val="20002"/>
                    </a:ext>
                  </a:extLst>
                </a:gridCol>
              </a:tblGrid>
              <a:tr h="3658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L="91437" marR="9143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cap="none" normalizeH="0" baseline="0" dirty="0">
                          <a:ln>
                            <a:noFill/>
                          </a:ln>
                          <a:solidFill>
                            <a:srgbClr val="0070C0"/>
                          </a:solidFill>
                          <a:effectLst/>
                          <a:latin typeface="Arial" charset="0"/>
                          <a:cs typeface="Arial" charset="0"/>
                        </a:rPr>
                        <a:t>Short Term impact</a:t>
                      </a: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Long Term impact</a:t>
                      </a:r>
                    </a:p>
                  </a:txBody>
                  <a:tcPr marL="91437" marR="9143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0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The Harrying of The North 1069-1070</a:t>
                      </a:r>
                    </a:p>
                  </a:txBody>
                  <a:tcPr marL="91437" marR="9143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fontAlgn="base">
                        <a:spcBef>
                          <a:spcPct val="20000"/>
                        </a:spcBef>
                        <a:spcAft>
                          <a:spcPct val="0"/>
                        </a:spcAft>
                      </a:pPr>
                      <a:r>
                        <a:rPr lang="en-US" sz="1600" dirty="0">
                          <a:latin typeface="Arial" charset="0"/>
                          <a:cs typeface="Arial" charset="0"/>
                        </a:rPr>
                        <a:t>-100,000 dead.</a:t>
                      </a:r>
                    </a:p>
                    <a:p>
                      <a:pPr lvl="0" fontAlgn="base">
                        <a:spcBef>
                          <a:spcPct val="20000"/>
                        </a:spcBef>
                        <a:spcAft>
                          <a:spcPct val="0"/>
                        </a:spcAft>
                      </a:pPr>
                      <a:r>
                        <a:rPr lang="en-US" sz="1600" dirty="0">
                          <a:latin typeface="Arial" charset="0"/>
                          <a:cs typeface="Arial" charset="0"/>
                        </a:rPr>
                        <a:t>-People resorted to cannibalism.</a:t>
                      </a:r>
                    </a:p>
                    <a:p>
                      <a:pPr lvl="0" fontAlgn="base">
                        <a:spcBef>
                          <a:spcPct val="20000"/>
                        </a:spcBef>
                        <a:spcAft>
                          <a:spcPct val="0"/>
                        </a:spcAft>
                      </a:pPr>
                      <a:r>
                        <a:rPr lang="en-US" sz="1600" dirty="0">
                          <a:latin typeface="Arial" charset="0"/>
                          <a:cs typeface="Arial" charset="0"/>
                        </a:rPr>
                        <a:t>-This massively reduced the chance of a future Danish invasion. </a:t>
                      </a:r>
                      <a:r>
                        <a:rPr lang="en-US" sz="1600" dirty="0" err="1">
                          <a:latin typeface="Arial" charset="0"/>
                          <a:cs typeface="Arial" charset="0"/>
                        </a:rPr>
                        <a:t>Sweyn</a:t>
                      </a:r>
                      <a:r>
                        <a:rPr lang="en-US" sz="1600" dirty="0">
                          <a:latin typeface="Arial" charset="0"/>
                          <a:cs typeface="Arial" charset="0"/>
                        </a:rPr>
                        <a:t> maybe chose Ely because </a:t>
                      </a:r>
                      <a:r>
                        <a:rPr lang="en-US" sz="1600" dirty="0" err="1">
                          <a:latin typeface="Arial" charset="0"/>
                          <a:cs typeface="Arial" charset="0"/>
                        </a:rPr>
                        <a:t>Northumbria</a:t>
                      </a:r>
                      <a:r>
                        <a:rPr lang="en-US" sz="1600" dirty="0">
                          <a:latin typeface="Arial" charset="0"/>
                          <a:cs typeface="Arial" charset="0"/>
                        </a:rPr>
                        <a:t> was no longer suitable.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txBody>
                  <a:tcPr marL="91437" marR="9143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--There were no further uprisings in </a:t>
                      </a:r>
                      <a:r>
                        <a:rPr kumimoji="0" lang="en-US" sz="1600" b="0" i="0" u="none" strike="noStrike" cap="none" normalizeH="0" baseline="0" dirty="0" err="1">
                          <a:ln>
                            <a:noFill/>
                          </a:ln>
                          <a:solidFill>
                            <a:schemeClr val="tx1"/>
                          </a:solidFill>
                          <a:effectLst/>
                          <a:latin typeface="Arial" charset="0"/>
                          <a:cs typeface="Arial" charset="0"/>
                        </a:rPr>
                        <a:t>Northumbria</a:t>
                      </a:r>
                      <a:r>
                        <a:rPr kumimoji="0" lang="en-US" sz="16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-60% of Yorkshire as listed as ‘</a:t>
                      </a:r>
                      <a:r>
                        <a:rPr kumimoji="0" lang="en-US" sz="1600" b="0" i="0" u="none" strike="noStrike" cap="none" normalizeH="0" baseline="0" dirty="0" err="1">
                          <a:ln>
                            <a:noFill/>
                          </a:ln>
                          <a:solidFill>
                            <a:schemeClr val="tx1"/>
                          </a:solidFill>
                          <a:effectLst/>
                          <a:latin typeface="Arial" charset="0"/>
                          <a:cs typeface="Arial" charset="0"/>
                        </a:rPr>
                        <a:t>vasta</a:t>
                      </a:r>
                      <a:r>
                        <a:rPr kumimoji="0" lang="en-US" sz="1600" b="0" i="0" u="none" strike="noStrike" cap="none" normalizeH="0" baseline="0" dirty="0">
                          <a:ln>
                            <a:noFill/>
                          </a:ln>
                          <a:solidFill>
                            <a:schemeClr val="tx1"/>
                          </a:solidFill>
                          <a:effectLst/>
                          <a:latin typeface="Arial" charset="0"/>
                          <a:cs typeface="Arial" charset="0"/>
                        </a:rPr>
                        <a:t>’ or wasteland and William couldn’t tax 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-There were somewhere between 80,000 and 150,000 less people than in January 1066.</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Arial" charset="0"/>
                        <a:cs typeface="Arial" charset="0"/>
                      </a:endParaRPr>
                    </a:p>
                  </a:txBody>
                  <a:tcPr marL="91437" marR="9143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Rectangle 2"/>
          <p:cNvSpPr/>
          <p:nvPr/>
        </p:nvSpPr>
        <p:spPr>
          <a:xfrm>
            <a:off x="162330" y="6265643"/>
            <a:ext cx="8636895" cy="646331"/>
          </a:xfrm>
          <a:prstGeom prst="rect">
            <a:avLst/>
          </a:prstGeom>
        </p:spPr>
        <p:txBody>
          <a:bodyPr wrap="square">
            <a:spAutoFit/>
          </a:bodyPr>
          <a:lstStyle/>
          <a:p>
            <a:r>
              <a:rPr lang="en-GB" dirty="0">
                <a:hlinkClick r:id="rId3"/>
              </a:rPr>
              <a:t>https://www.youtube.com/watch?v=kNWoXlAZdkM&amp;index=6&amp;list=PLcvEcrsF_9zK2bOCseaghBIucwf9pcsFX</a:t>
            </a:r>
            <a:r>
              <a:rPr lang="en-GB" dirty="0"/>
              <a:t>     5 mins.59 secs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2217" y="2235046"/>
            <a:ext cx="2299116" cy="1554202"/>
          </a:xfrm>
          <a:prstGeom prst="rect">
            <a:avLst/>
          </a:prstGeom>
        </p:spPr>
      </p:pic>
    </p:spTree>
    <p:custDataLst>
      <p:tags r:id="rId1"/>
    </p:custDataLst>
    <p:extLst>
      <p:ext uri="{BB962C8B-B14F-4D97-AF65-F5344CB8AC3E}">
        <p14:creationId xmlns:p14="http://schemas.microsoft.com/office/powerpoint/2010/main" val="195526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88164070"/>
              </p:ext>
            </p:extLst>
          </p:nvPr>
        </p:nvGraphicFramePr>
        <p:xfrm>
          <a:off x="195943" y="542337"/>
          <a:ext cx="11665132" cy="6154736"/>
        </p:xfrm>
        <a:graphic>
          <a:graphicData uri="http://schemas.openxmlformats.org/drawingml/2006/table">
            <a:tbl>
              <a:tblPr/>
              <a:tblGrid>
                <a:gridCol w="194418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gridCol w="1846980">
                  <a:extLst>
                    <a:ext uri="{9D8B030D-6E8A-4147-A177-3AD203B41FA5}">
                      <a16:colId xmlns:a16="http://schemas.microsoft.com/office/drawing/2014/main" val="4180470857"/>
                    </a:ext>
                  </a:extLst>
                </a:gridCol>
                <a:gridCol w="3985586">
                  <a:extLst>
                    <a:ext uri="{9D8B030D-6E8A-4147-A177-3AD203B41FA5}">
                      <a16:colId xmlns:a16="http://schemas.microsoft.com/office/drawing/2014/main" val="20002"/>
                    </a:ext>
                  </a:extLst>
                </a:gridCol>
              </a:tblGrid>
              <a:tr h="365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L="91438" marR="91438"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What William did</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How was land lost?</a:t>
                      </a:r>
                    </a:p>
                  </a:txBody>
                  <a:tcPr marL="91438" marR="91438"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95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Changes in Land Ownership 1066-1087</a:t>
                      </a:r>
                    </a:p>
                  </a:txBody>
                  <a:tcPr marL="91438" marR="91438"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Of 190 tenants-in-chief, only two were Anglo-Saxon.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A quarter of the land was held by The Church but The Normans held the most senior positions. The king’s royal estates made up 1/5 of the land.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Only 5% of the land was still in Anglo-Saxon hands, typically in small estates.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Half the land of the 190 tenants-in chief was held by just 11 men including William </a:t>
                      </a:r>
                      <a:r>
                        <a:rPr kumimoji="0" lang="en-US" sz="1600" b="0" i="0" u="none" strike="noStrike" cap="none" normalizeH="0" baseline="0" dirty="0" err="1">
                          <a:ln>
                            <a:noFill/>
                          </a:ln>
                          <a:solidFill>
                            <a:schemeClr val="tx1"/>
                          </a:solidFill>
                          <a:effectLst/>
                          <a:latin typeface="Arial" charset="0"/>
                          <a:cs typeface="Arial" charset="0"/>
                        </a:rPr>
                        <a:t>FitzOsbern</a:t>
                      </a:r>
                      <a:r>
                        <a:rPr kumimoji="0" lang="en-US" sz="1600" b="0" i="0" u="none" strike="noStrike" cap="none" normalizeH="0" baseline="0" dirty="0">
                          <a:ln>
                            <a:noFill/>
                          </a:ln>
                          <a:solidFill>
                            <a:schemeClr val="tx1"/>
                          </a:solidFill>
                          <a:effectLst/>
                          <a:latin typeface="Arial" charset="0"/>
                          <a:cs typeface="Arial" charset="0"/>
                        </a:rPr>
                        <a:t>, </a:t>
                      </a:r>
                      <a:r>
                        <a:rPr kumimoji="0" lang="en-US" sz="1600" b="0" i="0" u="none" strike="noStrike" cap="none" normalizeH="0" baseline="0" dirty="0" err="1">
                          <a:ln>
                            <a:noFill/>
                          </a:ln>
                          <a:solidFill>
                            <a:schemeClr val="tx1"/>
                          </a:solidFill>
                          <a:effectLst/>
                          <a:latin typeface="Arial" charset="0"/>
                          <a:cs typeface="Arial" charset="0"/>
                        </a:rPr>
                        <a:t>Odo</a:t>
                      </a:r>
                      <a:r>
                        <a:rPr kumimoji="0" lang="en-US" sz="1600" b="0" i="0" u="none" strike="noStrike" cap="none" normalizeH="0" baseline="0" dirty="0">
                          <a:ln>
                            <a:noFill/>
                          </a:ln>
                          <a:solidFill>
                            <a:schemeClr val="tx1"/>
                          </a:solidFill>
                          <a:effectLst/>
                          <a:latin typeface="Arial" charset="0"/>
                          <a:cs typeface="Arial" charset="0"/>
                        </a:rPr>
                        <a:t> of Bayeux and Robert of </a:t>
                      </a:r>
                      <a:r>
                        <a:rPr kumimoji="0" lang="en-US" sz="1600" b="0" i="0" u="none" strike="noStrike" cap="none" normalizeH="0" baseline="0" dirty="0" err="1">
                          <a:ln>
                            <a:noFill/>
                          </a:ln>
                          <a:solidFill>
                            <a:schemeClr val="tx1"/>
                          </a:solidFill>
                          <a:effectLst/>
                          <a:latin typeface="Arial" charset="0"/>
                          <a:cs typeface="Arial" charset="0"/>
                        </a:rPr>
                        <a:t>Mortain</a:t>
                      </a:r>
                      <a:r>
                        <a:rPr kumimoji="0" lang="en-US" sz="1600" b="0" i="0" u="none" strike="noStrike" cap="none" normalizeH="0" baseline="0" dirty="0">
                          <a:ln>
                            <a:noFill/>
                          </a:ln>
                          <a:solidFill>
                            <a:schemeClr val="tx1"/>
                          </a:solidFill>
                          <a:effectLst/>
                          <a:latin typeface="Arial" charset="0"/>
                          <a:cs typeface="Arial" charset="0"/>
                        </a:rPr>
                        <a:t>. They were all Norman nobles and William’s relatives.</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Forfeit</a:t>
                      </a:r>
                      <a:r>
                        <a:rPr kumimoji="0" lang="en-US" sz="1600" b="0" i="0" u="none" strike="noStrike" cap="none" normalizeH="0" baseline="0" dirty="0">
                          <a:ln>
                            <a:noFill/>
                          </a:ln>
                          <a:solidFill>
                            <a:schemeClr val="tx1"/>
                          </a:solidFill>
                          <a:effectLst/>
                          <a:latin typeface="Arial" charset="0"/>
                          <a:cs typeface="Arial" charset="0"/>
                        </a:rPr>
                        <a:t> – William owned all the land, anyone who fought against him lost their land.</a:t>
                      </a:r>
                      <a:endParaRPr kumimoji="0" lang="en-US"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New Earldoms – </a:t>
                      </a:r>
                      <a:r>
                        <a:rPr kumimoji="0" lang="en-US" sz="1600" b="0" i="0" u="none" strike="noStrike" cap="none" normalizeH="0" baseline="0" dirty="0">
                          <a:ln>
                            <a:noFill/>
                          </a:ln>
                          <a:solidFill>
                            <a:schemeClr val="tx1"/>
                          </a:solidFill>
                          <a:effectLst/>
                          <a:latin typeface="Arial" charset="0"/>
                          <a:cs typeface="Arial" charset="0"/>
                        </a:rPr>
                        <a:t>William created new blocks of land like The Marcher Earldoms from several old blocks.</a:t>
                      </a:r>
                      <a:endParaRPr kumimoji="0" lang="en-US"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Land Grabs – </a:t>
                      </a:r>
                      <a:r>
                        <a:rPr kumimoji="0" lang="en-US" sz="1600" b="0" i="0" u="none" strike="noStrike" cap="none" normalizeH="0" baseline="0" dirty="0">
                          <a:ln>
                            <a:noFill/>
                          </a:ln>
                          <a:solidFill>
                            <a:schemeClr val="tx1"/>
                          </a:solidFill>
                          <a:effectLst/>
                          <a:latin typeface="Arial" charset="0"/>
                          <a:cs typeface="Arial" charset="0"/>
                        </a:rPr>
                        <a:t>Straightforward theft of land by Normans from Anglo-Saxons. Norman sheriffs were notorious for this sort of thing. </a:t>
                      </a:r>
                      <a:endParaRPr kumimoji="0" lang="en-US"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Heirs – </a:t>
                      </a:r>
                      <a:r>
                        <a:rPr kumimoji="0" lang="en-US" sz="1600" b="0" i="0" u="none" strike="noStrike" cap="none" normalizeH="0" baseline="0" dirty="0">
                          <a:ln>
                            <a:noFill/>
                          </a:ln>
                          <a:solidFill>
                            <a:schemeClr val="tx1"/>
                          </a:solidFill>
                          <a:effectLst/>
                          <a:latin typeface="Arial" charset="0"/>
                          <a:cs typeface="Arial" charset="0"/>
                        </a:rPr>
                        <a:t>William made Normans ‘heirs’ to Anglo-Saxon lands.</a:t>
                      </a:r>
                      <a:endParaRPr kumimoji="0" lang="en-US" sz="1600" b="1" i="0" u="none" strike="noStrike" cap="none" normalizeH="0" baseline="0" dirty="0">
                        <a:ln>
                          <a:noFill/>
                        </a:ln>
                        <a:solidFill>
                          <a:schemeClr val="tx1"/>
                        </a:solidFill>
                        <a:effectLst/>
                        <a:latin typeface="Arial" charset="0"/>
                        <a:cs typeface="Arial" charset="0"/>
                      </a:endParaRPr>
                    </a:p>
                  </a:txBody>
                  <a:tcPr marL="91438" marR="91438"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9338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How land was owned under Edward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Arial" charset="0"/>
                          <a:cs typeface="Arial" charset="0"/>
                        </a:rPr>
                        <a:t>Bookland</a:t>
                      </a:r>
                      <a:r>
                        <a:rPr kumimoji="0" lang="en-GB" sz="1800" b="1" i="0" u="none" strike="noStrike" cap="none" normalizeH="0" baseline="0" dirty="0">
                          <a:ln>
                            <a:noFill/>
                          </a:ln>
                          <a:solidFill>
                            <a:schemeClr val="tx1"/>
                          </a:solidFill>
                          <a:effectLst/>
                          <a:latin typeface="Arial" charset="0"/>
                          <a:cs typeface="Arial" charset="0"/>
                        </a:rPr>
                        <a:t> – </a:t>
                      </a:r>
                      <a:r>
                        <a:rPr kumimoji="0" lang="en-GB" sz="1800" b="0" i="0" u="none" strike="noStrike" cap="none" normalizeH="0" baseline="0" dirty="0">
                          <a:ln>
                            <a:noFill/>
                          </a:ln>
                          <a:solidFill>
                            <a:schemeClr val="tx1"/>
                          </a:solidFill>
                          <a:effectLst/>
                          <a:latin typeface="Arial" charset="0"/>
                          <a:cs typeface="Arial" charset="0"/>
                        </a:rPr>
                        <a:t>lords were given a charter to show they owned the land.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Leases </a:t>
                      </a:r>
                      <a:r>
                        <a:rPr kumimoji="0" lang="en-GB" sz="1800" b="0" i="0" u="none" strike="noStrike" cap="none" normalizeH="0" baseline="0" dirty="0">
                          <a:ln>
                            <a:noFill/>
                          </a:ln>
                          <a:solidFill>
                            <a:schemeClr val="tx1"/>
                          </a:solidFill>
                          <a:effectLst/>
                          <a:latin typeface="Arial" charset="0"/>
                          <a:cs typeface="Arial" charset="0"/>
                        </a:rPr>
                        <a:t>– Land was loaned to someone for money. This could for a long time e.g. three generations. </a:t>
                      </a:r>
                      <a:endParaRPr kumimoji="0" lang="en-GB" sz="1800" b="1" i="0" u="none" strike="noStrike" cap="none" normalizeH="0" baseline="0" dirty="0">
                        <a:ln>
                          <a:noFill/>
                        </a:ln>
                        <a:solidFill>
                          <a:schemeClr val="tx1"/>
                        </a:solidFill>
                        <a:effectLst/>
                        <a:latin typeface="Arial" charset="0"/>
                        <a:cs typeface="Arial" charset="0"/>
                      </a:endParaRPr>
                    </a:p>
                  </a:txBody>
                  <a:tcPr marL="91438" marR="91438"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txBody>
                  <a:tcPr marL="91438" marR="91438"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rgbClr val="0070C0"/>
                          </a:solidFill>
                          <a:effectLst/>
                          <a:latin typeface="Arial" charset="0"/>
                          <a:cs typeface="Arial" charset="0"/>
                        </a:rPr>
                        <a:t>How land was owned under William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There was only one landowner: The King. William owned all land. William made Saxons pay for their own land or granted it to his followers for free. Anyone who disobeyed him lost land. </a:t>
                      </a:r>
                    </a:p>
                  </a:txBody>
                  <a:tcPr marL="91438" marR="91438"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endParaRPr>
                    </a:p>
                  </a:txBody>
                  <a:tcPr marL="91438" marR="91438"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7014264"/>
                  </a:ext>
                </a:extLst>
              </a:tr>
            </a:tbl>
          </a:graphicData>
        </a:graphic>
      </p:graphicFrame>
      <p:sp>
        <p:nvSpPr>
          <p:cNvPr id="2" name="Rectangle 1"/>
          <p:cNvSpPr/>
          <p:nvPr/>
        </p:nvSpPr>
        <p:spPr>
          <a:xfrm>
            <a:off x="3272779" y="0"/>
            <a:ext cx="3397918" cy="369332"/>
          </a:xfrm>
          <a:prstGeom prst="rect">
            <a:avLst/>
          </a:prstGeom>
        </p:spPr>
        <p:txBody>
          <a:bodyPr wrap="none">
            <a:spAutoFit/>
          </a:bodyPr>
          <a:lstStyle/>
          <a:p>
            <a:r>
              <a:rPr lang="en-GB" altLang="en-US" b="1" u="sng" dirty="0">
                <a:solidFill>
                  <a:srgbClr val="7030A0"/>
                </a:solidFill>
              </a:rPr>
              <a:t>The legacy of resistance to 1087 - </a:t>
            </a:r>
            <a:endParaRPr lang="en-GB" dirty="0"/>
          </a:p>
        </p:txBody>
      </p:sp>
    </p:spTree>
    <p:custDataLst>
      <p:tags r:id="rId1"/>
    </p:custDataLst>
    <p:extLst>
      <p:ext uri="{BB962C8B-B14F-4D97-AF65-F5344CB8AC3E}">
        <p14:creationId xmlns:p14="http://schemas.microsoft.com/office/powerpoint/2010/main" val="286157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9635" y="53975"/>
            <a:ext cx="11547565" cy="495300"/>
          </a:xfrm>
        </p:spPr>
        <p:txBody>
          <a:bodyPr>
            <a:normAutofit fontScale="90000"/>
          </a:bodyPr>
          <a:lstStyle/>
          <a:p>
            <a:pPr>
              <a:defRPr/>
            </a:pPr>
            <a:r>
              <a:rPr lang="en-GB" altLang="en-US" sz="2800" b="1" u="sng" dirty="0">
                <a:solidFill>
                  <a:srgbClr val="7030A0"/>
                </a:solidFill>
              </a:rPr>
              <a:t>The legacy of resistance to 1087 - </a:t>
            </a:r>
            <a:r>
              <a:rPr lang="en-GB" sz="2800" dirty="0">
                <a:solidFill>
                  <a:srgbClr val="0070C0"/>
                </a:solidFill>
              </a:rPr>
              <a:t>Changes for the peasants and changes to government</a:t>
            </a:r>
          </a:p>
        </p:txBody>
      </p:sp>
      <p:sp>
        <p:nvSpPr>
          <p:cNvPr id="22531" name="Rectangle 5"/>
          <p:cNvSpPr>
            <a:spLocks noGrp="1" noChangeArrowheads="1"/>
          </p:cNvSpPr>
          <p:nvPr>
            <p:ph sz="half" idx="1"/>
          </p:nvPr>
        </p:nvSpPr>
        <p:spPr>
          <a:xfrm>
            <a:off x="104930" y="718457"/>
            <a:ext cx="11947161" cy="6023656"/>
          </a:xfrm>
        </p:spPr>
        <p:txBody>
          <a:bodyPr/>
          <a:lstStyle/>
          <a:p>
            <a:pPr eaLnBrk="1" hangingPunct="1"/>
            <a:r>
              <a:rPr lang="en-GB" altLang="en-US" sz="2000" b="1" u="sng" dirty="0"/>
              <a:t>Peasants - </a:t>
            </a:r>
            <a:r>
              <a:rPr lang="en-GB" altLang="en-US" sz="2000" dirty="0"/>
              <a:t>Peasants were still not free and were taxed more, there were fewer and fewer examples of ‘free’ peasants’- called </a:t>
            </a:r>
            <a:r>
              <a:rPr lang="en-GB" altLang="en-US" sz="2000" dirty="0" err="1"/>
              <a:t>Ceorls</a:t>
            </a:r>
            <a:r>
              <a:rPr lang="en-GB" altLang="en-US" sz="2000" dirty="0"/>
              <a:t> – less independent and couldn’t move ‘Lords’ as much.</a:t>
            </a:r>
          </a:p>
          <a:p>
            <a:pPr eaLnBrk="1" hangingPunct="1"/>
            <a:r>
              <a:rPr lang="en-GB" altLang="en-US" sz="2000" b="1" u="sng" dirty="0" err="1"/>
              <a:t>Thegns</a:t>
            </a:r>
            <a:r>
              <a:rPr lang="en-GB" altLang="en-US" sz="2000" dirty="0"/>
              <a:t> – Normans inherited their lands when they died – not their children. If did not obey the lords = land forfeited. </a:t>
            </a:r>
          </a:p>
          <a:p>
            <a:r>
              <a:rPr lang="en-GB" altLang="en-US" sz="2000" b="1" u="sng" dirty="0"/>
              <a:t>Maintaining Royal Power – Military Strength</a:t>
            </a:r>
            <a:r>
              <a:rPr lang="en-GB" altLang="en-US" sz="2000" dirty="0"/>
              <a:t>  William mainly maintained power through his military strength. Anglo-Saxons would have respected great warriors and shown to many that he was favoured by God. Some Anglo-Saxon armies joined his armies against rebels. </a:t>
            </a:r>
          </a:p>
          <a:p>
            <a:r>
              <a:rPr lang="en-GB" altLang="en-US" sz="2000" b="1" u="sng" dirty="0"/>
              <a:t>Royal Ceremonies </a:t>
            </a:r>
            <a:r>
              <a:rPr lang="en-GB" altLang="en-US" sz="2000" dirty="0"/>
              <a:t>– William made a point of being seen wearing his crown three times per year and swore to preserve Edward’s laws. </a:t>
            </a:r>
          </a:p>
          <a:p>
            <a:pPr eaLnBrk="1" hangingPunct="1">
              <a:buFontTx/>
              <a:buNone/>
            </a:pPr>
            <a:r>
              <a:rPr lang="en-GB" altLang="en-US" sz="2000" dirty="0"/>
              <a:t> - </a:t>
            </a:r>
            <a:r>
              <a:rPr lang="en-GB" altLang="en-US" sz="2000" b="1" u="sng" dirty="0"/>
              <a:t>Coinage and writs – </a:t>
            </a:r>
            <a:r>
              <a:rPr lang="en-GB" altLang="en-US" sz="2000" dirty="0"/>
              <a:t>William took control of minting coins with his Royal Seal on and used writs to control royal power. </a:t>
            </a:r>
            <a:endParaRPr lang="en-GB" altLang="en-US" sz="2000" b="1" u="sng" dirty="0"/>
          </a:p>
          <a:p>
            <a:r>
              <a:rPr lang="en-GB" altLang="en-US" sz="2000" b="1" u="sng" dirty="0"/>
              <a:t>Journeys around England </a:t>
            </a:r>
            <a:r>
              <a:rPr lang="en-GB" altLang="en-US" sz="2000" dirty="0"/>
              <a:t>– William travelled around and met people to show his power was never far away. </a:t>
            </a:r>
          </a:p>
          <a:p>
            <a:r>
              <a:rPr lang="en-GB" altLang="en-US" sz="2000" b="1" u="sng" dirty="0"/>
              <a:t>Owning the land – </a:t>
            </a:r>
            <a:r>
              <a:rPr lang="en-GB" altLang="en-US" sz="2000" dirty="0"/>
              <a:t>William was a much stronger king than Edward as he technically owned all land.</a:t>
            </a:r>
          </a:p>
        </p:txBody>
      </p:sp>
      <p:sp>
        <p:nvSpPr>
          <p:cNvPr id="22532" name="TextBox 2"/>
          <p:cNvSpPr txBox="1">
            <a:spLocks noChangeArrowheads="1"/>
          </p:cNvSpPr>
          <p:nvPr/>
        </p:nvSpPr>
        <p:spPr bwMode="auto">
          <a:xfrm>
            <a:off x="1274700" y="5769516"/>
            <a:ext cx="91440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t>Remember that William still relied on oath-taking. He made every landholder in Britain swear an oath of allegiance to him in 1086 when he thought Vikings would invade again. </a:t>
            </a:r>
          </a:p>
        </p:txBody>
      </p:sp>
    </p:spTree>
    <p:custDataLst>
      <p:tags r:id="rId1"/>
    </p:custDataLst>
    <p:extLst>
      <p:ext uri="{BB962C8B-B14F-4D97-AF65-F5344CB8AC3E}">
        <p14:creationId xmlns:p14="http://schemas.microsoft.com/office/powerpoint/2010/main" val="227229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92313" y="115888"/>
            <a:ext cx="8229600" cy="360362"/>
          </a:xfrm>
        </p:spPr>
        <p:txBody>
          <a:bodyPr>
            <a:normAutofit fontScale="90000"/>
          </a:bodyPr>
          <a:lstStyle/>
          <a:p>
            <a:r>
              <a:rPr lang="en-GB" altLang="en-US" sz="3200" b="1" u="sng" dirty="0">
                <a:solidFill>
                  <a:srgbClr val="0070C0"/>
                </a:solidFill>
              </a:rPr>
              <a:t>Revolt of The Earls 1075</a:t>
            </a:r>
          </a:p>
        </p:txBody>
      </p:sp>
      <p:sp>
        <p:nvSpPr>
          <p:cNvPr id="5" name="Rectangle 6"/>
          <p:cNvSpPr>
            <a:spLocks noGrp="1" noChangeArrowheads="1"/>
          </p:cNvSpPr>
          <p:nvPr>
            <p:ph sz="half" idx="2"/>
          </p:nvPr>
        </p:nvSpPr>
        <p:spPr>
          <a:xfrm>
            <a:off x="119922" y="501650"/>
            <a:ext cx="11917180" cy="5360988"/>
          </a:xfrm>
        </p:spPr>
        <p:txBody>
          <a:bodyPr>
            <a:noAutofit/>
          </a:bodyPr>
          <a:lstStyle/>
          <a:p>
            <a:pPr eaLnBrk="1" hangingPunct="1">
              <a:buFontTx/>
              <a:buNone/>
              <a:defRPr/>
            </a:pPr>
            <a:r>
              <a:rPr lang="en-GB" sz="2000" b="1" dirty="0">
                <a:solidFill>
                  <a:srgbClr val="7030A0"/>
                </a:solidFill>
              </a:rPr>
              <a:t>The rebels</a:t>
            </a:r>
            <a:r>
              <a:rPr lang="en-GB" sz="2000" b="1" dirty="0"/>
              <a:t>: </a:t>
            </a:r>
            <a:r>
              <a:rPr lang="en-GB" sz="2000" dirty="0"/>
              <a:t>Ralph de Gael (Earl of East Anglia), Roger De Breteuil (Earl of Hereford) and </a:t>
            </a:r>
            <a:r>
              <a:rPr lang="en-GB" sz="2000" dirty="0" err="1"/>
              <a:t>Waltheof</a:t>
            </a:r>
            <a:r>
              <a:rPr lang="en-GB" sz="2000" dirty="0"/>
              <a:t> (Earl of Northumbria)</a:t>
            </a:r>
          </a:p>
          <a:p>
            <a:pPr eaLnBrk="1" hangingPunct="1">
              <a:buFontTx/>
              <a:buNone/>
              <a:defRPr/>
            </a:pPr>
            <a:r>
              <a:rPr lang="en-GB" sz="2000" b="1" dirty="0">
                <a:solidFill>
                  <a:srgbClr val="7030A0"/>
                </a:solidFill>
              </a:rPr>
              <a:t>Causes: </a:t>
            </a:r>
          </a:p>
          <a:p>
            <a:pPr>
              <a:spcBef>
                <a:spcPts val="0"/>
              </a:spcBef>
              <a:defRPr/>
            </a:pPr>
            <a:r>
              <a:rPr lang="en-GB" sz="2000" b="1" u="sng" dirty="0"/>
              <a:t>Roger – </a:t>
            </a:r>
            <a:r>
              <a:rPr lang="en-GB" sz="2000" dirty="0"/>
              <a:t>Objected to the fact that he was granted less land than his father and the fact that William had introduced his own sheriffs to The Marcher Earldoms</a:t>
            </a:r>
          </a:p>
          <a:p>
            <a:pPr>
              <a:spcBef>
                <a:spcPts val="0"/>
              </a:spcBef>
              <a:defRPr/>
            </a:pPr>
            <a:r>
              <a:rPr lang="en-GB" sz="2000" b="1" u="sng" dirty="0"/>
              <a:t>Ralph – </a:t>
            </a:r>
            <a:r>
              <a:rPr lang="en-GB" sz="2000" dirty="0"/>
              <a:t>Unknown but probably resented loss of power and wealth compared to his father.</a:t>
            </a:r>
          </a:p>
          <a:p>
            <a:pPr>
              <a:spcBef>
                <a:spcPts val="0"/>
              </a:spcBef>
              <a:defRPr/>
            </a:pPr>
            <a:r>
              <a:rPr lang="en-GB" sz="2000" b="1" u="sng" dirty="0" err="1"/>
              <a:t>Waltheof</a:t>
            </a:r>
            <a:r>
              <a:rPr lang="en-GB" sz="2000" b="1" u="sng" dirty="0"/>
              <a:t> – </a:t>
            </a:r>
            <a:r>
              <a:rPr lang="en-GB" sz="2000" dirty="0"/>
              <a:t>Was the one who informed Lanfranc of the revolt which led to it failing. Maybe he was playing both sides but wanted to be on the winning side. </a:t>
            </a:r>
            <a:endParaRPr lang="en-GB" sz="2000" b="1" u="sng" dirty="0"/>
          </a:p>
          <a:p>
            <a:pPr marL="0" indent="0">
              <a:buNone/>
              <a:defRPr/>
            </a:pPr>
            <a:r>
              <a:rPr lang="en-GB" sz="2000" b="1" u="sng" dirty="0">
                <a:solidFill>
                  <a:srgbClr val="7030A0"/>
                </a:solidFill>
              </a:rPr>
              <a:t>Events </a:t>
            </a:r>
            <a:r>
              <a:rPr lang="en-GB" sz="2000" b="1" u="sng" dirty="0"/>
              <a:t>– </a:t>
            </a:r>
            <a:r>
              <a:rPr lang="en-GB" sz="2000" dirty="0"/>
              <a:t>Anglo-Saxons and Normans joined together to pin Ralph and Roger into their earldoms. The Danish Fleet arrived too late. Ralph escaped to Normandy and </a:t>
            </a:r>
            <a:r>
              <a:rPr lang="en-GB" sz="2000" dirty="0" err="1"/>
              <a:t>Waltheof</a:t>
            </a:r>
            <a:r>
              <a:rPr lang="en-GB" sz="2000" dirty="0"/>
              <a:t> was executed. William failed to take Ralph’s castle in Normandy. </a:t>
            </a:r>
          </a:p>
          <a:p>
            <a:pPr marL="0" indent="0">
              <a:buNone/>
              <a:defRPr/>
            </a:pPr>
            <a:r>
              <a:rPr lang="en-GB" sz="2000" b="1" u="sng" dirty="0">
                <a:solidFill>
                  <a:srgbClr val="7030A0"/>
                </a:solidFill>
              </a:rPr>
              <a:t>Effects </a:t>
            </a:r>
          </a:p>
          <a:p>
            <a:pPr>
              <a:spcBef>
                <a:spcPts val="0"/>
              </a:spcBef>
              <a:defRPr/>
            </a:pPr>
            <a:r>
              <a:rPr lang="en-GB" sz="2000" b="1" dirty="0"/>
              <a:t>Normans: </a:t>
            </a:r>
            <a:r>
              <a:rPr lang="en-GB" sz="2000" dirty="0"/>
              <a:t>William now had to be careful of his own earls’ ambition. Resentment of the power William held was at the heart of the rebellion</a:t>
            </a:r>
          </a:p>
          <a:p>
            <a:pPr>
              <a:spcBef>
                <a:spcPts val="0"/>
              </a:spcBef>
              <a:defRPr/>
            </a:pPr>
            <a:r>
              <a:rPr lang="en-GB" sz="2000" b="1" dirty="0"/>
              <a:t>Anglo-Saxons: </a:t>
            </a:r>
            <a:r>
              <a:rPr lang="en-GB" sz="2000" dirty="0"/>
              <a:t>such as Bishop </a:t>
            </a:r>
            <a:r>
              <a:rPr lang="en-GB" sz="2000" dirty="0" err="1"/>
              <a:t>Wulfstan</a:t>
            </a:r>
            <a:r>
              <a:rPr lang="en-GB" sz="2000" dirty="0"/>
              <a:t> now seemed to support The Normans but this didn’t stop William eliminating Anglo-Saxon aristocrats.</a:t>
            </a:r>
          </a:p>
          <a:p>
            <a:pPr>
              <a:spcBef>
                <a:spcPts val="0"/>
              </a:spcBef>
              <a:defRPr/>
            </a:pPr>
            <a:r>
              <a:rPr lang="en-GB" sz="2000" b="1" dirty="0"/>
              <a:t>Vikings: </a:t>
            </a:r>
            <a:r>
              <a:rPr lang="en-GB" sz="2000" dirty="0"/>
              <a:t>The failure of the planned Danish invasion fleet to support the rebellion in 1075 was in fact the end of the Viking threat. When there was another threat in 1085, William launched The Domesday Book and took extra measures to boost his defences. This shows how seriously he took the threat of 1075</a:t>
            </a:r>
            <a:endParaRPr lang="en-GB" sz="2000" b="1" dirty="0"/>
          </a:p>
          <a:p>
            <a:pPr marL="0" indent="0">
              <a:buNone/>
              <a:defRPr/>
            </a:pPr>
            <a:r>
              <a:rPr lang="en-GB" sz="2000" dirty="0"/>
              <a:t>.</a:t>
            </a:r>
          </a:p>
        </p:txBody>
      </p:sp>
    </p:spTree>
    <p:custDataLst>
      <p:tags r:id="rId1"/>
    </p:custDataLst>
    <p:extLst>
      <p:ext uri="{BB962C8B-B14F-4D97-AF65-F5344CB8AC3E}">
        <p14:creationId xmlns:p14="http://schemas.microsoft.com/office/powerpoint/2010/main" val="2084625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Autofit/>
          </a:bodyPr>
          <a:lstStyle/>
          <a:p>
            <a:pPr>
              <a:defRPr/>
            </a:pPr>
            <a:r>
              <a:rPr lang="en-GB" sz="2800" b="1" u="sng" dirty="0">
                <a:solidFill>
                  <a:schemeClr val="accent2">
                    <a:lumMod val="75000"/>
                  </a:schemeClr>
                </a:solidFill>
                <a:latin typeface="Calibri" pitchFamily="34" charset="0"/>
              </a:rPr>
              <a:t>Topic 3 </a:t>
            </a:r>
            <a:r>
              <a:rPr lang="en-GB" sz="2800" u="sng" dirty="0">
                <a:solidFill>
                  <a:schemeClr val="accent2">
                    <a:lumMod val="75000"/>
                  </a:schemeClr>
                </a:solidFill>
                <a:latin typeface="Calibri" pitchFamily="34" charset="0"/>
              </a:rPr>
              <a:t>Norman England 1066-88</a:t>
            </a:r>
            <a:br>
              <a:rPr lang="en-GB" sz="2800" u="sng" dirty="0">
                <a:solidFill>
                  <a:schemeClr val="tx2"/>
                </a:solidFill>
                <a:latin typeface="Calibri" pitchFamily="34" charset="0"/>
              </a:rPr>
            </a:br>
            <a:endParaRPr lang="en-GB" sz="2800" u="sng" dirty="0"/>
          </a:p>
        </p:txBody>
      </p:sp>
      <p:sp>
        <p:nvSpPr>
          <p:cNvPr id="3" name="Content Placeholder 2"/>
          <p:cNvSpPr>
            <a:spLocks noGrp="1"/>
          </p:cNvSpPr>
          <p:nvPr>
            <p:ph idx="1"/>
          </p:nvPr>
        </p:nvSpPr>
        <p:spPr>
          <a:xfrm>
            <a:off x="1" y="524656"/>
            <a:ext cx="2323474" cy="6220918"/>
          </a:xfrm>
        </p:spPr>
        <p:txBody>
          <a:bodyPr>
            <a:normAutofit/>
          </a:bodyPr>
          <a:lstStyle/>
          <a:p>
            <a:pPr marL="0" indent="0">
              <a:buNone/>
            </a:pPr>
            <a:r>
              <a:rPr lang="en-GB" b="1" u="sng" dirty="0">
                <a:solidFill>
                  <a:srgbClr val="0070C0"/>
                </a:solidFill>
              </a:rPr>
              <a:t>The Feudal System</a:t>
            </a:r>
          </a:p>
          <a:p>
            <a:r>
              <a:rPr lang="en-GB" sz="1800" dirty="0"/>
              <a:t>William needed soldiers to control England and defend Normandy – and they needed to be paid. </a:t>
            </a:r>
          </a:p>
          <a:p>
            <a:r>
              <a:rPr lang="en-GB" sz="1800" dirty="0"/>
              <a:t>He made himself owner of all the land</a:t>
            </a:r>
          </a:p>
          <a:p>
            <a:r>
              <a:rPr lang="en-GB" sz="1800" dirty="0"/>
              <a:t>He rewarded his key allies – tenants in chief with grants of land </a:t>
            </a:r>
          </a:p>
          <a:p>
            <a:r>
              <a:rPr lang="en-GB" sz="1800" dirty="0"/>
              <a:t>Each group in the system answered to the person above them but ultimately all owed loyalty to the king first</a:t>
            </a:r>
          </a:p>
        </p:txBody>
      </p:sp>
      <p:pic>
        <p:nvPicPr>
          <p:cNvPr id="4" name="Picture 3"/>
          <p:cNvPicPr/>
          <p:nvPr/>
        </p:nvPicPr>
        <p:blipFill>
          <a:blip r:embed="rId3"/>
          <a:stretch>
            <a:fillRect/>
          </a:stretch>
        </p:blipFill>
        <p:spPr>
          <a:xfrm>
            <a:off x="2323475" y="410844"/>
            <a:ext cx="9868525" cy="6334730"/>
          </a:xfrm>
          <a:prstGeom prst="rect">
            <a:avLst/>
          </a:prstGeom>
        </p:spPr>
      </p:pic>
    </p:spTree>
    <p:custDataLst>
      <p:tags r:id="rId1"/>
    </p:custDataLst>
    <p:extLst>
      <p:ext uri="{BB962C8B-B14F-4D97-AF65-F5344CB8AC3E}">
        <p14:creationId xmlns:p14="http://schemas.microsoft.com/office/powerpoint/2010/main" val="251565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274638"/>
            <a:ext cx="8229600" cy="417512"/>
          </a:xfrm>
        </p:spPr>
        <p:txBody>
          <a:bodyPr>
            <a:normAutofit fontScale="90000"/>
          </a:bodyPr>
          <a:lstStyle/>
          <a:p>
            <a:r>
              <a:rPr lang="en-GB" altLang="en-US" sz="4200" b="1" u="sng" dirty="0">
                <a:solidFill>
                  <a:srgbClr val="0070C0"/>
                </a:solidFill>
              </a:rPr>
              <a:t>Anglo-Saxon/Norman England</a:t>
            </a:r>
          </a:p>
        </p:txBody>
      </p:sp>
      <p:sp>
        <p:nvSpPr>
          <p:cNvPr id="3" name="Content Placeholder 2"/>
          <p:cNvSpPr>
            <a:spLocks noGrp="1"/>
          </p:cNvSpPr>
          <p:nvPr>
            <p:ph idx="1"/>
          </p:nvPr>
        </p:nvSpPr>
        <p:spPr>
          <a:xfrm>
            <a:off x="1280159" y="908051"/>
            <a:ext cx="10319657" cy="5949949"/>
          </a:xfrm>
        </p:spPr>
        <p:txBody>
          <a:bodyPr>
            <a:normAutofit lnSpcReduction="10000"/>
          </a:bodyPr>
          <a:lstStyle/>
          <a:p>
            <a:pPr>
              <a:defRPr/>
            </a:pPr>
            <a:r>
              <a:rPr lang="en-GB" sz="2200" dirty="0"/>
              <a:t>1050 – Earl Godwin exiled for refusing to obey William.</a:t>
            </a:r>
          </a:p>
          <a:p>
            <a:pPr>
              <a:defRPr/>
            </a:pPr>
            <a:r>
              <a:rPr lang="en-GB" sz="2200" dirty="0"/>
              <a:t>1053 – Harold Godwinson becomes Earl of Wessex.</a:t>
            </a:r>
          </a:p>
          <a:p>
            <a:pPr>
              <a:defRPr/>
            </a:pPr>
            <a:r>
              <a:rPr lang="en-GB" sz="2200" dirty="0"/>
              <a:t>1064 – Harold’s Embassy to Normandy</a:t>
            </a:r>
          </a:p>
          <a:p>
            <a:pPr>
              <a:defRPr/>
            </a:pPr>
            <a:r>
              <a:rPr lang="en-GB" sz="2200" dirty="0"/>
              <a:t>1065 – Uprising against Earl </a:t>
            </a:r>
            <a:r>
              <a:rPr lang="en-GB" sz="2200" dirty="0" err="1"/>
              <a:t>Tostig</a:t>
            </a:r>
            <a:r>
              <a:rPr lang="en-GB" sz="2200" dirty="0"/>
              <a:t>. </a:t>
            </a:r>
            <a:r>
              <a:rPr lang="en-GB" sz="2200" dirty="0" err="1"/>
              <a:t>Tostig</a:t>
            </a:r>
            <a:r>
              <a:rPr lang="en-GB" sz="2200" dirty="0"/>
              <a:t> Exiled.</a:t>
            </a:r>
          </a:p>
          <a:p>
            <a:pPr>
              <a:defRPr/>
            </a:pPr>
            <a:r>
              <a:rPr lang="en-GB" sz="2200" dirty="0"/>
              <a:t>1066 – Battles of Gate </a:t>
            </a:r>
            <a:r>
              <a:rPr lang="en-GB" sz="2200" dirty="0" err="1"/>
              <a:t>Fulford</a:t>
            </a:r>
            <a:r>
              <a:rPr lang="en-GB" sz="2200" dirty="0"/>
              <a:t>, Stamford Bridge and Hastings</a:t>
            </a:r>
          </a:p>
          <a:p>
            <a:pPr>
              <a:defRPr/>
            </a:pPr>
            <a:r>
              <a:rPr lang="en-GB" sz="2200" dirty="0"/>
              <a:t>1068 – Revolt of Earls Edwin and </a:t>
            </a:r>
            <a:r>
              <a:rPr lang="en-GB" sz="2200" dirty="0" err="1"/>
              <a:t>Morcar</a:t>
            </a:r>
            <a:endParaRPr lang="en-GB" sz="2200" dirty="0"/>
          </a:p>
          <a:p>
            <a:pPr>
              <a:defRPr/>
            </a:pPr>
            <a:r>
              <a:rPr lang="en-GB" sz="2200" dirty="0"/>
              <a:t>1069-70 – Harrying of The North</a:t>
            </a:r>
          </a:p>
          <a:p>
            <a:pPr>
              <a:defRPr/>
            </a:pPr>
            <a:r>
              <a:rPr lang="en-GB" sz="2200" dirty="0"/>
              <a:t>1075 – Revolt of The Earls</a:t>
            </a:r>
          </a:p>
          <a:p>
            <a:pPr>
              <a:defRPr/>
            </a:pPr>
            <a:r>
              <a:rPr lang="en-GB" sz="2200" dirty="0"/>
              <a:t>1070 – </a:t>
            </a:r>
            <a:r>
              <a:rPr lang="en-GB" sz="2200" dirty="0" err="1"/>
              <a:t>Stigand</a:t>
            </a:r>
            <a:r>
              <a:rPr lang="en-GB" sz="2200" dirty="0"/>
              <a:t> replaced by Lanfranc as Archbishop of Canterbury.</a:t>
            </a:r>
          </a:p>
          <a:p>
            <a:pPr>
              <a:defRPr/>
            </a:pPr>
            <a:r>
              <a:rPr lang="en-GB" sz="2200" dirty="0"/>
              <a:t>1084 – Heavy Geld Tax Levied</a:t>
            </a:r>
          </a:p>
          <a:p>
            <a:pPr>
              <a:defRPr/>
            </a:pPr>
            <a:r>
              <a:rPr lang="en-GB" sz="2200" dirty="0"/>
              <a:t>1085 - William starts Domesday book to defend from Vikings</a:t>
            </a:r>
          </a:p>
          <a:p>
            <a:pPr>
              <a:defRPr/>
            </a:pPr>
            <a:r>
              <a:rPr lang="en-GB" sz="2200" dirty="0"/>
              <a:t>1086 – First drafts of Domesday book shown to William. </a:t>
            </a:r>
          </a:p>
          <a:p>
            <a:pPr>
              <a:defRPr/>
            </a:pPr>
            <a:r>
              <a:rPr lang="en-GB" sz="2200" dirty="0"/>
              <a:t>1087 – Death of King William I. William II (Rufus) now king.</a:t>
            </a:r>
          </a:p>
          <a:p>
            <a:pPr>
              <a:defRPr/>
            </a:pPr>
            <a:r>
              <a:rPr lang="en-GB" sz="2200" dirty="0"/>
              <a:t>1088 – </a:t>
            </a:r>
            <a:r>
              <a:rPr lang="en-GB" sz="2200" dirty="0" err="1"/>
              <a:t>Odo</a:t>
            </a:r>
            <a:r>
              <a:rPr lang="en-GB" sz="2200" dirty="0"/>
              <a:t> leads a rebellion against William Rufus</a:t>
            </a:r>
            <a:endParaRPr lang="en-GB" dirty="0"/>
          </a:p>
          <a:p>
            <a:pPr marL="0" indent="0">
              <a:buNone/>
              <a:defRPr/>
            </a:pPr>
            <a:endParaRPr lang="en-GB" dirty="0"/>
          </a:p>
          <a:p>
            <a:pPr marL="0" indent="0">
              <a:buNone/>
              <a:defRPr/>
            </a:pPr>
            <a:endParaRPr lang="en-GB" dirty="0"/>
          </a:p>
          <a:p>
            <a:pPr marL="0" indent="0">
              <a:buNone/>
              <a:defRPr/>
            </a:pPr>
            <a:endParaRPr lang="en-GB" dirty="0"/>
          </a:p>
          <a:p>
            <a:pPr marL="0" indent="0">
              <a:buNone/>
              <a:defRPr/>
            </a:pPr>
            <a:endParaRPr lang="en-GB" dirty="0"/>
          </a:p>
        </p:txBody>
      </p:sp>
      <p:sp>
        <p:nvSpPr>
          <p:cNvPr id="4" name="Down Arrow 3"/>
          <p:cNvSpPr/>
          <p:nvPr/>
        </p:nvSpPr>
        <p:spPr>
          <a:xfrm>
            <a:off x="645297" y="810489"/>
            <a:ext cx="395287" cy="5761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ustDataLst>
      <p:tags r:id="rId1"/>
    </p:custDataLst>
    <p:extLst>
      <p:ext uri="{BB962C8B-B14F-4D97-AF65-F5344CB8AC3E}">
        <p14:creationId xmlns:p14="http://schemas.microsoft.com/office/powerpoint/2010/main" val="366711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rgbClr val="0070C0"/>
                </a:solidFill>
              </a:rPr>
              <a:t>The Nature of feudalism:</a:t>
            </a:r>
            <a:br>
              <a:rPr lang="en-GB" dirty="0">
                <a:solidFill>
                  <a:srgbClr val="0070C0"/>
                </a:solidFill>
              </a:rPr>
            </a:br>
            <a:endParaRPr lang="en-GB" dirty="0">
              <a:solidFill>
                <a:srgbClr val="0070C0"/>
              </a:solidFill>
            </a:endParaRPr>
          </a:p>
        </p:txBody>
      </p:sp>
      <p:sp>
        <p:nvSpPr>
          <p:cNvPr id="3" name="Content Placeholder 2"/>
          <p:cNvSpPr>
            <a:spLocks noGrp="1"/>
          </p:cNvSpPr>
          <p:nvPr>
            <p:ph idx="1"/>
          </p:nvPr>
        </p:nvSpPr>
        <p:spPr>
          <a:xfrm>
            <a:off x="374754" y="1184223"/>
            <a:ext cx="10979046" cy="4992740"/>
          </a:xfrm>
        </p:spPr>
        <p:txBody>
          <a:bodyPr>
            <a:noAutofit/>
          </a:bodyPr>
          <a:lstStyle/>
          <a:p>
            <a:pPr marL="0" indent="0">
              <a:buNone/>
            </a:pPr>
            <a:r>
              <a:rPr lang="en-GB" sz="2000" b="1" u="sng" dirty="0">
                <a:solidFill>
                  <a:srgbClr val="7030A0"/>
                </a:solidFill>
              </a:rPr>
              <a:t>Landholding: </a:t>
            </a:r>
            <a:r>
              <a:rPr lang="en-GB" sz="2000" dirty="0"/>
              <a:t>Norman landownership was simple -the king owned all the land. </a:t>
            </a:r>
          </a:p>
          <a:p>
            <a:pPr lvl="0"/>
            <a:r>
              <a:rPr lang="en-GB" sz="2000" dirty="0"/>
              <a:t>In Anglo-Saxon England, many people had owned their land and could pass it to their heirs. </a:t>
            </a:r>
          </a:p>
          <a:p>
            <a:pPr lvl="0"/>
            <a:r>
              <a:rPr lang="en-GB" sz="2000" dirty="0"/>
              <a:t>But in Norman England the heir had to prove their loyalty to the king before they could reclaim the land as well as to pay the king for the right to use it. This payment was </a:t>
            </a:r>
            <a:r>
              <a:rPr lang="en-GB" sz="2000" b="1" dirty="0"/>
              <a:t>called a relief. </a:t>
            </a:r>
            <a:endParaRPr lang="en-GB" sz="2000" dirty="0"/>
          </a:p>
          <a:p>
            <a:pPr lvl="0"/>
            <a:r>
              <a:rPr lang="en-GB" sz="2000" dirty="0"/>
              <a:t>When the heir took over the tenure of the new land- they paid relief and performed a ceremony of homage.</a:t>
            </a:r>
          </a:p>
          <a:p>
            <a:pPr lvl="0"/>
            <a:r>
              <a:rPr lang="en-GB" sz="2000" dirty="0"/>
              <a:t>Any landholders could be punished with high reliefs = impossible for their sons to take over the land when they died. </a:t>
            </a:r>
          </a:p>
          <a:p>
            <a:pPr marL="0" lvl="0" indent="0">
              <a:buNone/>
            </a:pPr>
            <a:r>
              <a:rPr lang="en-GB" sz="2000" b="1" u="sng" dirty="0">
                <a:solidFill>
                  <a:srgbClr val="7030A0"/>
                </a:solidFill>
              </a:rPr>
              <a:t>Homage: </a:t>
            </a:r>
            <a:r>
              <a:rPr lang="en-GB" sz="2000" dirty="0"/>
              <a:t>When William granted land to a tenant-in-chief, an important ceremony of homage took place. </a:t>
            </a:r>
          </a:p>
          <a:p>
            <a:pPr marL="0" lvl="0" indent="0">
              <a:buNone/>
            </a:pPr>
            <a:r>
              <a:rPr lang="en-GB" sz="2000" b="1" u="sng" dirty="0">
                <a:solidFill>
                  <a:srgbClr val="7030A0"/>
                </a:solidFill>
              </a:rPr>
              <a:t>Labour service - peasants: </a:t>
            </a:r>
            <a:r>
              <a:rPr lang="en-GB" sz="2000" dirty="0"/>
              <a:t>Labour service was about working the lord’s lands e.g. plough, sow crops, and harvest in return for the use of the land. The peasants would farm this land on top of their land service, for their own benefit. They may also have had to provide a certain amount of produce each year e.g. planks, poles for fencing, honey or eels.  People in towns had to do labour service for any land that they worked outside the town. </a:t>
            </a:r>
          </a:p>
          <a:p>
            <a:pPr marL="0" indent="0">
              <a:buNone/>
            </a:pPr>
            <a:r>
              <a:rPr lang="en-GB" sz="2000" b="1" u="sng" dirty="0">
                <a:solidFill>
                  <a:srgbClr val="7030A0"/>
                </a:solidFill>
              </a:rPr>
              <a:t>Forfeiture: </a:t>
            </a:r>
            <a:r>
              <a:rPr lang="en-GB" sz="2000" b="1" u="sng" dirty="0"/>
              <a:t>I</a:t>
            </a:r>
            <a:r>
              <a:rPr lang="en-GB" sz="2000" dirty="0"/>
              <a:t>n the event that a land-user did not provide the service required of them, whether military or land service, they could forfeit their land (or have to pay a fine). </a:t>
            </a:r>
          </a:p>
        </p:txBody>
      </p:sp>
    </p:spTree>
    <p:custDataLst>
      <p:tags r:id="rId1"/>
    </p:custDataLst>
    <p:extLst>
      <p:ext uri="{BB962C8B-B14F-4D97-AF65-F5344CB8AC3E}">
        <p14:creationId xmlns:p14="http://schemas.microsoft.com/office/powerpoint/2010/main" val="239938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00699372"/>
              </p:ext>
            </p:extLst>
          </p:nvPr>
        </p:nvGraphicFramePr>
        <p:xfrm>
          <a:off x="109928" y="0"/>
          <a:ext cx="12082072" cy="6858000"/>
        </p:xfrm>
        <a:graphic>
          <a:graphicData uri="http://schemas.openxmlformats.org/drawingml/2006/table">
            <a:tbl>
              <a:tblPr firstRow="1" bandRow="1">
                <a:tableStyleId>{5940675A-B579-460E-94D1-54222C63F5DA}</a:tableStyleId>
              </a:tblPr>
              <a:tblGrid>
                <a:gridCol w="3547672">
                  <a:extLst>
                    <a:ext uri="{9D8B030D-6E8A-4147-A177-3AD203B41FA5}">
                      <a16:colId xmlns:a16="http://schemas.microsoft.com/office/drawing/2014/main" val="2267736039"/>
                    </a:ext>
                  </a:extLst>
                </a:gridCol>
                <a:gridCol w="8534400">
                  <a:extLst>
                    <a:ext uri="{9D8B030D-6E8A-4147-A177-3AD203B41FA5}">
                      <a16:colId xmlns:a16="http://schemas.microsoft.com/office/drawing/2014/main" val="424659826"/>
                    </a:ext>
                  </a:extLst>
                </a:gridCol>
              </a:tblGrid>
              <a:tr h="470691">
                <a:tc gridSpan="2">
                  <a:txBody>
                    <a:bodyPr/>
                    <a:lstStyle/>
                    <a:p>
                      <a:r>
                        <a:rPr lang="en-GB" b="1" u="sng" dirty="0">
                          <a:solidFill>
                            <a:srgbClr val="0070C0"/>
                          </a:solidFill>
                        </a:rPr>
                        <a:t>Importance of the Church</a:t>
                      </a:r>
                    </a:p>
                    <a:p>
                      <a:pPr marL="285750" indent="-285750">
                        <a:buFont typeface="Arial" panose="020B0604020202020204" pitchFamily="34" charset="0"/>
                        <a:buChar char="•"/>
                      </a:pPr>
                      <a:r>
                        <a:rPr lang="en-GB" b="0" u="none" dirty="0"/>
                        <a:t>Helped</a:t>
                      </a:r>
                      <a:r>
                        <a:rPr lang="en-GB" b="0" u="none" baseline="0" dirty="0"/>
                        <a:t> control the country – praise the king and teach people their roles</a:t>
                      </a:r>
                    </a:p>
                    <a:p>
                      <a:pPr marL="285750" indent="-285750">
                        <a:buFont typeface="Arial" panose="020B0604020202020204" pitchFamily="34" charset="0"/>
                        <a:buChar char="•"/>
                      </a:pPr>
                      <a:r>
                        <a:rPr lang="en-GB" b="0" u="none" baseline="0" dirty="0"/>
                        <a:t>Church was a major land owner</a:t>
                      </a:r>
                    </a:p>
                    <a:p>
                      <a:pPr marL="285750" indent="-285750">
                        <a:buFont typeface="Arial" panose="020B0604020202020204" pitchFamily="34" charset="0"/>
                        <a:buChar char="•"/>
                      </a:pPr>
                      <a:r>
                        <a:rPr lang="en-GB" b="0" u="none" baseline="0" dirty="0"/>
                        <a:t>Church leaders = involved in shire courts and other legal processes</a:t>
                      </a:r>
                    </a:p>
                    <a:p>
                      <a:pPr marL="285750" indent="-285750">
                        <a:buFont typeface="Arial" panose="020B0604020202020204" pitchFamily="34" charset="0"/>
                        <a:buChar char="•"/>
                      </a:pPr>
                      <a:r>
                        <a:rPr lang="en-GB" b="0" u="none" baseline="0" dirty="0"/>
                        <a:t>Taught reading and writing. Bishops and abbots were well educated. Archbishops sometimes represented the king or acted as advisors. They kept collections of laws. </a:t>
                      </a:r>
                      <a:endParaRPr lang="en-GB" b="0" u="none" dirty="0"/>
                    </a:p>
                  </a:txBody>
                  <a:tcPr/>
                </a:tc>
                <a:tc hMerge="1">
                  <a:txBody>
                    <a:bodyPr/>
                    <a:lstStyle/>
                    <a:p>
                      <a:endParaRPr lang="en-GB" b="1" u="sng" dirty="0"/>
                    </a:p>
                  </a:txBody>
                  <a:tcPr/>
                </a:tc>
                <a:extLst>
                  <a:ext uri="{0D108BD9-81ED-4DB2-BD59-A6C34878D82A}">
                    <a16:rowId xmlns:a16="http://schemas.microsoft.com/office/drawing/2014/main" val="2450780247"/>
                  </a:ext>
                </a:extLst>
              </a:tr>
              <a:tr h="361263">
                <a:tc>
                  <a:txBody>
                    <a:bodyPr/>
                    <a:lstStyle/>
                    <a:p>
                      <a:r>
                        <a:rPr lang="en-GB" b="1" u="sng" dirty="0" err="1">
                          <a:solidFill>
                            <a:srgbClr val="7030A0"/>
                          </a:solidFill>
                        </a:rPr>
                        <a:t>Stigand</a:t>
                      </a:r>
                      <a:endParaRPr lang="en-GB" b="1" u="sng" dirty="0">
                        <a:solidFill>
                          <a:srgbClr val="7030A0"/>
                        </a:solidFill>
                      </a:endParaRPr>
                    </a:p>
                  </a:txBody>
                  <a:tcPr/>
                </a:tc>
                <a:tc>
                  <a:txBody>
                    <a:bodyPr/>
                    <a:lstStyle/>
                    <a:p>
                      <a:r>
                        <a:rPr lang="en-GB" b="1" u="sng" dirty="0">
                          <a:solidFill>
                            <a:srgbClr val="7030A0"/>
                          </a:solidFill>
                        </a:rPr>
                        <a:t>Lanfranc – reforms of the Church</a:t>
                      </a:r>
                    </a:p>
                  </a:txBody>
                  <a:tcPr/>
                </a:tc>
                <a:extLst>
                  <a:ext uri="{0D108BD9-81ED-4DB2-BD59-A6C34878D82A}">
                    <a16:rowId xmlns:a16="http://schemas.microsoft.com/office/drawing/2014/main" val="3208925206"/>
                  </a:ext>
                </a:extLst>
              </a:tr>
              <a:tr h="4706911">
                <a:tc>
                  <a:txBody>
                    <a:bodyPr/>
                    <a:lstStyle/>
                    <a:p>
                      <a:r>
                        <a:rPr lang="en-GB" b="1" dirty="0"/>
                        <a:t>Who was he? </a:t>
                      </a:r>
                      <a:r>
                        <a:rPr lang="en-GB" dirty="0"/>
                        <a:t>Last Anglo-Saxon Archbishop of Canterbury (appointed by </a:t>
                      </a:r>
                      <a:r>
                        <a:rPr lang="en-GB" dirty="0" err="1"/>
                        <a:t>Godwins</a:t>
                      </a:r>
                      <a:r>
                        <a:rPr lang="en-GB" dirty="0"/>
                        <a:t>)</a:t>
                      </a:r>
                    </a:p>
                    <a:p>
                      <a:r>
                        <a:rPr lang="en-GB" b="1" dirty="0"/>
                        <a:t>What criticisms</a:t>
                      </a:r>
                      <a:r>
                        <a:rPr lang="en-GB" b="1" baseline="0" dirty="0"/>
                        <a:t> did he face?</a:t>
                      </a:r>
                    </a:p>
                    <a:p>
                      <a:pPr marL="285750" lvl="0" indent="-285750">
                        <a:buFont typeface="Arial" panose="020B0604020202020204" pitchFamily="34" charset="0"/>
                        <a:buChar char="•"/>
                      </a:pPr>
                      <a:r>
                        <a:rPr lang="en-GB" sz="1800" b="1" kern="1200" dirty="0">
                          <a:solidFill>
                            <a:schemeClr val="tx1"/>
                          </a:solidFill>
                          <a:effectLst/>
                          <a:latin typeface="+mn-lt"/>
                          <a:ea typeface="+mn-ea"/>
                          <a:cs typeface="+mn-cs"/>
                        </a:rPr>
                        <a:t>Pluralism</a:t>
                      </a:r>
                      <a:r>
                        <a:rPr lang="en-GB" sz="1800" b="1" kern="1200" baseline="0" dirty="0">
                          <a:solidFill>
                            <a:schemeClr val="tx1"/>
                          </a:solidFill>
                          <a:effectLst/>
                          <a:latin typeface="+mn-lt"/>
                          <a:ea typeface="+mn-ea"/>
                          <a:cs typeface="+mn-cs"/>
                        </a:rPr>
                        <a:t> </a:t>
                      </a:r>
                      <a:r>
                        <a:rPr lang="en-GB" sz="1800" kern="1200" baseline="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had post and</a:t>
                      </a:r>
                      <a:r>
                        <a:rPr lang="en-GB" sz="1800" kern="1200" baseline="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income as Bishop of Winchester after he was made Archbishop of Canterbury</a:t>
                      </a:r>
                      <a:r>
                        <a:rPr lang="en-GB" sz="1800" kern="1200" baseline="0" dirty="0">
                          <a:solidFill>
                            <a:schemeClr val="tx1"/>
                          </a:solidFill>
                          <a:effectLst/>
                          <a:latin typeface="+mn-lt"/>
                          <a:ea typeface="+mn-ea"/>
                          <a:cs typeface="+mn-cs"/>
                        </a:rPr>
                        <a:t> (2 bishoprics) = made him very wealthy</a:t>
                      </a:r>
                    </a:p>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Supporting a rival Pope and acting as Archbishop when not appointed by the Pope </a:t>
                      </a:r>
                    </a:p>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S</a:t>
                      </a:r>
                      <a:r>
                        <a:rPr lang="en-GB" sz="1800" b="1" kern="1200" dirty="0">
                          <a:solidFill>
                            <a:schemeClr val="tx1"/>
                          </a:solidFill>
                          <a:effectLst/>
                          <a:latin typeface="+mn-lt"/>
                          <a:ea typeface="+mn-ea"/>
                          <a:cs typeface="+mn-cs"/>
                        </a:rPr>
                        <a:t>imony </a:t>
                      </a:r>
                      <a:r>
                        <a:rPr lang="en-GB" sz="1800" kern="1200" dirty="0">
                          <a:solidFill>
                            <a:schemeClr val="tx1"/>
                          </a:solidFill>
                          <a:effectLst/>
                          <a:latin typeface="+mn-lt"/>
                          <a:ea typeface="+mn-ea"/>
                          <a:cs typeface="+mn-cs"/>
                        </a:rPr>
                        <a:t>- accused of taking money in exchange for granting Church jobs to others. =easy for William to declare the whole English Church as corrupt.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Who was he? </a:t>
                      </a:r>
                      <a:r>
                        <a:rPr lang="en-GB" dirty="0"/>
                        <a:t>Replaced </a:t>
                      </a:r>
                      <a:r>
                        <a:rPr lang="en-GB" dirty="0" err="1"/>
                        <a:t>Stigand</a:t>
                      </a:r>
                      <a:r>
                        <a:rPr lang="en-GB" dirty="0"/>
                        <a:t> as Archbishop of Canterbury</a:t>
                      </a:r>
                      <a:r>
                        <a:rPr lang="en-GB" baseline="0" dirty="0"/>
                        <a:t> and was put in charge of the whole Church</a:t>
                      </a:r>
                    </a:p>
                    <a:p>
                      <a:r>
                        <a:rPr lang="en-GB" b="1" u="sng" dirty="0"/>
                        <a:t>Issues faced: </a:t>
                      </a:r>
                      <a:r>
                        <a:rPr lang="en-GB" dirty="0" err="1"/>
                        <a:t>Stigand</a:t>
                      </a:r>
                      <a:r>
                        <a:rPr lang="en-GB" dirty="0"/>
                        <a:t> had no real control of the Church</a:t>
                      </a:r>
                      <a:r>
                        <a:rPr lang="en-GB" baseline="0" dirty="0"/>
                        <a:t> – it lacked discipline. Lanfranc believed only the Church or king could appoint bishops</a:t>
                      </a:r>
                    </a:p>
                    <a:p>
                      <a:r>
                        <a:rPr lang="en-GB" b="1" dirty="0"/>
                        <a:t>What reforms did he make?</a:t>
                      </a:r>
                    </a:p>
                    <a:p>
                      <a:pPr marL="285750" lvl="0" indent="-285750">
                        <a:buFont typeface="Arial" panose="020B0604020202020204" pitchFamily="34" charset="0"/>
                        <a:buChar char="•"/>
                      </a:pPr>
                      <a:r>
                        <a:rPr lang="en-GB" sz="1800" b="1" kern="1200" dirty="0">
                          <a:solidFill>
                            <a:schemeClr val="tx1"/>
                          </a:solidFill>
                          <a:effectLst/>
                          <a:latin typeface="+mn-lt"/>
                          <a:ea typeface="+mn-ea"/>
                          <a:cs typeface="+mn-cs"/>
                        </a:rPr>
                        <a:t>1075 – No priest could be married. </a:t>
                      </a:r>
                    </a:p>
                    <a:p>
                      <a:pPr marL="285750" lvl="0" indent="-285750">
                        <a:buFont typeface="Arial" panose="020B0604020202020204" pitchFamily="34" charset="0"/>
                        <a:buChar char="•"/>
                      </a:pPr>
                      <a:r>
                        <a:rPr lang="en-GB" sz="1800" b="1" kern="1200" dirty="0">
                          <a:solidFill>
                            <a:schemeClr val="tx1"/>
                          </a:solidFill>
                          <a:effectLst/>
                          <a:latin typeface="+mn-lt"/>
                          <a:ea typeface="+mn-ea"/>
                          <a:cs typeface="+mn-cs"/>
                        </a:rPr>
                        <a:t>Monasteries</a:t>
                      </a:r>
                      <a:r>
                        <a:rPr lang="en-GB" sz="1800" kern="1200" dirty="0">
                          <a:solidFill>
                            <a:schemeClr val="tx1"/>
                          </a:solidFill>
                          <a:effectLst/>
                          <a:latin typeface="+mn-lt"/>
                          <a:ea typeface="+mn-ea"/>
                          <a:cs typeface="+mn-cs"/>
                        </a:rPr>
                        <a:t> –He increased the number and the amount of monks in them. </a:t>
                      </a:r>
                    </a:p>
                    <a:p>
                      <a:pPr marL="285750" lvl="0" indent="-285750">
                        <a:buFont typeface="Arial" panose="020B0604020202020204" pitchFamily="34" charset="0"/>
                        <a:buChar char="•"/>
                      </a:pPr>
                      <a:r>
                        <a:rPr lang="en-GB" sz="1800" b="1" kern="1200" dirty="0">
                          <a:solidFill>
                            <a:schemeClr val="tx1"/>
                          </a:solidFill>
                          <a:effectLst/>
                          <a:latin typeface="+mn-lt"/>
                          <a:ea typeface="+mn-ea"/>
                          <a:cs typeface="+mn-cs"/>
                        </a:rPr>
                        <a:t>Monks were to be well educated </a:t>
                      </a:r>
                      <a:r>
                        <a:rPr lang="en-GB" sz="1800" kern="1200" dirty="0">
                          <a:solidFill>
                            <a:schemeClr val="tx1"/>
                          </a:solidFill>
                          <a:effectLst/>
                          <a:latin typeface="+mn-lt"/>
                          <a:ea typeface="+mn-ea"/>
                          <a:cs typeface="+mn-cs"/>
                        </a:rPr>
                        <a:t>and had to follow the rules of the monastery. </a:t>
                      </a:r>
                    </a:p>
                    <a:p>
                      <a:pPr marL="285750" lvl="0" indent="-285750">
                        <a:buFont typeface="Arial" panose="020B0604020202020204" pitchFamily="34" charset="0"/>
                        <a:buChar char="•"/>
                      </a:pPr>
                      <a:r>
                        <a:rPr lang="en-GB" sz="1800" b="1" kern="1200" dirty="0">
                          <a:solidFill>
                            <a:schemeClr val="tx1"/>
                          </a:solidFill>
                          <a:effectLst/>
                          <a:latin typeface="+mn-lt"/>
                          <a:ea typeface="+mn-ea"/>
                          <a:cs typeface="+mn-cs"/>
                        </a:rPr>
                        <a:t>Church courts 1076</a:t>
                      </a:r>
                      <a:r>
                        <a:rPr lang="en-GB" sz="1800" kern="1200" dirty="0">
                          <a:solidFill>
                            <a:schemeClr val="tx1"/>
                          </a:solidFill>
                          <a:effectLst/>
                          <a:latin typeface="+mn-lt"/>
                          <a:ea typeface="+mn-ea"/>
                          <a:cs typeface="+mn-cs"/>
                        </a:rPr>
                        <a:t>– were set up to deal with anyone who committed religious or moral crimes such as adultery or blasphemy. Priests who broke the law were also tried in Church courts instead of the king’s courts.</a:t>
                      </a:r>
                    </a:p>
                    <a:p>
                      <a:pPr marL="285750" lvl="0" indent="-285750">
                        <a:buFont typeface="Arial" panose="020B0604020202020204" pitchFamily="34" charset="0"/>
                        <a:buChar char="•"/>
                      </a:pPr>
                      <a:r>
                        <a:rPr lang="en-GB" sz="1800" b="1" kern="1200" dirty="0">
                          <a:solidFill>
                            <a:schemeClr val="tx1"/>
                          </a:solidFill>
                          <a:effectLst/>
                          <a:latin typeface="+mn-lt"/>
                          <a:ea typeface="+mn-ea"/>
                          <a:cs typeface="+mn-cs"/>
                        </a:rPr>
                        <a:t>Rebuilding the cathedrals </a:t>
                      </a:r>
                      <a:r>
                        <a:rPr lang="en-GB" sz="1800" kern="1200" dirty="0">
                          <a:solidFill>
                            <a:schemeClr val="tx1"/>
                          </a:solidFill>
                          <a:effectLst/>
                          <a:latin typeface="+mn-lt"/>
                          <a:ea typeface="+mn-ea"/>
                          <a:cs typeface="+mn-cs"/>
                        </a:rPr>
                        <a:t>– e.g. Canterbury Cathedral. Anglo-Saxon rural cathedrals were knocked down and rebuilt (Norman style) in strategically important market towns (e.g. </a:t>
                      </a:r>
                      <a:r>
                        <a:rPr lang="en-GB" sz="1800" kern="1200" dirty="0" err="1">
                          <a:solidFill>
                            <a:schemeClr val="tx1"/>
                          </a:solidFill>
                          <a:effectLst/>
                          <a:latin typeface="+mn-lt"/>
                          <a:ea typeface="+mn-ea"/>
                          <a:cs typeface="+mn-cs"/>
                        </a:rPr>
                        <a:t>Selsey</a:t>
                      </a:r>
                      <a:r>
                        <a:rPr lang="en-GB" sz="1800" kern="1200" dirty="0">
                          <a:solidFill>
                            <a:schemeClr val="tx1"/>
                          </a:solidFill>
                          <a:effectLst/>
                          <a:latin typeface="+mn-lt"/>
                          <a:ea typeface="+mn-ea"/>
                          <a:cs typeface="+mn-cs"/>
                        </a:rPr>
                        <a:t> to Chichester) = more control</a:t>
                      </a:r>
                      <a:r>
                        <a:rPr lang="en-GB" sz="1800" kern="1200" baseline="0" dirty="0">
                          <a:solidFill>
                            <a:schemeClr val="tx1"/>
                          </a:solidFill>
                          <a:effectLst/>
                          <a:latin typeface="+mn-lt"/>
                          <a:ea typeface="+mn-ea"/>
                          <a:cs typeface="+mn-cs"/>
                        </a:rPr>
                        <a:t> of the area.</a:t>
                      </a:r>
                    </a:p>
                    <a:p>
                      <a:pPr marL="285750" indent="-285750">
                        <a:buFont typeface="Arial" panose="020B0604020202020204" pitchFamily="34" charset="0"/>
                        <a:buChar char="•"/>
                      </a:pPr>
                      <a:r>
                        <a:rPr lang="en-GB" sz="1800" b="1" kern="1200" dirty="0">
                          <a:solidFill>
                            <a:schemeClr val="tx1"/>
                          </a:solidFill>
                          <a:effectLst/>
                          <a:latin typeface="+mn-lt"/>
                          <a:ea typeface="+mn-ea"/>
                          <a:cs typeface="+mn-cs"/>
                        </a:rPr>
                        <a:t>Archdeacons</a:t>
                      </a:r>
                      <a:r>
                        <a:rPr lang="en-GB" sz="1800" kern="1200" dirty="0">
                          <a:solidFill>
                            <a:schemeClr val="tx1"/>
                          </a:solidFill>
                          <a:effectLst/>
                          <a:latin typeface="+mn-lt"/>
                          <a:ea typeface="+mn-ea"/>
                          <a:cs typeface="+mn-cs"/>
                        </a:rPr>
                        <a:t> became more common-</a:t>
                      </a:r>
                      <a:r>
                        <a:rPr lang="en-GB" sz="1800" kern="1200" baseline="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below the bishops but above parish priests. Their role was within the bishop’s diocese and they enforced Church discipline e.g. controlled the priests and therefore the population </a:t>
                      </a:r>
                      <a:r>
                        <a:rPr lang="en-GB" sz="1800" b="1" kern="1200" dirty="0">
                          <a:solidFill>
                            <a:srgbClr val="0070C0"/>
                          </a:solidFill>
                          <a:effectLst/>
                          <a:latin typeface="+mn-lt"/>
                          <a:ea typeface="+mn-ea"/>
                          <a:cs typeface="+mn-cs"/>
                        </a:rPr>
                        <a:t>= </a:t>
                      </a:r>
                      <a:r>
                        <a:rPr lang="en-GB" sz="1800" b="1" kern="1200" dirty="0" err="1">
                          <a:solidFill>
                            <a:srgbClr val="0070C0"/>
                          </a:solidFill>
                          <a:effectLst/>
                          <a:latin typeface="+mn-lt"/>
                          <a:ea typeface="+mn-ea"/>
                          <a:cs typeface="+mn-cs"/>
                        </a:rPr>
                        <a:t>Normanised</a:t>
                      </a:r>
                      <a:r>
                        <a:rPr lang="en-GB" sz="1800" b="1" kern="1200" dirty="0">
                          <a:solidFill>
                            <a:srgbClr val="0070C0"/>
                          </a:solidFill>
                          <a:effectLst/>
                          <a:latin typeface="+mn-lt"/>
                          <a:ea typeface="+mn-ea"/>
                          <a:cs typeface="+mn-cs"/>
                        </a:rPr>
                        <a:t> the Church</a:t>
                      </a:r>
                      <a:endParaRPr lang="en-GB" b="1" dirty="0">
                        <a:solidFill>
                          <a:srgbClr val="0070C0"/>
                        </a:solidFill>
                      </a:endParaRPr>
                    </a:p>
                  </a:txBody>
                  <a:tcPr/>
                </a:tc>
                <a:extLst>
                  <a:ext uri="{0D108BD9-81ED-4DB2-BD59-A6C34878D82A}">
                    <a16:rowId xmlns:a16="http://schemas.microsoft.com/office/drawing/2014/main" val="1495947502"/>
                  </a:ext>
                </a:extLst>
              </a:tr>
            </a:tbl>
          </a:graphicData>
        </a:graphic>
      </p:graphicFrame>
    </p:spTree>
    <p:custDataLst>
      <p:tags r:id="rId1"/>
    </p:custDataLst>
    <p:extLst>
      <p:ext uri="{BB962C8B-B14F-4D97-AF65-F5344CB8AC3E}">
        <p14:creationId xmlns:p14="http://schemas.microsoft.com/office/powerpoint/2010/main" val="298260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4344"/>
            <a:ext cx="10515600" cy="1493655"/>
          </a:xfrm>
        </p:spPr>
        <p:txBody>
          <a:bodyPr/>
          <a:lstStyle/>
          <a:p>
            <a:r>
              <a:rPr lang="en-GB" b="1" u="sng" dirty="0">
                <a:solidFill>
                  <a:srgbClr val="0070C0"/>
                </a:solidFill>
              </a:rPr>
              <a:t>Extent of change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1103450"/>
              </p:ext>
            </p:extLst>
          </p:nvPr>
        </p:nvGraphicFramePr>
        <p:xfrm>
          <a:off x="0" y="581441"/>
          <a:ext cx="12191999" cy="6146800"/>
        </p:xfrm>
        <a:graphic>
          <a:graphicData uri="http://schemas.openxmlformats.org/drawingml/2006/table">
            <a:tbl>
              <a:tblPr firstRow="1" bandRow="1">
                <a:tableStyleId>{5C22544A-7EE6-4342-B048-85BDC9FD1C3A}</a:tableStyleId>
              </a:tblPr>
              <a:tblGrid>
                <a:gridCol w="4601980">
                  <a:extLst>
                    <a:ext uri="{9D8B030D-6E8A-4147-A177-3AD203B41FA5}">
                      <a16:colId xmlns:a16="http://schemas.microsoft.com/office/drawing/2014/main" val="402087385"/>
                    </a:ext>
                  </a:extLst>
                </a:gridCol>
                <a:gridCol w="7590019">
                  <a:extLst>
                    <a:ext uri="{9D8B030D-6E8A-4147-A177-3AD203B41FA5}">
                      <a16:colId xmlns:a16="http://schemas.microsoft.com/office/drawing/2014/main" val="3719430507"/>
                    </a:ext>
                  </a:extLst>
                </a:gridCol>
              </a:tblGrid>
              <a:tr h="370840">
                <a:tc>
                  <a:txBody>
                    <a:bodyPr/>
                    <a:lstStyle/>
                    <a:p>
                      <a:r>
                        <a:rPr lang="en-GB" dirty="0"/>
                        <a:t>Anglo-Saxon England</a:t>
                      </a:r>
                    </a:p>
                  </a:txBody>
                  <a:tcPr/>
                </a:tc>
                <a:tc>
                  <a:txBody>
                    <a:bodyPr/>
                    <a:lstStyle/>
                    <a:p>
                      <a:r>
                        <a:rPr lang="en-GB" dirty="0"/>
                        <a:t>Norman England</a:t>
                      </a:r>
                    </a:p>
                  </a:txBody>
                  <a:tcPr/>
                </a:tc>
                <a:extLst>
                  <a:ext uri="{0D108BD9-81ED-4DB2-BD59-A6C34878D82A}">
                    <a16:rowId xmlns:a16="http://schemas.microsoft.com/office/drawing/2014/main" val="3902271262"/>
                  </a:ext>
                </a:extLst>
              </a:tr>
              <a:tr h="370840">
                <a:tc>
                  <a:txBody>
                    <a:bodyPr/>
                    <a:lstStyle/>
                    <a:p>
                      <a:r>
                        <a:rPr lang="en-GB" dirty="0"/>
                        <a:t>Slaves made up 10% of population</a:t>
                      </a:r>
                    </a:p>
                  </a:txBody>
                  <a:tcPr/>
                </a:tc>
                <a:tc>
                  <a:txBody>
                    <a:bodyPr/>
                    <a:lstStyle/>
                    <a:p>
                      <a:r>
                        <a:rPr lang="en-GB" dirty="0"/>
                        <a:t>Some slaves</a:t>
                      </a:r>
                      <a:r>
                        <a:rPr lang="en-GB" baseline="0" dirty="0"/>
                        <a:t> freed</a:t>
                      </a:r>
                      <a:endParaRPr lang="en-GB" dirty="0"/>
                    </a:p>
                  </a:txBody>
                  <a:tcPr/>
                </a:tc>
                <a:extLst>
                  <a:ext uri="{0D108BD9-81ED-4DB2-BD59-A6C34878D82A}">
                    <a16:rowId xmlns:a16="http://schemas.microsoft.com/office/drawing/2014/main" val="3265844155"/>
                  </a:ext>
                </a:extLst>
              </a:tr>
              <a:tr h="370840">
                <a:tc>
                  <a:txBody>
                    <a:bodyPr/>
                    <a:lstStyle/>
                    <a:p>
                      <a:r>
                        <a:rPr lang="en-GB" dirty="0"/>
                        <a:t>Peasants(</a:t>
                      </a:r>
                      <a:r>
                        <a:rPr lang="en-GB" dirty="0" err="1"/>
                        <a:t>ceorls</a:t>
                      </a:r>
                      <a:r>
                        <a:rPr lang="en-GB" dirty="0"/>
                        <a:t>)</a:t>
                      </a:r>
                      <a:r>
                        <a:rPr lang="en-GB" baseline="0" dirty="0"/>
                        <a:t>  90% of population-some free.</a:t>
                      </a:r>
                      <a:endParaRPr lang="en-GB" dirty="0"/>
                    </a:p>
                  </a:txBody>
                  <a:tcPr/>
                </a:tc>
                <a:tc>
                  <a:txBody>
                    <a:bodyPr/>
                    <a:lstStyle/>
                    <a:p>
                      <a:r>
                        <a:rPr lang="en-GB" dirty="0"/>
                        <a:t>Peasants bound to the lord = worked</a:t>
                      </a:r>
                      <a:r>
                        <a:rPr lang="en-GB" baseline="0" dirty="0"/>
                        <a:t> harder but no real change</a:t>
                      </a:r>
                      <a:endParaRPr lang="en-GB" dirty="0"/>
                    </a:p>
                  </a:txBody>
                  <a:tcPr/>
                </a:tc>
                <a:extLst>
                  <a:ext uri="{0D108BD9-81ED-4DB2-BD59-A6C34878D82A}">
                    <a16:rowId xmlns:a16="http://schemas.microsoft.com/office/drawing/2014/main" val="988030986"/>
                  </a:ext>
                </a:extLst>
              </a:tr>
              <a:tr h="370840">
                <a:tc>
                  <a:txBody>
                    <a:bodyPr/>
                    <a:lstStyle/>
                    <a:p>
                      <a:r>
                        <a:rPr lang="en-GB" dirty="0" err="1"/>
                        <a:t>Thegns</a:t>
                      </a:r>
                      <a:r>
                        <a:rPr lang="en-GB" dirty="0"/>
                        <a:t> – 4-6000, local land owners</a:t>
                      </a:r>
                      <a:r>
                        <a:rPr lang="en-GB" baseline="0" dirty="0"/>
                        <a:t> (more than 5 hides). Provided military service</a:t>
                      </a:r>
                      <a:endParaRPr lang="en-GB" dirty="0"/>
                    </a:p>
                  </a:txBody>
                  <a:tcPr/>
                </a:tc>
                <a:tc>
                  <a:txBody>
                    <a:bodyPr/>
                    <a:lstStyle/>
                    <a:p>
                      <a:r>
                        <a:rPr lang="en-GB" dirty="0" err="1"/>
                        <a:t>Thegns</a:t>
                      </a:r>
                      <a:r>
                        <a:rPr lang="en-GB" dirty="0"/>
                        <a:t> wiped out– replaced by knights/other Norman vassals of tenants-in-chief. Norman knights</a:t>
                      </a:r>
                      <a:r>
                        <a:rPr lang="en-GB" baseline="0" dirty="0"/>
                        <a:t> had less </a:t>
                      </a:r>
                      <a:r>
                        <a:rPr lang="en-GB" baseline="0" dirty="0" err="1"/>
                        <a:t>indepence</a:t>
                      </a:r>
                      <a:r>
                        <a:rPr lang="en-GB" baseline="0" dirty="0"/>
                        <a:t> and less likely to have great halls</a:t>
                      </a:r>
                      <a:endParaRPr lang="en-GB" dirty="0"/>
                    </a:p>
                  </a:txBody>
                  <a:tcPr/>
                </a:tc>
                <a:extLst>
                  <a:ext uri="{0D108BD9-81ED-4DB2-BD59-A6C34878D82A}">
                    <a16:rowId xmlns:a16="http://schemas.microsoft.com/office/drawing/2014/main" val="1726664938"/>
                  </a:ext>
                </a:extLst>
              </a:tr>
              <a:tr h="370840">
                <a:tc>
                  <a:txBody>
                    <a:bodyPr/>
                    <a:lstStyle/>
                    <a:p>
                      <a:r>
                        <a:rPr lang="en-GB" dirty="0"/>
                        <a:t>Earls  - power</a:t>
                      </a:r>
                      <a:r>
                        <a:rPr lang="en-GB" baseline="0" dirty="0"/>
                        <a:t>ful/ wealthy – could oppose a king</a:t>
                      </a:r>
                      <a:endParaRPr lang="en-GB" dirty="0"/>
                    </a:p>
                  </a:txBody>
                  <a:tcPr/>
                </a:tc>
                <a:tc>
                  <a:txBody>
                    <a:bodyPr/>
                    <a:lstStyle/>
                    <a:p>
                      <a:r>
                        <a:rPr lang="en-GB" dirty="0"/>
                        <a:t>Saxon earls replaced</a:t>
                      </a:r>
                      <a:r>
                        <a:rPr lang="en-GB" baseline="0" dirty="0"/>
                        <a:t> with Normans –smaller earldoms (tenants-in-chief) - dependent on the king</a:t>
                      </a:r>
                      <a:endParaRPr lang="en-GB" dirty="0"/>
                    </a:p>
                  </a:txBody>
                  <a:tcPr/>
                </a:tc>
                <a:extLst>
                  <a:ext uri="{0D108BD9-81ED-4DB2-BD59-A6C34878D82A}">
                    <a16:rowId xmlns:a16="http://schemas.microsoft.com/office/drawing/2014/main" val="1385646734"/>
                  </a:ext>
                </a:extLst>
              </a:tr>
              <a:tr h="370840">
                <a:tc>
                  <a:txBody>
                    <a:bodyPr/>
                    <a:lstStyle/>
                    <a:p>
                      <a:r>
                        <a:rPr lang="en-GB" dirty="0"/>
                        <a:t>Church</a:t>
                      </a:r>
                      <a:r>
                        <a:rPr lang="en-GB" baseline="0" dirty="0"/>
                        <a:t> undisciplined. Followed Saxon saints</a:t>
                      </a:r>
                      <a:endParaRPr lang="en-GB" dirty="0"/>
                    </a:p>
                  </a:txBody>
                  <a:tcPr/>
                </a:tc>
                <a:tc>
                  <a:txBody>
                    <a:bodyPr/>
                    <a:lstStyle/>
                    <a:p>
                      <a:r>
                        <a:rPr lang="en-GB" dirty="0"/>
                        <a:t>Lanfranc reformed the church = </a:t>
                      </a:r>
                      <a:r>
                        <a:rPr lang="en-GB" dirty="0" err="1"/>
                        <a:t>Normanised</a:t>
                      </a:r>
                      <a:r>
                        <a:rPr lang="en-GB" dirty="0"/>
                        <a:t> and rebuilt churches</a:t>
                      </a:r>
                    </a:p>
                  </a:txBody>
                  <a:tcPr/>
                </a:tc>
                <a:extLst>
                  <a:ext uri="{0D108BD9-81ED-4DB2-BD59-A6C34878D82A}">
                    <a16:rowId xmlns:a16="http://schemas.microsoft.com/office/drawing/2014/main" val="2380697807"/>
                  </a:ext>
                </a:extLst>
              </a:tr>
              <a:tr h="185420">
                <a:tc>
                  <a:txBody>
                    <a:bodyPr/>
                    <a:lstStyle/>
                    <a:p>
                      <a:r>
                        <a:rPr lang="en-GB" dirty="0"/>
                        <a:t>Earls controlled each earldom,</a:t>
                      </a:r>
                      <a:r>
                        <a:rPr lang="en-GB" baseline="0" dirty="0"/>
                        <a:t> had </a:t>
                      </a:r>
                      <a:r>
                        <a:rPr lang="en-GB" baseline="0" dirty="0" err="1"/>
                        <a:t>thegns</a:t>
                      </a:r>
                      <a:r>
                        <a:rPr lang="en-GB" baseline="0" dirty="0"/>
                        <a:t> etc. </a:t>
                      </a:r>
                      <a:endParaRPr lang="en-GB" dirty="0"/>
                    </a:p>
                  </a:txBody>
                  <a:tcPr/>
                </a:tc>
                <a:tc>
                  <a:txBody>
                    <a:bodyPr/>
                    <a:lstStyle/>
                    <a:p>
                      <a:r>
                        <a:rPr lang="en-GB" dirty="0"/>
                        <a:t>Feudalism – clear hierarchy</a:t>
                      </a:r>
                      <a:r>
                        <a:rPr lang="en-GB" baseline="0" dirty="0"/>
                        <a:t> </a:t>
                      </a:r>
                      <a:r>
                        <a:rPr lang="en-GB" dirty="0"/>
                        <a:t>and castles built to control the population</a:t>
                      </a:r>
                    </a:p>
                  </a:txBody>
                  <a:tcPr/>
                </a:tc>
                <a:extLst>
                  <a:ext uri="{0D108BD9-81ED-4DB2-BD59-A6C34878D82A}">
                    <a16:rowId xmlns:a16="http://schemas.microsoft.com/office/drawing/2014/main" val="3379391614"/>
                  </a:ext>
                </a:extLst>
              </a:tr>
              <a:tr h="370840">
                <a:tc>
                  <a:txBody>
                    <a:bodyPr/>
                    <a:lstStyle/>
                    <a:p>
                      <a:r>
                        <a:rPr lang="en-GB" dirty="0"/>
                        <a:t>Geld</a:t>
                      </a:r>
                      <a:r>
                        <a:rPr lang="en-GB" baseline="0" dirty="0"/>
                        <a:t> tax set by both Viking and Saxon rulers. Traded extensively e.g. with Scandinavia</a:t>
                      </a:r>
                      <a:endParaRPr lang="en-GB" dirty="0"/>
                    </a:p>
                  </a:txBody>
                  <a:tcPr/>
                </a:tc>
                <a:tc>
                  <a:txBody>
                    <a:bodyPr/>
                    <a:lstStyle/>
                    <a:p>
                      <a:r>
                        <a:rPr lang="en-GB" dirty="0"/>
                        <a:t>Geld tax levied more frequently – wealth used to benefit Normandy. Trade with Scandinavia cut off – more</a:t>
                      </a:r>
                      <a:r>
                        <a:rPr lang="en-GB" baseline="0" dirty="0"/>
                        <a:t> with Normandy</a:t>
                      </a:r>
                      <a:r>
                        <a:rPr lang="en-GB" dirty="0"/>
                        <a:t>.</a:t>
                      </a:r>
                      <a:r>
                        <a:rPr lang="en-GB" baseline="0" dirty="0"/>
                        <a:t> Harrying of North hit Danelaw areas.</a:t>
                      </a:r>
                      <a:endParaRPr lang="en-GB" dirty="0"/>
                    </a:p>
                  </a:txBody>
                  <a:tcPr/>
                </a:tc>
                <a:extLst>
                  <a:ext uri="{0D108BD9-81ED-4DB2-BD59-A6C34878D82A}">
                    <a16:rowId xmlns:a16="http://schemas.microsoft.com/office/drawing/2014/main" val="3150856023"/>
                  </a:ext>
                </a:extLst>
              </a:tr>
              <a:tr h="636427">
                <a:tc>
                  <a:txBody>
                    <a:bodyPr/>
                    <a:lstStyle/>
                    <a:p>
                      <a:r>
                        <a:rPr lang="en-GB" dirty="0"/>
                        <a:t>Saxon government</a:t>
                      </a:r>
                    </a:p>
                  </a:txBody>
                  <a:tcPr/>
                </a:tc>
                <a:tc>
                  <a:txBody>
                    <a:bodyPr/>
                    <a:lstStyle/>
                    <a:p>
                      <a:r>
                        <a:rPr lang="en-GB" dirty="0"/>
                        <a:t>Government –</a:t>
                      </a:r>
                      <a:r>
                        <a:rPr lang="en-GB" baseline="0" dirty="0"/>
                        <a:t>Saxons replaced– but things like writs stayed the same. Everyone of Saxon origin e.g. Bishop </a:t>
                      </a:r>
                      <a:r>
                        <a:rPr lang="en-GB" baseline="0" dirty="0" err="1"/>
                        <a:t>Wulfstan</a:t>
                      </a:r>
                      <a:r>
                        <a:rPr lang="en-GB" baseline="0" dirty="0"/>
                        <a:t> proved complete loyalty to William</a:t>
                      </a:r>
                      <a:endParaRPr lang="en-GB" dirty="0"/>
                    </a:p>
                  </a:txBody>
                  <a:tcPr/>
                </a:tc>
                <a:extLst>
                  <a:ext uri="{0D108BD9-81ED-4DB2-BD59-A6C34878D82A}">
                    <a16:rowId xmlns:a16="http://schemas.microsoft.com/office/drawing/2014/main" val="2310477940"/>
                  </a:ext>
                </a:extLst>
              </a:tr>
              <a:tr h="300647">
                <a:tc gridSpan="2">
                  <a:txBody>
                    <a:bodyPr/>
                    <a:lstStyle/>
                    <a:p>
                      <a:r>
                        <a:rPr lang="en-GB" dirty="0"/>
                        <a:t>Anglo-Saxon England was richer and more sophisticated than Normandy – so the Normans adopted ways of doing things</a:t>
                      </a:r>
                    </a:p>
                  </a:txBody>
                  <a:tcPr/>
                </a:tc>
                <a:tc hMerge="1">
                  <a:txBody>
                    <a:bodyPr/>
                    <a:lstStyle/>
                    <a:p>
                      <a:endParaRPr lang="en-GB" dirty="0"/>
                    </a:p>
                  </a:txBody>
                  <a:tcPr/>
                </a:tc>
                <a:extLst>
                  <a:ext uri="{0D108BD9-81ED-4DB2-BD59-A6C34878D82A}">
                    <a16:rowId xmlns:a16="http://schemas.microsoft.com/office/drawing/2014/main" val="2816640846"/>
                  </a:ext>
                </a:extLst>
              </a:tr>
              <a:tr h="123613">
                <a:tc gridSpan="2">
                  <a:txBody>
                    <a:bodyPr/>
                    <a:lstStyle/>
                    <a:p>
                      <a:pPr algn="ctr"/>
                      <a:r>
                        <a:rPr lang="en-GB" dirty="0"/>
                        <a:t>Village life, particularly</a:t>
                      </a:r>
                      <a:r>
                        <a:rPr lang="en-GB" baseline="0" dirty="0"/>
                        <a:t> for peasants was the same. Farming life went on the same as before.</a:t>
                      </a:r>
                      <a:endParaRPr lang="en-GB" dirty="0"/>
                    </a:p>
                  </a:txBody>
                  <a:tcPr/>
                </a:tc>
                <a:tc hMerge="1">
                  <a:txBody>
                    <a:bodyPr/>
                    <a:lstStyle/>
                    <a:p>
                      <a:endParaRPr lang="en-GB" dirty="0"/>
                    </a:p>
                  </a:txBody>
                  <a:tcPr/>
                </a:tc>
                <a:extLst>
                  <a:ext uri="{0D108BD9-81ED-4DB2-BD59-A6C34878D82A}">
                    <a16:rowId xmlns:a16="http://schemas.microsoft.com/office/drawing/2014/main" val="1865571803"/>
                  </a:ext>
                </a:extLst>
              </a:tr>
              <a:tr h="242147">
                <a:tc gridSpan="2">
                  <a:txBody>
                    <a:bodyPr/>
                    <a:lstStyle/>
                    <a:p>
                      <a:pPr algn="l"/>
                      <a:r>
                        <a:rPr lang="en-GB" dirty="0"/>
                        <a:t>Towns continued to trade as</a:t>
                      </a:r>
                      <a:r>
                        <a:rPr lang="en-GB" baseline="0" dirty="0"/>
                        <a:t> before –some towns cleared for castles/churches/cathedrals (stone). Towns like York grew rapidly</a:t>
                      </a:r>
                      <a:endParaRPr lang="en-GB" dirty="0"/>
                    </a:p>
                  </a:txBody>
                  <a:tcPr/>
                </a:tc>
                <a:tc hMerge="1">
                  <a:txBody>
                    <a:bodyPr/>
                    <a:lstStyle/>
                    <a:p>
                      <a:endParaRPr lang="en-GB"/>
                    </a:p>
                  </a:txBody>
                  <a:tcPr/>
                </a:tc>
                <a:extLst>
                  <a:ext uri="{0D108BD9-81ED-4DB2-BD59-A6C34878D82A}">
                    <a16:rowId xmlns:a16="http://schemas.microsoft.com/office/drawing/2014/main" val="1665088910"/>
                  </a:ext>
                </a:extLst>
              </a:tr>
              <a:tr h="123613">
                <a:tc gridSpan="2">
                  <a:txBody>
                    <a:bodyPr/>
                    <a:lstStyle/>
                    <a:p>
                      <a:pPr algn="ctr"/>
                      <a:r>
                        <a:rPr lang="en-GB" dirty="0"/>
                        <a:t>The royal household – although now Norman – still consisted of servants, bodyguards, administration</a:t>
                      </a:r>
                      <a:r>
                        <a:rPr lang="en-GB" baseline="0" dirty="0"/>
                        <a:t> staff and </a:t>
                      </a:r>
                      <a:r>
                        <a:rPr lang="en-GB" dirty="0"/>
                        <a:t>advisors</a:t>
                      </a:r>
                    </a:p>
                  </a:txBody>
                  <a:tcPr/>
                </a:tc>
                <a:tc hMerge="1">
                  <a:txBody>
                    <a:bodyPr/>
                    <a:lstStyle/>
                    <a:p>
                      <a:endParaRPr lang="en-GB"/>
                    </a:p>
                  </a:txBody>
                  <a:tcPr/>
                </a:tc>
                <a:extLst>
                  <a:ext uri="{0D108BD9-81ED-4DB2-BD59-A6C34878D82A}">
                    <a16:rowId xmlns:a16="http://schemas.microsoft.com/office/drawing/2014/main" val="1354736209"/>
                  </a:ext>
                </a:extLst>
              </a:tr>
            </a:tbl>
          </a:graphicData>
        </a:graphic>
      </p:graphicFrame>
    </p:spTree>
    <p:custDataLst>
      <p:tags r:id="rId1"/>
    </p:custDataLst>
    <p:extLst>
      <p:ext uri="{BB962C8B-B14F-4D97-AF65-F5344CB8AC3E}">
        <p14:creationId xmlns:p14="http://schemas.microsoft.com/office/powerpoint/2010/main" val="69894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4295" y="0"/>
            <a:ext cx="3497705" cy="7135318"/>
          </a:xfrm>
        </p:spPr>
        <p:txBody>
          <a:bodyPr>
            <a:normAutofit fontScale="55000" lnSpcReduction="20000"/>
          </a:bodyPr>
          <a:lstStyle/>
          <a:p>
            <a:pPr marL="0" indent="0">
              <a:buNone/>
            </a:pPr>
            <a:r>
              <a:rPr lang="en-GB" sz="3300" b="1" u="sng" dirty="0"/>
              <a:t>Role of the regents</a:t>
            </a:r>
            <a:r>
              <a:rPr lang="en-GB" sz="3300" dirty="0"/>
              <a:t>:</a:t>
            </a:r>
          </a:p>
          <a:p>
            <a:pPr>
              <a:spcBef>
                <a:spcPts val="0"/>
              </a:spcBef>
            </a:pPr>
            <a:r>
              <a:rPr lang="en-GB" sz="3300" dirty="0"/>
              <a:t>Rebellions forced William to be in England for much of 1066-72, but spent 80% on his time in Normandy. </a:t>
            </a:r>
          </a:p>
          <a:p>
            <a:pPr>
              <a:spcBef>
                <a:spcPts val="0"/>
              </a:spcBef>
            </a:pPr>
            <a:r>
              <a:rPr lang="en-GB" sz="3300" dirty="0"/>
              <a:t>He appointed trusted supporters as regent with the same powers that William had </a:t>
            </a:r>
            <a:r>
              <a:rPr lang="en-GB" sz="3300" dirty="0" err="1"/>
              <a:t>e.g</a:t>
            </a:r>
            <a:r>
              <a:rPr lang="en-GB" sz="3300" dirty="0"/>
              <a:t> </a:t>
            </a:r>
            <a:r>
              <a:rPr lang="en-GB" sz="3300" dirty="0" err="1"/>
              <a:t>Odo</a:t>
            </a:r>
            <a:r>
              <a:rPr lang="en-GB" sz="3300" dirty="0"/>
              <a:t> of Bayeux, and  </a:t>
            </a:r>
            <a:r>
              <a:rPr lang="en-GB" sz="3300" dirty="0" err="1"/>
              <a:t>fitzOsbern</a:t>
            </a:r>
            <a:r>
              <a:rPr lang="en-GB" sz="3300" dirty="0"/>
              <a:t> (Earl of Chester), and to Lanfranc, Archbishop of Canterbury – Lanfranc was used more as the others caused problems e.g. land grabs and caused some resistance.. </a:t>
            </a:r>
          </a:p>
          <a:p>
            <a:pPr>
              <a:spcBef>
                <a:spcPts val="0"/>
              </a:spcBef>
            </a:pPr>
            <a:r>
              <a:rPr lang="en-GB" sz="3300" dirty="0"/>
              <a:t>This system worked shows: that William chose regents wisely, and that he had built up a strong and effective system of government for them to use. </a:t>
            </a:r>
          </a:p>
          <a:p>
            <a:pPr>
              <a:spcBef>
                <a:spcPts val="0"/>
              </a:spcBef>
            </a:pPr>
            <a:r>
              <a:rPr lang="en-GB" sz="3300" dirty="0"/>
              <a:t>Lanfranc was regent during the Revolt of the Earls 1075 .</a:t>
            </a:r>
          </a:p>
          <a:p>
            <a:pPr marL="0" indent="0">
              <a:buNone/>
            </a:pPr>
            <a:r>
              <a:rPr lang="en-GB" sz="3300" b="1" u="sng" dirty="0"/>
              <a:t>Role of the Earls:</a:t>
            </a:r>
          </a:p>
          <a:p>
            <a:pPr>
              <a:spcBef>
                <a:spcPts val="0"/>
              </a:spcBef>
            </a:pPr>
            <a:r>
              <a:rPr lang="en-GB" sz="3300" dirty="0"/>
              <a:t>William rewarded followers/ supporters at Hastings given earldom. </a:t>
            </a:r>
          </a:p>
          <a:p>
            <a:pPr>
              <a:spcBef>
                <a:spcPts val="0"/>
              </a:spcBef>
            </a:pPr>
            <a:r>
              <a:rPr lang="en-GB" sz="3300" dirty="0"/>
              <a:t>Reduced power and number of the earls, and they held less land (and wealth). He replaced the Anglo-Saxon earls. </a:t>
            </a:r>
          </a:p>
          <a:p>
            <a:pPr>
              <a:spcBef>
                <a:spcPts val="0"/>
              </a:spcBef>
            </a:pPr>
            <a:r>
              <a:rPr lang="en-GB" sz="3300" dirty="0"/>
              <a:t>Earls = important role in the military defence of strategically important borderlands. </a:t>
            </a:r>
          </a:p>
          <a:p>
            <a:pPr marL="0" indent="0">
              <a:buNone/>
            </a:pPr>
            <a:endParaRPr lang="en-GB" dirty="0"/>
          </a:p>
        </p:txBody>
      </p:sp>
      <p:pic>
        <p:nvPicPr>
          <p:cNvPr id="4" name="Picture 3"/>
          <p:cNvPicPr/>
          <p:nvPr/>
        </p:nvPicPr>
        <p:blipFill>
          <a:blip r:embed="rId3"/>
          <a:stretch>
            <a:fillRect/>
          </a:stretch>
        </p:blipFill>
        <p:spPr>
          <a:xfrm>
            <a:off x="134912" y="0"/>
            <a:ext cx="8559384" cy="6858000"/>
          </a:xfrm>
          <a:prstGeom prst="rect">
            <a:avLst/>
          </a:prstGeom>
        </p:spPr>
      </p:pic>
    </p:spTree>
    <p:custDataLst>
      <p:tags r:id="rId1"/>
    </p:custDataLst>
    <p:extLst>
      <p:ext uri="{BB962C8B-B14F-4D97-AF65-F5344CB8AC3E}">
        <p14:creationId xmlns:p14="http://schemas.microsoft.com/office/powerpoint/2010/main" val="219882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50233617"/>
              </p:ext>
            </p:extLst>
          </p:nvPr>
        </p:nvGraphicFramePr>
        <p:xfrm>
          <a:off x="1" y="0"/>
          <a:ext cx="12192000" cy="6854003"/>
        </p:xfrm>
        <a:graphic>
          <a:graphicData uri="http://schemas.openxmlformats.org/drawingml/2006/table">
            <a:tbl>
              <a:tblPr firstRow="1" bandRow="1">
                <a:tableStyleId>{5940675A-B579-460E-94D1-54222C63F5DA}</a:tableStyleId>
              </a:tblPr>
              <a:tblGrid>
                <a:gridCol w="2636793">
                  <a:extLst>
                    <a:ext uri="{9D8B030D-6E8A-4147-A177-3AD203B41FA5}">
                      <a16:colId xmlns:a16="http://schemas.microsoft.com/office/drawing/2014/main" val="3495692001"/>
                    </a:ext>
                  </a:extLst>
                </a:gridCol>
                <a:gridCol w="3459208">
                  <a:extLst>
                    <a:ext uri="{9D8B030D-6E8A-4147-A177-3AD203B41FA5}">
                      <a16:colId xmlns:a16="http://schemas.microsoft.com/office/drawing/2014/main" val="3556539825"/>
                    </a:ext>
                  </a:extLst>
                </a:gridCol>
                <a:gridCol w="6095999">
                  <a:extLst>
                    <a:ext uri="{9D8B030D-6E8A-4147-A177-3AD203B41FA5}">
                      <a16:colId xmlns:a16="http://schemas.microsoft.com/office/drawing/2014/main" val="3401353256"/>
                    </a:ext>
                  </a:extLst>
                </a:gridCol>
              </a:tblGrid>
              <a:tr h="314793">
                <a:tc gridSpan="2">
                  <a:txBody>
                    <a:bodyPr/>
                    <a:lstStyle/>
                    <a:p>
                      <a:r>
                        <a:rPr lang="en-GB" sz="2000" b="1" dirty="0"/>
                        <a:t>Sheriff</a:t>
                      </a:r>
                    </a:p>
                  </a:txBody>
                  <a:tcPr>
                    <a:solidFill>
                      <a:schemeClr val="accent1">
                        <a:lumMod val="20000"/>
                        <a:lumOff val="80000"/>
                      </a:schemeClr>
                    </a:solidFill>
                  </a:tcPr>
                </a:tc>
                <a:tc hMerge="1">
                  <a:txBody>
                    <a:bodyPr/>
                    <a:lstStyle/>
                    <a:p>
                      <a:endParaRPr lang="en-GB"/>
                    </a:p>
                  </a:txBody>
                  <a:tcPr/>
                </a:tc>
                <a:tc>
                  <a:txBody>
                    <a:bodyPr/>
                    <a:lstStyle/>
                    <a:p>
                      <a:r>
                        <a:rPr lang="en-GB" sz="2000" b="1" dirty="0"/>
                        <a:t>Forests</a:t>
                      </a:r>
                    </a:p>
                  </a:txBody>
                  <a:tcPr>
                    <a:solidFill>
                      <a:schemeClr val="accent4">
                        <a:lumMod val="20000"/>
                        <a:lumOff val="80000"/>
                      </a:schemeClr>
                    </a:solidFill>
                  </a:tcPr>
                </a:tc>
                <a:extLst>
                  <a:ext uri="{0D108BD9-81ED-4DB2-BD59-A6C34878D82A}">
                    <a16:rowId xmlns:a16="http://schemas.microsoft.com/office/drawing/2014/main" val="3119588313"/>
                  </a:ext>
                </a:extLst>
              </a:tr>
              <a:tr h="308298">
                <a:tc>
                  <a:txBody>
                    <a:bodyPr/>
                    <a:lstStyle/>
                    <a:p>
                      <a:r>
                        <a:rPr lang="en-GB" b="1" dirty="0">
                          <a:solidFill>
                            <a:schemeClr val="accent1">
                              <a:lumMod val="50000"/>
                            </a:schemeClr>
                          </a:solidFill>
                        </a:rPr>
                        <a:t>Anglo-Saxon England</a:t>
                      </a:r>
                    </a:p>
                  </a:txBody>
                  <a:tcPr>
                    <a:solidFill>
                      <a:schemeClr val="accent1">
                        <a:lumMod val="20000"/>
                        <a:lumOff val="80000"/>
                      </a:schemeClr>
                    </a:solidFill>
                  </a:tcPr>
                </a:tc>
                <a:tc>
                  <a:txBody>
                    <a:bodyPr/>
                    <a:lstStyle/>
                    <a:p>
                      <a:r>
                        <a:rPr lang="en-GB" b="1" dirty="0">
                          <a:solidFill>
                            <a:schemeClr val="accent1">
                              <a:lumMod val="50000"/>
                            </a:schemeClr>
                          </a:solidFill>
                        </a:rPr>
                        <a:t>Norman</a:t>
                      </a:r>
                      <a:r>
                        <a:rPr lang="en-GB" b="1" baseline="0" dirty="0">
                          <a:solidFill>
                            <a:schemeClr val="accent1">
                              <a:lumMod val="50000"/>
                            </a:schemeClr>
                          </a:solidFill>
                        </a:rPr>
                        <a:t> England:</a:t>
                      </a:r>
                      <a:endParaRPr lang="en-GB" b="1" dirty="0">
                        <a:solidFill>
                          <a:schemeClr val="accent1">
                            <a:lumMod val="50000"/>
                          </a:schemeClr>
                        </a:solidFill>
                      </a:endParaRPr>
                    </a:p>
                  </a:txBody>
                  <a:tcPr>
                    <a:solidFill>
                      <a:schemeClr val="accent1">
                        <a:lumMod val="20000"/>
                        <a:lumOff val="80000"/>
                      </a:schemeClr>
                    </a:solidFill>
                  </a:tcPr>
                </a:tc>
                <a:tc rowSpan="2">
                  <a:txBody>
                    <a:bodyPr/>
                    <a:lstStyle/>
                    <a:p>
                      <a:pPr marL="285750" indent="-285750">
                        <a:buFont typeface="Arial" panose="020B0604020202020204" pitchFamily="34" charset="0"/>
                        <a:buChar char="•"/>
                      </a:pPr>
                      <a:r>
                        <a:rPr lang="en-GB" dirty="0"/>
                        <a:t>In Anglo-Saxon Englan</a:t>
                      </a:r>
                      <a:r>
                        <a:rPr lang="en-GB" baseline="0" dirty="0"/>
                        <a:t>d the king was free to hunt anywhere in his own demesne. William had the same but wanted to expand his hunting ground – he made new areas ‘ forests’ – taking them from land holders</a:t>
                      </a:r>
                    </a:p>
                    <a:p>
                      <a:pPr marL="285750" indent="-285750">
                        <a:buFont typeface="Arial" panose="020B0604020202020204" pitchFamily="34" charset="0"/>
                        <a:buChar char="•"/>
                      </a:pPr>
                      <a:r>
                        <a:rPr lang="en-GB" baseline="0" dirty="0"/>
                        <a:t>Forest = area reserved for hunting by the king.</a:t>
                      </a:r>
                    </a:p>
                    <a:p>
                      <a:r>
                        <a:rPr lang="en-GB" b="1" u="sng" baseline="0" dirty="0"/>
                        <a:t>Why hated?</a:t>
                      </a:r>
                    </a:p>
                    <a:p>
                      <a:pPr marL="285750" indent="-285750">
                        <a:buFont typeface="Arial" panose="020B0604020202020204" pitchFamily="34" charset="0"/>
                        <a:buChar char="•"/>
                      </a:pPr>
                      <a:r>
                        <a:rPr lang="en-GB" baseline="0" dirty="0"/>
                        <a:t>No hunting, foraging, collecting wood/timber</a:t>
                      </a:r>
                    </a:p>
                    <a:p>
                      <a:pPr marL="285750" indent="-285750">
                        <a:buFont typeface="Arial" panose="020B0604020202020204" pitchFamily="34" charset="0"/>
                        <a:buChar char="•"/>
                      </a:pPr>
                      <a:r>
                        <a:rPr lang="en-GB" baseline="0" dirty="0"/>
                        <a:t>Couldn’t carry weapons</a:t>
                      </a:r>
                    </a:p>
                    <a:p>
                      <a:pPr marL="285750" indent="-285750">
                        <a:buFont typeface="Arial" panose="020B0604020202020204" pitchFamily="34" charset="0"/>
                        <a:buChar char="•"/>
                      </a:pPr>
                      <a:r>
                        <a:rPr lang="en-GB" baseline="0" dirty="0"/>
                        <a:t>Seen as unfair – people suffered</a:t>
                      </a:r>
                    </a:p>
                    <a:p>
                      <a:pPr marL="285750" indent="-285750">
                        <a:buFont typeface="Arial" panose="020B0604020202020204" pitchFamily="34" charset="0"/>
                        <a:buChar char="•"/>
                      </a:pPr>
                      <a:r>
                        <a:rPr lang="en-GB" baseline="0" dirty="0"/>
                        <a:t>Made Norman land grabs seem legitimate</a:t>
                      </a:r>
                    </a:p>
                    <a:p>
                      <a:pPr marL="285750" indent="-285750">
                        <a:buFont typeface="Arial" panose="020B0604020202020204" pitchFamily="34" charset="0"/>
                        <a:buChar char="•"/>
                      </a:pPr>
                      <a:r>
                        <a:rPr lang="en-GB" baseline="0" dirty="0"/>
                        <a:t>Punishments were harsh</a:t>
                      </a:r>
                    </a:p>
                    <a:p>
                      <a:pPr marL="285750" indent="-285750">
                        <a:buFont typeface="Arial" panose="020B0604020202020204" pitchFamily="34" charset="0"/>
                        <a:buChar char="•"/>
                      </a:pPr>
                      <a:r>
                        <a:rPr lang="en-GB" baseline="0" dirty="0"/>
                        <a:t>Fines given and rights sold to other nobles</a:t>
                      </a:r>
                      <a:endParaRPr lang="en-GB" dirty="0"/>
                    </a:p>
                  </a:txBody>
                  <a:tcPr>
                    <a:solidFill>
                      <a:schemeClr val="accent4">
                        <a:lumMod val="20000"/>
                        <a:lumOff val="80000"/>
                      </a:schemeClr>
                    </a:solidFill>
                  </a:tcPr>
                </a:tc>
                <a:extLst>
                  <a:ext uri="{0D108BD9-81ED-4DB2-BD59-A6C34878D82A}">
                    <a16:rowId xmlns:a16="http://schemas.microsoft.com/office/drawing/2014/main" val="2603683926"/>
                  </a:ext>
                </a:extLst>
              </a:tr>
              <a:tr h="313544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Appointed by the king – managed the kings land in an earldom (earl more important)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Responsible</a:t>
                      </a:r>
                      <a:r>
                        <a:rPr lang="en-GB" baseline="0" dirty="0"/>
                        <a:t> for law and order in their shire – answered to the earl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Responsible for the shires defence and gathering the </a:t>
                      </a:r>
                      <a:r>
                        <a:rPr lang="en-GB" baseline="0" dirty="0" err="1"/>
                        <a:t>fyrd</a:t>
                      </a:r>
                      <a:endParaRPr lang="en-GB"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dirty="0"/>
                        <a:t>Appointed by king but more powerful – controlled</a:t>
                      </a:r>
                      <a:r>
                        <a:rPr lang="en-GB" baseline="0" dirty="0"/>
                        <a:t> their shire – answered to the king only</a:t>
                      </a:r>
                    </a:p>
                    <a:p>
                      <a:pPr marL="285750" indent="-285750">
                        <a:buFont typeface="Arial" panose="020B0604020202020204" pitchFamily="34" charset="0"/>
                        <a:buChar char="•"/>
                      </a:pPr>
                      <a:r>
                        <a:rPr lang="en-GB" baseline="0" dirty="0"/>
                        <a:t>Kept role for law and order – plus new laws to punish anti-Norman rebellion</a:t>
                      </a:r>
                    </a:p>
                    <a:p>
                      <a:pPr marL="285750" indent="-285750">
                        <a:buFont typeface="Arial" panose="020B0604020202020204" pitchFamily="34" charset="0"/>
                        <a:buChar char="•"/>
                      </a:pPr>
                      <a:r>
                        <a:rPr lang="en-GB" baseline="0" dirty="0"/>
                        <a:t>Same role in defence but custodians of castles in the shire that belonged to the king</a:t>
                      </a:r>
                    </a:p>
                    <a:p>
                      <a:pPr marL="285750" indent="-285750">
                        <a:buFont typeface="Arial" panose="020B0604020202020204" pitchFamily="34" charset="0"/>
                        <a:buChar char="•"/>
                      </a:pPr>
                      <a:r>
                        <a:rPr lang="en-GB" baseline="0" dirty="0"/>
                        <a:t>Hated for making land grabs</a:t>
                      </a:r>
                      <a:endParaRPr lang="en-GB" dirty="0"/>
                    </a:p>
                  </a:txBody>
                  <a:tcPr>
                    <a:solidFill>
                      <a:schemeClr val="accent1">
                        <a:lumMod val="20000"/>
                        <a:lumOff val="80000"/>
                      </a:schemeClr>
                    </a:solidFill>
                  </a:tcPr>
                </a:tc>
                <a:tc vMerge="1">
                  <a:txBody>
                    <a:bodyPr/>
                    <a:lstStyle/>
                    <a:p>
                      <a:endParaRPr lang="en-GB"/>
                    </a:p>
                  </a:txBody>
                  <a:tcPr/>
                </a:tc>
                <a:extLst>
                  <a:ext uri="{0D108BD9-81ED-4DB2-BD59-A6C34878D82A}">
                    <a16:rowId xmlns:a16="http://schemas.microsoft.com/office/drawing/2014/main" val="2086873187"/>
                  </a:ext>
                </a:extLst>
              </a:tr>
              <a:tr h="329783">
                <a:tc gridSpan="2">
                  <a:txBody>
                    <a:bodyPr/>
                    <a:lstStyle/>
                    <a:p>
                      <a:r>
                        <a:rPr lang="en-GB" sz="2000" b="1" dirty="0"/>
                        <a:t>Domesday</a:t>
                      </a:r>
                      <a:r>
                        <a:rPr lang="en-GB" sz="2000" b="1" baseline="0" dirty="0"/>
                        <a:t> book</a:t>
                      </a:r>
                      <a:endParaRPr lang="en-GB" sz="2000" b="1" dirty="0"/>
                    </a:p>
                  </a:txBody>
                  <a:tcPr>
                    <a:solidFill>
                      <a:schemeClr val="accent6">
                        <a:lumMod val="20000"/>
                        <a:lumOff val="80000"/>
                      </a:schemeClr>
                    </a:solidFill>
                  </a:tcPr>
                </a:tc>
                <a:tc hMerge="1">
                  <a:txBody>
                    <a:bodyPr/>
                    <a:lstStyle/>
                    <a:p>
                      <a:endParaRPr lang="en-GB"/>
                    </a:p>
                  </a:txBody>
                  <a:tcPr/>
                </a:tc>
                <a:tc>
                  <a:txBody>
                    <a:bodyPr/>
                    <a:lstStyle/>
                    <a:p>
                      <a:r>
                        <a:rPr lang="en-GB" sz="2000" b="1" dirty="0"/>
                        <a:t>Norman Aristocracy</a:t>
                      </a:r>
                    </a:p>
                  </a:txBody>
                  <a:tcPr>
                    <a:solidFill>
                      <a:srgbClr val="FFCCFF"/>
                    </a:solidFill>
                  </a:tcPr>
                </a:tc>
                <a:extLst>
                  <a:ext uri="{0D108BD9-81ED-4DB2-BD59-A6C34878D82A}">
                    <a16:rowId xmlns:a16="http://schemas.microsoft.com/office/drawing/2014/main" val="3929062167"/>
                  </a:ext>
                </a:extLst>
              </a:tr>
              <a:tr h="2377702">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Ordered by William Christmas</a:t>
                      </a:r>
                      <a:r>
                        <a:rPr lang="en-GB" baseline="0" dirty="0"/>
                        <a:t> 1085 </a:t>
                      </a: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Gathered to pay for the Viking threat of 1085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Sorted out legal disputes over 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Showed William’s power – no one could lie</a:t>
                      </a: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Details lands</a:t>
                      </a:r>
                      <a:r>
                        <a:rPr lang="en-GB" baseline="0" dirty="0"/>
                        <a:t> </a:t>
                      </a:r>
                      <a:r>
                        <a:rPr lang="en-GB" dirty="0"/>
                        <a:t>owned</a:t>
                      </a:r>
                      <a:r>
                        <a:rPr lang="en-GB" baseline="0" dirty="0"/>
                        <a:t> and how much they were worth. </a:t>
                      </a:r>
                      <a:endParaRPr lang="en-GB" b="1" dirty="0"/>
                    </a:p>
                    <a:p>
                      <a:pPr marL="285750" indent="-285750">
                        <a:buFont typeface="Arial" panose="020B0604020202020204" pitchFamily="34" charset="0"/>
                        <a:buChar char="•"/>
                      </a:pPr>
                      <a:r>
                        <a:rPr lang="en-GB" dirty="0"/>
                        <a:t>Tenants</a:t>
                      </a:r>
                      <a:r>
                        <a:rPr lang="en-GB" baseline="0" dirty="0"/>
                        <a:t> in chief had </a:t>
                      </a:r>
                      <a:r>
                        <a:rPr lang="en-GB" dirty="0"/>
                        <a:t>tax deals - William could </a:t>
                      </a:r>
                      <a:r>
                        <a:rPr lang="en-GB" baseline="0" dirty="0"/>
                        <a:t>reverse some. </a:t>
                      </a:r>
                    </a:p>
                    <a:p>
                      <a:pPr marL="285750" indent="-285750">
                        <a:buFont typeface="Arial" panose="020B0604020202020204" pitchFamily="34" charset="0"/>
                        <a:buChar char="•"/>
                      </a:pPr>
                      <a:r>
                        <a:rPr lang="en-GB" baseline="0" dirty="0"/>
                        <a:t>There were heavy geld taxes in 1084-1086.</a:t>
                      </a: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Domesday Book = ‘at a glance’ guide for working out what the financial opportunities e.g. for charging reliefs</a:t>
                      </a:r>
                      <a:endParaRPr lang="en-GB" dirty="0"/>
                    </a:p>
                  </a:txBody>
                  <a:tcPr>
                    <a:solidFill>
                      <a:schemeClr val="accent6">
                        <a:lumMod val="20000"/>
                        <a:lumOff val="80000"/>
                      </a:schemeClr>
                    </a:solidFill>
                  </a:tcPr>
                </a:tc>
                <a:tc hMerge="1">
                  <a:txBody>
                    <a:bodyPr/>
                    <a:lstStyle/>
                    <a:p>
                      <a:endParaRPr lang="en-GB"/>
                    </a:p>
                  </a:txBody>
                  <a:tcPr/>
                </a:tc>
                <a:tc>
                  <a:txBody>
                    <a:bodyPr/>
                    <a:lstStyle/>
                    <a:p>
                      <a:pPr marL="285750" indent="-285750">
                        <a:buFont typeface="Arial" panose="020B0604020202020204" pitchFamily="34" charset="0"/>
                        <a:buChar char="•"/>
                      </a:pPr>
                      <a:r>
                        <a:rPr lang="en-GB" b="1" dirty="0"/>
                        <a:t>Language</a:t>
                      </a:r>
                      <a:r>
                        <a:rPr lang="en-GB" dirty="0"/>
                        <a:t> – Norman –French.</a:t>
                      </a:r>
                      <a:r>
                        <a:rPr lang="en-GB" baseline="0" dirty="0"/>
                        <a:t> </a:t>
                      </a:r>
                      <a:r>
                        <a:rPr lang="en-GB" dirty="0"/>
                        <a:t>Latin – used in all official writing. English – spoken by ordinary people and peasants. </a:t>
                      </a:r>
                    </a:p>
                    <a:p>
                      <a:pPr marL="285750" indent="-285750">
                        <a:buFont typeface="Arial" panose="020B0604020202020204" pitchFamily="34" charset="0"/>
                        <a:buChar char="•"/>
                      </a:pPr>
                      <a:r>
                        <a:rPr lang="en-GB" b="1" dirty="0"/>
                        <a:t>Culture</a:t>
                      </a:r>
                      <a:r>
                        <a:rPr lang="en-GB" baseline="0" dirty="0"/>
                        <a:t> – spent money on rich clothing, jewellery, parties</a:t>
                      </a:r>
                    </a:p>
                    <a:p>
                      <a:pPr marL="285750" indent="-285750">
                        <a:buFont typeface="Arial" panose="020B0604020202020204" pitchFamily="34" charset="0"/>
                        <a:buChar char="•"/>
                      </a:pPr>
                      <a:r>
                        <a:rPr lang="en-GB" b="1" baseline="0" dirty="0"/>
                        <a:t>Showed off their wealth </a:t>
                      </a:r>
                      <a:r>
                        <a:rPr lang="en-GB" baseline="0" dirty="0"/>
                        <a:t>e.g. built high impact buildings</a:t>
                      </a:r>
                    </a:p>
                    <a:p>
                      <a:pPr marL="285750" indent="-285750">
                        <a:buFont typeface="Arial" panose="020B0604020202020204" pitchFamily="34" charset="0"/>
                        <a:buChar char="•"/>
                      </a:pPr>
                      <a:r>
                        <a:rPr lang="en-GB" baseline="0" dirty="0"/>
                        <a:t>Passed lands to a single heir (kept estate together)</a:t>
                      </a:r>
                    </a:p>
                    <a:p>
                      <a:pPr marL="285750" indent="-285750">
                        <a:buFont typeface="Arial" panose="020B0604020202020204" pitchFamily="34" charset="0"/>
                        <a:buChar char="•"/>
                      </a:pPr>
                      <a:r>
                        <a:rPr lang="en-GB" b="1" baseline="0" dirty="0"/>
                        <a:t>Chivalry</a:t>
                      </a:r>
                      <a:r>
                        <a:rPr lang="en-GB" baseline="0" dirty="0"/>
                        <a:t> – moral code on how knights should behave</a:t>
                      </a:r>
                    </a:p>
                    <a:p>
                      <a:pPr marL="285750" indent="-285750">
                        <a:buFont typeface="Arial" panose="020B0604020202020204" pitchFamily="34" charset="0"/>
                        <a:buChar char="•"/>
                      </a:pPr>
                      <a:r>
                        <a:rPr lang="en-GB" b="1" baseline="0" dirty="0"/>
                        <a:t>Church </a:t>
                      </a:r>
                      <a:r>
                        <a:rPr lang="en-GB" baseline="0" dirty="0"/>
                        <a:t>– very religious &amp; should atone for sins e.g. violence</a:t>
                      </a:r>
                    </a:p>
                    <a:p>
                      <a:pPr marL="285750" indent="-285750">
                        <a:buFont typeface="Arial" panose="020B0604020202020204" pitchFamily="34" charset="0"/>
                        <a:buChar char="•"/>
                      </a:pPr>
                      <a:r>
                        <a:rPr lang="en-GB" b="1" baseline="0" dirty="0"/>
                        <a:t>Looked down on the English </a:t>
                      </a:r>
                      <a:r>
                        <a:rPr lang="en-GB" baseline="0" dirty="0"/>
                        <a:t>e.g. destroyed tombs and relics of Saxon and Celtic saints – not seen as holy</a:t>
                      </a:r>
                      <a:endParaRPr lang="en-GB" dirty="0"/>
                    </a:p>
                  </a:txBody>
                  <a:tcPr>
                    <a:solidFill>
                      <a:srgbClr val="FFCCFF"/>
                    </a:solidFill>
                  </a:tcPr>
                </a:tc>
                <a:extLst>
                  <a:ext uri="{0D108BD9-81ED-4DB2-BD59-A6C34878D82A}">
                    <a16:rowId xmlns:a16="http://schemas.microsoft.com/office/drawing/2014/main" val="75424021"/>
                  </a:ext>
                </a:extLst>
              </a:tr>
            </a:tbl>
          </a:graphicData>
        </a:graphic>
      </p:graphicFrame>
    </p:spTree>
    <p:custDataLst>
      <p:tags r:id="rId1"/>
    </p:custDataLst>
    <p:extLst>
      <p:ext uri="{BB962C8B-B14F-4D97-AF65-F5344CB8AC3E}">
        <p14:creationId xmlns:p14="http://schemas.microsoft.com/office/powerpoint/2010/main" val="138114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46" y="228789"/>
            <a:ext cx="5365092" cy="6363740"/>
          </a:xfrm>
          <a:ln>
            <a:solidFill>
              <a:schemeClr val="tx1"/>
            </a:solidFill>
          </a:ln>
        </p:spPr>
        <p:txBody>
          <a:bodyPr>
            <a:noAutofit/>
          </a:bodyPr>
          <a:lstStyle/>
          <a:p>
            <a:pPr marL="0" indent="0">
              <a:buNone/>
            </a:pPr>
            <a:r>
              <a:rPr lang="en-GB" sz="2400" b="1" dirty="0"/>
              <a:t>Q4C) </a:t>
            </a:r>
          </a:p>
          <a:p>
            <a:pPr marL="0" indent="0">
              <a:buNone/>
            </a:pPr>
            <a:r>
              <a:rPr lang="en-GB" sz="2400" b="1" dirty="0"/>
              <a:t>‘</a:t>
            </a:r>
            <a:r>
              <a:rPr lang="en-GB" b="1" dirty="0"/>
              <a:t>The main consequence of changes in government after 1066 was the king had more power than his Anglo-Saxon predecessors.’</a:t>
            </a:r>
            <a:endParaRPr lang="en-GB" dirty="0"/>
          </a:p>
          <a:p>
            <a:r>
              <a:rPr lang="en-GB" b="1" dirty="0"/>
              <a:t>How far do you agree? Explain your answer:</a:t>
            </a:r>
            <a:endParaRPr lang="en-GB" dirty="0"/>
          </a:p>
          <a:p>
            <a:r>
              <a:rPr lang="en-GB" b="1" dirty="0"/>
              <a:t>You may use the following in your answer:</a:t>
            </a:r>
            <a:endParaRPr lang="en-GB" dirty="0"/>
          </a:p>
          <a:p>
            <a:pPr lvl="0"/>
            <a:r>
              <a:rPr lang="en-GB" b="1" dirty="0"/>
              <a:t>Castles</a:t>
            </a:r>
            <a:endParaRPr lang="en-GB" dirty="0"/>
          </a:p>
          <a:p>
            <a:pPr lvl="0"/>
            <a:r>
              <a:rPr lang="en-GB" b="1" dirty="0"/>
              <a:t>the use of forfeiture</a:t>
            </a:r>
            <a:endParaRPr lang="en-GB" dirty="0"/>
          </a:p>
          <a:p>
            <a:r>
              <a:rPr lang="en-GB" b="1" dirty="0"/>
              <a:t>You must also use information of your own. (16)</a:t>
            </a:r>
            <a:endParaRPr lang="en-GB" dirty="0"/>
          </a:p>
        </p:txBody>
      </p:sp>
      <p:sp>
        <p:nvSpPr>
          <p:cNvPr id="5" name="Content Placeholder 4"/>
          <p:cNvSpPr txBox="1">
            <a:spLocks/>
          </p:cNvSpPr>
          <p:nvPr/>
        </p:nvSpPr>
        <p:spPr>
          <a:xfrm>
            <a:off x="6061586" y="103239"/>
            <a:ext cx="6017343" cy="6754761"/>
          </a:xfrm>
          <a:prstGeom prst="rect">
            <a:avLst/>
          </a:prstGeom>
          <a:solidFill>
            <a:srgbClr val="FFFF00"/>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i="1" dirty="0"/>
              <a:t>What you need: introduction, </a:t>
            </a:r>
            <a:r>
              <a:rPr lang="en-GB" sz="2000" dirty="0"/>
              <a:t>3 </a:t>
            </a:r>
            <a:r>
              <a:rPr lang="en-GB" sz="2000" dirty="0" err="1"/>
              <a:t>xPEEL</a:t>
            </a:r>
            <a:r>
              <a:rPr lang="en-GB" sz="2000" dirty="0"/>
              <a:t> paragraphs + a judgement.</a:t>
            </a:r>
          </a:p>
          <a:p>
            <a:pPr marL="0" indent="0">
              <a:buFont typeface="Arial" panose="020B0604020202020204" pitchFamily="34" charset="0"/>
              <a:buNone/>
            </a:pPr>
            <a:r>
              <a:rPr lang="en-GB" sz="2000" b="1" u="sng" dirty="0"/>
              <a:t>Structure:</a:t>
            </a:r>
          </a:p>
          <a:p>
            <a:pPr marL="0" indent="0">
              <a:buFont typeface="Arial" panose="020B0604020202020204" pitchFamily="34" charset="0"/>
              <a:buNone/>
            </a:pPr>
            <a:r>
              <a:rPr lang="en-GB" sz="2000" b="1" i="1" u="sng" dirty="0"/>
              <a:t>OPTION 1</a:t>
            </a:r>
          </a:p>
          <a:p>
            <a:pPr>
              <a:buFont typeface="Wingdings" panose="05000000000000000000" pitchFamily="2" charset="2"/>
              <a:buChar char="q"/>
            </a:pPr>
            <a:r>
              <a:rPr lang="en-GB" sz="2000" i="1" dirty="0"/>
              <a:t>Either</a:t>
            </a:r>
            <a:r>
              <a:rPr lang="en-GB" sz="2000" dirty="0"/>
              <a:t> x2 paragraphs agreeing and x1 disagreeing.</a:t>
            </a:r>
          </a:p>
          <a:p>
            <a:pPr>
              <a:buFont typeface="Wingdings" panose="05000000000000000000" pitchFamily="2" charset="2"/>
              <a:buChar char="q"/>
            </a:pPr>
            <a:r>
              <a:rPr lang="en-GB" sz="2000" i="1" dirty="0"/>
              <a:t>Or </a:t>
            </a:r>
            <a:r>
              <a:rPr lang="en-GB" sz="2000" dirty="0"/>
              <a:t>x1 paragraph agreeing and x2 disagreeing.</a:t>
            </a:r>
          </a:p>
          <a:p>
            <a:pPr marL="0" indent="0">
              <a:buFont typeface="Arial" panose="020B0604020202020204" pitchFamily="34" charset="0"/>
              <a:buNone/>
            </a:pPr>
            <a:r>
              <a:rPr lang="en-GB" sz="2000" b="1" u="sng" dirty="0"/>
              <a:t>OPTION 2</a:t>
            </a:r>
          </a:p>
          <a:p>
            <a:pPr>
              <a:buFont typeface="Wingdings" panose="05000000000000000000" pitchFamily="2" charset="2"/>
              <a:buChar char="q"/>
            </a:pPr>
            <a:r>
              <a:rPr lang="en-GB" sz="2000" dirty="0"/>
              <a:t>Develop 3 paragraphs on separate factors and argue for and against within each paragraph</a:t>
            </a:r>
          </a:p>
          <a:p>
            <a:pPr marL="0" indent="0">
              <a:buFont typeface="Arial" panose="020B0604020202020204" pitchFamily="34" charset="0"/>
              <a:buNone/>
            </a:pPr>
            <a:r>
              <a:rPr lang="en-GB" sz="2000" b="1" i="1" u="sng" dirty="0"/>
              <a:t>Advice:</a:t>
            </a:r>
          </a:p>
          <a:p>
            <a:pPr>
              <a:spcBef>
                <a:spcPts val="0"/>
              </a:spcBef>
            </a:pPr>
            <a:r>
              <a:rPr lang="en-GB" sz="2000" dirty="0"/>
              <a:t>Weight you answer so that your conclusion is well supported</a:t>
            </a:r>
          </a:p>
          <a:p>
            <a:pPr>
              <a:spcBef>
                <a:spcPts val="0"/>
              </a:spcBef>
            </a:pPr>
            <a:r>
              <a:rPr lang="en-GB" sz="2000" dirty="0"/>
              <a:t>Read the question carefully – if a specific factor is given address it</a:t>
            </a:r>
          </a:p>
          <a:p>
            <a:pPr>
              <a:spcBef>
                <a:spcPts val="0"/>
              </a:spcBef>
            </a:pPr>
            <a:r>
              <a:rPr lang="en-GB" sz="2000" dirty="0"/>
              <a:t>Develop 3 completely different factors/reasons</a:t>
            </a:r>
          </a:p>
          <a:p>
            <a:pPr>
              <a:spcBef>
                <a:spcPts val="0"/>
              </a:spcBef>
            </a:pPr>
            <a:r>
              <a:rPr lang="en-GB" sz="2000" dirty="0"/>
              <a:t>Refer the argument to the statement – are you arguing agree/disagree</a:t>
            </a:r>
          </a:p>
          <a:p>
            <a:pPr>
              <a:spcBef>
                <a:spcPts val="0"/>
              </a:spcBef>
            </a:pPr>
            <a:r>
              <a:rPr lang="en-GB" sz="2000" dirty="0"/>
              <a:t>Conclusions should be developed and try to analysis. Lots of marks for this question!</a:t>
            </a:r>
          </a:p>
          <a:p>
            <a:pPr>
              <a:spcBef>
                <a:spcPts val="0"/>
              </a:spcBef>
            </a:pPr>
            <a:r>
              <a:rPr lang="en-GB" sz="2000" b="1" u="sng" dirty="0"/>
              <a:t>30 minutes</a:t>
            </a:r>
          </a:p>
          <a:p>
            <a:pPr>
              <a:spcBef>
                <a:spcPts val="0"/>
              </a:spcBef>
            </a:pPr>
            <a:endParaRPr lang="en-GB" sz="1800" dirty="0"/>
          </a:p>
        </p:txBody>
      </p:sp>
    </p:spTree>
    <p:custDataLst>
      <p:tags r:id="rId1"/>
    </p:custDataLst>
    <p:extLst>
      <p:ext uri="{BB962C8B-B14F-4D97-AF65-F5344CB8AC3E}">
        <p14:creationId xmlns:p14="http://schemas.microsoft.com/office/powerpoint/2010/main" val="28104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0" y="32245"/>
            <a:ext cx="5157787" cy="507401"/>
          </a:xfrm>
        </p:spPr>
        <p:txBody>
          <a:bodyPr/>
          <a:lstStyle/>
          <a:p>
            <a:r>
              <a:rPr lang="en-GB" u="sng" dirty="0" err="1">
                <a:solidFill>
                  <a:srgbClr val="0070C0"/>
                </a:solidFill>
              </a:rPr>
              <a:t>Odo</a:t>
            </a:r>
            <a:endParaRPr lang="en-GB" u="sng" dirty="0">
              <a:solidFill>
                <a:srgbClr val="0070C0"/>
              </a:solidFill>
            </a:endParaRPr>
          </a:p>
        </p:txBody>
      </p:sp>
      <p:sp>
        <p:nvSpPr>
          <p:cNvPr id="5" name="Content Placeholder 4"/>
          <p:cNvSpPr>
            <a:spLocks noGrp="1"/>
          </p:cNvSpPr>
          <p:nvPr>
            <p:ph sz="half" idx="2"/>
          </p:nvPr>
        </p:nvSpPr>
        <p:spPr>
          <a:xfrm>
            <a:off x="104931" y="539646"/>
            <a:ext cx="7090347" cy="6318353"/>
          </a:xfrm>
        </p:spPr>
        <p:txBody>
          <a:bodyPr>
            <a:normAutofit fontScale="70000" lnSpcReduction="20000"/>
          </a:bodyPr>
          <a:lstStyle/>
          <a:p>
            <a:pPr marL="514350" indent="-514350">
              <a:spcBef>
                <a:spcPts val="0"/>
              </a:spcBef>
              <a:buFont typeface="+mj-lt"/>
              <a:buAutoNum type="arabicPeriod"/>
            </a:pPr>
            <a:r>
              <a:rPr lang="en-GB" dirty="0" err="1"/>
              <a:t>Odo</a:t>
            </a:r>
            <a:r>
              <a:rPr lang="en-GB" dirty="0"/>
              <a:t> was William’s half brother – they had the same Mother, </a:t>
            </a:r>
            <a:r>
              <a:rPr lang="en-GB" dirty="0" err="1"/>
              <a:t>Herleva</a:t>
            </a:r>
            <a:r>
              <a:rPr lang="en-GB" dirty="0"/>
              <a:t>. </a:t>
            </a:r>
          </a:p>
          <a:p>
            <a:pPr marL="514350" indent="-514350">
              <a:spcBef>
                <a:spcPts val="0"/>
              </a:spcBef>
              <a:buFont typeface="+mj-lt"/>
              <a:buAutoNum type="arabicPeriod"/>
            </a:pPr>
            <a:r>
              <a:rPr lang="en-GB" dirty="0"/>
              <a:t>In 1049, William made </a:t>
            </a:r>
            <a:r>
              <a:rPr lang="en-GB" dirty="0" err="1"/>
              <a:t>Odo</a:t>
            </a:r>
            <a:r>
              <a:rPr lang="en-GB" dirty="0"/>
              <a:t> Bishop of Bayeux, even though his reputation was very poor – he was greedy and immoral (Bayeux was an important Norman town).</a:t>
            </a:r>
          </a:p>
          <a:p>
            <a:pPr marL="514350" indent="-514350">
              <a:spcBef>
                <a:spcPts val="0"/>
              </a:spcBef>
              <a:buFont typeface="+mj-lt"/>
              <a:buAutoNum type="arabicPeriod"/>
            </a:pPr>
            <a:r>
              <a:rPr lang="en-GB" dirty="0" err="1"/>
              <a:t>Odo</a:t>
            </a:r>
            <a:r>
              <a:rPr lang="en-GB" dirty="0"/>
              <a:t> was a major supporter of William’s invasion, contributing 100 ships to the fleet, and fought at the Battle of Hastings.</a:t>
            </a:r>
          </a:p>
          <a:p>
            <a:pPr marL="514350" indent="-514350">
              <a:spcBef>
                <a:spcPts val="0"/>
              </a:spcBef>
              <a:buFont typeface="+mj-lt"/>
              <a:buAutoNum type="arabicPeriod"/>
            </a:pPr>
            <a:r>
              <a:rPr lang="en-GB" dirty="0"/>
              <a:t>William rewarded him with the earldom of Kent and gained control of many other estates to become the second largest landholder in England, after the king. </a:t>
            </a:r>
          </a:p>
          <a:p>
            <a:pPr marL="514350" indent="-514350">
              <a:spcBef>
                <a:spcPts val="0"/>
              </a:spcBef>
              <a:buFont typeface="+mj-lt"/>
              <a:buAutoNum type="arabicPeriod"/>
            </a:pPr>
            <a:r>
              <a:rPr lang="en-GB" dirty="0" err="1"/>
              <a:t>Odo</a:t>
            </a:r>
            <a:r>
              <a:rPr lang="en-GB" dirty="0"/>
              <a:t> was made co-regent of England (with William </a:t>
            </a:r>
            <a:r>
              <a:rPr lang="en-GB" dirty="0" err="1"/>
              <a:t>FitzOsbern</a:t>
            </a:r>
            <a:r>
              <a:rPr lang="en-GB" dirty="0"/>
              <a:t>) when King William returned to Normandy.</a:t>
            </a:r>
          </a:p>
          <a:p>
            <a:pPr marL="514350" indent="-514350">
              <a:spcBef>
                <a:spcPts val="0"/>
              </a:spcBef>
              <a:buFont typeface="+mj-lt"/>
              <a:buAutoNum type="arabicPeriod"/>
            </a:pPr>
            <a:r>
              <a:rPr lang="en-GB" dirty="0"/>
              <a:t>1076 – a 3 day enquiry was held following complaints to Lanfranc about land seizures by </a:t>
            </a:r>
            <a:r>
              <a:rPr lang="en-GB" dirty="0" err="1"/>
              <a:t>Odo</a:t>
            </a:r>
            <a:r>
              <a:rPr lang="en-GB" dirty="0"/>
              <a:t>. </a:t>
            </a:r>
            <a:r>
              <a:rPr lang="en-GB" dirty="0" err="1"/>
              <a:t>Odo</a:t>
            </a:r>
            <a:r>
              <a:rPr lang="en-GB" dirty="0"/>
              <a:t> was forced to return the land.</a:t>
            </a:r>
          </a:p>
          <a:p>
            <a:pPr marL="514350" indent="-514350">
              <a:spcBef>
                <a:spcPts val="0"/>
              </a:spcBef>
              <a:buFont typeface="+mj-lt"/>
              <a:buAutoNum type="arabicPeriod"/>
            </a:pPr>
            <a:r>
              <a:rPr lang="en-GB" dirty="0"/>
              <a:t>1079 – William sent </a:t>
            </a:r>
            <a:r>
              <a:rPr lang="en-GB" dirty="0" err="1"/>
              <a:t>Odo</a:t>
            </a:r>
            <a:r>
              <a:rPr lang="en-GB" dirty="0"/>
              <a:t> to Northumberland, following attacks from Scotland and the murder of the Archbishop of Durham – </a:t>
            </a:r>
            <a:r>
              <a:rPr lang="en-GB" dirty="0" err="1"/>
              <a:t>Odo</a:t>
            </a:r>
            <a:r>
              <a:rPr lang="en-GB" dirty="0"/>
              <a:t> laid waste to the region.</a:t>
            </a:r>
          </a:p>
          <a:p>
            <a:pPr marL="514350" indent="-514350">
              <a:spcBef>
                <a:spcPts val="0"/>
              </a:spcBef>
              <a:buFont typeface="+mj-lt"/>
              <a:buAutoNum type="arabicPeriod"/>
            </a:pPr>
            <a:r>
              <a:rPr lang="en-GB" dirty="0"/>
              <a:t>1082 – </a:t>
            </a:r>
            <a:r>
              <a:rPr lang="en-GB" dirty="0" err="1"/>
              <a:t>Odo</a:t>
            </a:r>
            <a:r>
              <a:rPr lang="en-GB" dirty="0"/>
              <a:t> fell out of favour with William and was imprisoned. He was not released until William’s death, after </a:t>
            </a:r>
            <a:r>
              <a:rPr lang="en-GB" dirty="0" err="1"/>
              <a:t>Odo’s</a:t>
            </a:r>
            <a:r>
              <a:rPr lang="en-GB" dirty="0"/>
              <a:t> brother manages to persuade William to show mercy. </a:t>
            </a:r>
          </a:p>
          <a:p>
            <a:pPr marL="0" indent="0">
              <a:spcBef>
                <a:spcPts val="0"/>
              </a:spcBef>
              <a:buNone/>
            </a:pPr>
            <a:r>
              <a:rPr lang="en-GB" dirty="0"/>
              <a:t>Historians don’t know why he got into trouble- probably due to his corrupt behaviour or tried to take the throne. </a:t>
            </a:r>
            <a:r>
              <a:rPr lang="en-GB" dirty="0" err="1"/>
              <a:t>Odo</a:t>
            </a:r>
            <a:r>
              <a:rPr lang="en-GB" dirty="0"/>
              <a:t> tried to take some of William’s knights out of England for a journey to Rome after he saw an opportunity to make himself Pope. This went against centralised power and knights service. No tenant-in-chief was allowed to put their own army together!</a:t>
            </a:r>
          </a:p>
          <a:p>
            <a:pPr marL="0" indent="0">
              <a:spcBef>
                <a:spcPts val="0"/>
              </a:spcBef>
              <a:buNone/>
            </a:pPr>
            <a:r>
              <a:rPr lang="en-GB" dirty="0"/>
              <a:t>10.     1088 – </a:t>
            </a:r>
            <a:r>
              <a:rPr lang="en-GB" dirty="0" err="1"/>
              <a:t>Odo</a:t>
            </a:r>
            <a:r>
              <a:rPr lang="en-GB" dirty="0"/>
              <a:t> led the barons in revolt against William II</a:t>
            </a:r>
          </a:p>
          <a:p>
            <a:pPr marL="0" indent="0">
              <a:buNone/>
            </a:pPr>
            <a:endParaRPr lang="en-GB" dirty="0"/>
          </a:p>
        </p:txBody>
      </p:sp>
      <p:sp>
        <p:nvSpPr>
          <p:cNvPr id="7" name="Content Placeholder 6"/>
          <p:cNvSpPr>
            <a:spLocks noGrp="1"/>
          </p:cNvSpPr>
          <p:nvPr>
            <p:ph sz="quarter" idx="4"/>
          </p:nvPr>
        </p:nvSpPr>
        <p:spPr>
          <a:xfrm>
            <a:off x="7300209" y="167156"/>
            <a:ext cx="4699755" cy="6578418"/>
          </a:xfrm>
          <a:ln>
            <a:solidFill>
              <a:schemeClr val="tx2"/>
            </a:solidFill>
          </a:ln>
        </p:spPr>
        <p:txBody>
          <a:bodyPr>
            <a:normAutofit fontScale="77500" lnSpcReduction="20000"/>
          </a:bodyPr>
          <a:lstStyle/>
          <a:p>
            <a:pPr marL="0" indent="0">
              <a:buNone/>
            </a:pPr>
            <a:r>
              <a:rPr lang="en-GB" b="1" u="sng" dirty="0">
                <a:solidFill>
                  <a:srgbClr val="0070C0"/>
                </a:solidFill>
              </a:rPr>
              <a:t>Significance of </a:t>
            </a:r>
            <a:r>
              <a:rPr lang="en-GB" b="1" u="sng" dirty="0" err="1">
                <a:solidFill>
                  <a:srgbClr val="0070C0"/>
                </a:solidFill>
              </a:rPr>
              <a:t>Odo</a:t>
            </a:r>
            <a:r>
              <a:rPr lang="en-GB" b="1" u="sng" dirty="0">
                <a:solidFill>
                  <a:srgbClr val="0070C0"/>
                </a:solidFill>
              </a:rPr>
              <a:t>:</a:t>
            </a:r>
            <a:endParaRPr lang="en-GB" dirty="0">
              <a:solidFill>
                <a:srgbClr val="0070C0"/>
              </a:solidFill>
            </a:endParaRPr>
          </a:p>
          <a:p>
            <a:pPr lvl="0"/>
            <a:r>
              <a:rPr lang="en-GB" dirty="0"/>
              <a:t>William’s most trusted supports were his family members, they were richly rewarded.</a:t>
            </a:r>
          </a:p>
          <a:p>
            <a:pPr lvl="0"/>
            <a:r>
              <a:rPr lang="en-GB" dirty="0" err="1"/>
              <a:t>Odo</a:t>
            </a:r>
            <a:r>
              <a:rPr lang="en-GB" dirty="0"/>
              <a:t> and Earl William </a:t>
            </a:r>
            <a:r>
              <a:rPr lang="en-GB" dirty="0" err="1"/>
              <a:t>FitzOsbern</a:t>
            </a:r>
            <a:r>
              <a:rPr lang="en-GB" dirty="0"/>
              <a:t> made it hard to gain Anglo-Saxon acceptance of his reign with their violent and oppressive actions.</a:t>
            </a:r>
          </a:p>
          <a:p>
            <a:pPr lvl="0"/>
            <a:r>
              <a:rPr lang="en-GB" dirty="0"/>
              <a:t>King William allowed </a:t>
            </a:r>
            <a:r>
              <a:rPr lang="en-GB" dirty="0" err="1"/>
              <a:t>Odo</a:t>
            </a:r>
            <a:r>
              <a:rPr lang="en-GB" dirty="0"/>
              <a:t> a lot of power;  he was able to act as a ‘second king’. </a:t>
            </a:r>
            <a:r>
              <a:rPr lang="en-GB" dirty="0" err="1"/>
              <a:t>Odo</a:t>
            </a:r>
            <a:r>
              <a:rPr lang="en-GB" dirty="0"/>
              <a:t> went too far in his abuse of power (in the end), but probably only because he crossed Lanfranc: it isn’t likely that many Anglo-Saxons who lost land to </a:t>
            </a:r>
            <a:r>
              <a:rPr lang="en-GB" dirty="0" err="1"/>
              <a:t>Odo</a:t>
            </a:r>
            <a:r>
              <a:rPr lang="en-GB" dirty="0"/>
              <a:t> ever got it back. </a:t>
            </a:r>
          </a:p>
          <a:p>
            <a:pPr lvl="0"/>
            <a:r>
              <a:rPr lang="en-GB" dirty="0"/>
              <a:t>If </a:t>
            </a:r>
            <a:r>
              <a:rPr lang="en-GB" dirty="0" err="1"/>
              <a:t>Odo</a:t>
            </a:r>
            <a:r>
              <a:rPr lang="en-GB" dirty="0"/>
              <a:t> was imprisoned because of taking knights from </a:t>
            </a:r>
            <a:r>
              <a:rPr lang="en-GB" dirty="0" err="1"/>
              <a:t>William,that</a:t>
            </a:r>
            <a:r>
              <a:rPr lang="en-GB" dirty="0"/>
              <a:t> shows how seriously William took the idea that knights were loyal only to him, the king and that no one was above the law.</a:t>
            </a:r>
          </a:p>
          <a:p>
            <a:pPr lvl="0"/>
            <a:r>
              <a:rPr lang="en-GB" dirty="0"/>
              <a:t>The pope reprimanded William for imprisoning one of his bishops, </a:t>
            </a:r>
            <a:r>
              <a:rPr lang="en-GB" dirty="0" err="1"/>
              <a:t>Odo</a:t>
            </a:r>
            <a:r>
              <a:rPr lang="en-GB" dirty="0"/>
              <a:t>. </a:t>
            </a:r>
          </a:p>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916" y="2593298"/>
            <a:ext cx="727293" cy="1211314"/>
          </a:xfrm>
          <a:prstGeom prst="rect">
            <a:avLst/>
          </a:prstGeom>
        </p:spPr>
      </p:pic>
    </p:spTree>
    <p:custDataLst>
      <p:tags r:id="rId1"/>
    </p:custDataLst>
    <p:extLst>
      <p:ext uri="{BB962C8B-B14F-4D97-AF65-F5344CB8AC3E}">
        <p14:creationId xmlns:p14="http://schemas.microsoft.com/office/powerpoint/2010/main" val="411024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2" y="-159531"/>
            <a:ext cx="4896787" cy="1325563"/>
          </a:xfrm>
        </p:spPr>
        <p:txBody>
          <a:bodyPr/>
          <a:lstStyle/>
          <a:p>
            <a:r>
              <a:rPr lang="en-GB" b="1" u="sng" dirty="0">
                <a:solidFill>
                  <a:srgbClr val="0070C0"/>
                </a:solidFill>
              </a:rPr>
              <a:t>William and his sons</a:t>
            </a:r>
          </a:p>
        </p:txBody>
      </p:sp>
      <p:sp>
        <p:nvSpPr>
          <p:cNvPr id="7" name="Rectangle 6"/>
          <p:cNvSpPr/>
          <p:nvPr/>
        </p:nvSpPr>
        <p:spPr>
          <a:xfrm>
            <a:off x="5341496" y="5499956"/>
            <a:ext cx="6690608" cy="1323439"/>
          </a:xfrm>
          <a:prstGeom prst="rect">
            <a:avLst/>
          </a:prstGeom>
        </p:spPr>
        <p:txBody>
          <a:bodyPr wrap="square">
            <a:spAutoFit/>
          </a:bodyPr>
          <a:lstStyle/>
          <a:p>
            <a:pPr lvl="0">
              <a:spcAft>
                <a:spcPts val="0"/>
              </a:spcAft>
              <a:tabLst>
                <a:tab pos="457200" algn="l"/>
                <a:tab pos="2162175" algn="l"/>
              </a:tabLst>
            </a:pPr>
            <a:r>
              <a:rPr lang="en-GB" sz="2000" b="1" u="sng" dirty="0">
                <a:solidFill>
                  <a:srgbClr val="0070C0"/>
                </a:solidFill>
                <a:ea typeface="Times New Roman" panose="02020603050405020304" pitchFamily="18" charset="0"/>
                <a:cs typeface="Times New Roman" panose="02020603050405020304" pitchFamily="18" charset="0"/>
              </a:rPr>
              <a:t>William’s death – 1087: </a:t>
            </a:r>
            <a:r>
              <a:rPr lang="en-GB" sz="2000" dirty="0">
                <a:ea typeface="Times New Roman" panose="02020603050405020304" pitchFamily="18" charset="0"/>
                <a:cs typeface="Times New Roman" panose="02020603050405020304" pitchFamily="18" charset="0"/>
              </a:rPr>
              <a:t>William had become fat and when he was leading an attack against the French castle at  Mantes his horse stumbled, throwing William and causing internal injuries.</a:t>
            </a:r>
            <a:endParaRPr lang="en-GB" sz="2000" dirty="0">
              <a:effectLst/>
              <a:ea typeface="Times New Roman" panose="02020603050405020304" pitchFamily="18" charset="0"/>
              <a:cs typeface="Times New Roman" panose="02020603050405020304" pitchFamily="18" charset="0"/>
            </a:endParaRPr>
          </a:p>
        </p:txBody>
      </p:sp>
      <p:sp>
        <p:nvSpPr>
          <p:cNvPr id="8" name="Rectangle 7"/>
          <p:cNvSpPr/>
          <p:nvPr/>
        </p:nvSpPr>
        <p:spPr>
          <a:xfrm>
            <a:off x="259830" y="920659"/>
            <a:ext cx="5081666" cy="2554545"/>
          </a:xfrm>
          <a:prstGeom prst="rect">
            <a:avLst/>
          </a:prstGeom>
          <a:ln>
            <a:solidFill>
              <a:schemeClr val="tx1"/>
            </a:solidFill>
          </a:ln>
        </p:spPr>
        <p:txBody>
          <a:bodyPr wrap="square">
            <a:spAutoFit/>
          </a:bodyPr>
          <a:lstStyle/>
          <a:p>
            <a:pPr>
              <a:spcAft>
                <a:spcPts val="0"/>
              </a:spcAft>
              <a:tabLst>
                <a:tab pos="2162175" algn="l"/>
              </a:tabLst>
            </a:pPr>
            <a:r>
              <a:rPr lang="en-GB" sz="2000" b="1" u="sng" dirty="0">
                <a:solidFill>
                  <a:srgbClr val="0070C0"/>
                </a:solidFill>
                <a:ea typeface="Calibri" panose="020F0502020204030204" pitchFamily="34" charset="0"/>
                <a:cs typeface="Times New Roman" panose="02020603050405020304" pitchFamily="18" charset="0"/>
              </a:rPr>
              <a:t>William’s personality:</a:t>
            </a:r>
            <a:endParaRPr lang="en-GB" sz="2000" dirty="0">
              <a:solidFill>
                <a:srgbClr val="0070C0"/>
              </a:solidFill>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A religious king</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Tough and determined</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Devoted husband</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It is said he wanted to be viewed as the legitimate king of England</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Was said to have repented for being brutal on his death bed</a:t>
            </a:r>
          </a:p>
        </p:txBody>
      </p:sp>
      <p:sp>
        <p:nvSpPr>
          <p:cNvPr id="9" name="Rectangle 8"/>
          <p:cNvSpPr/>
          <p:nvPr/>
        </p:nvSpPr>
        <p:spPr>
          <a:xfrm>
            <a:off x="224852" y="3560964"/>
            <a:ext cx="4716906" cy="2862322"/>
          </a:xfrm>
          <a:prstGeom prst="rect">
            <a:avLst/>
          </a:prstGeom>
          <a:ln>
            <a:solidFill>
              <a:schemeClr val="tx1"/>
            </a:solidFill>
          </a:ln>
        </p:spPr>
        <p:txBody>
          <a:bodyPr wrap="square">
            <a:spAutoFit/>
          </a:bodyPr>
          <a:lstStyle/>
          <a:p>
            <a:pPr>
              <a:spcAft>
                <a:spcPts val="0"/>
              </a:spcAft>
              <a:tabLst>
                <a:tab pos="2162175" algn="l"/>
              </a:tabLst>
            </a:pPr>
            <a:r>
              <a:rPr lang="en-GB" sz="2000" b="1" u="sng" dirty="0">
                <a:solidFill>
                  <a:srgbClr val="0070C0"/>
                </a:solidFill>
                <a:ea typeface="Calibri" panose="020F0502020204030204" pitchFamily="34" charset="0"/>
                <a:cs typeface="Times New Roman" panose="02020603050405020304" pitchFamily="18" charset="0"/>
              </a:rPr>
              <a:t>William’s relationship with his son Robert Curthose</a:t>
            </a:r>
            <a:r>
              <a:rPr lang="en-GB" sz="2000" b="1" u="sng" dirty="0">
                <a:ea typeface="Calibri" panose="020F0502020204030204" pitchFamily="34" charset="0"/>
                <a:cs typeface="Times New Roman" panose="02020603050405020304" pitchFamily="18" charset="0"/>
              </a:rPr>
              <a:t>:</a:t>
            </a:r>
            <a:r>
              <a:rPr lang="en-GB" sz="2000" dirty="0">
                <a:ea typeface="Calibri" panose="020F0502020204030204" pitchFamily="34" charset="0"/>
                <a:cs typeface="Times New Roman" panose="02020603050405020304" pitchFamily="18" charset="0"/>
              </a:rPr>
              <a:t> </a:t>
            </a:r>
          </a:p>
          <a:p>
            <a:pPr>
              <a:spcAft>
                <a:spcPts val="0"/>
              </a:spcAft>
              <a:tabLst>
                <a:tab pos="2162175" algn="l"/>
              </a:tabLst>
            </a:pPr>
            <a:r>
              <a:rPr lang="en-GB" sz="2000" dirty="0">
                <a:ea typeface="Calibri" panose="020F0502020204030204" pitchFamily="34" charset="0"/>
                <a:cs typeface="Times New Roman" panose="02020603050405020304" pitchFamily="18" charset="0"/>
              </a:rPr>
              <a:t>he was the eldest son, a good warrior but William did not think he was ready to lead the Normans against their enemies. Robert had a difficult relationship with William, but was a favourite of his mother. William wouldn’t let him have any power in Normandy.</a:t>
            </a:r>
          </a:p>
        </p:txBody>
      </p:sp>
      <p:sp>
        <p:nvSpPr>
          <p:cNvPr id="10" name="Rectangle 9"/>
          <p:cNvSpPr/>
          <p:nvPr/>
        </p:nvSpPr>
        <p:spPr>
          <a:xfrm>
            <a:off x="5561351" y="175421"/>
            <a:ext cx="6470753" cy="5324535"/>
          </a:xfrm>
          <a:prstGeom prst="rect">
            <a:avLst/>
          </a:prstGeom>
          <a:ln>
            <a:solidFill>
              <a:schemeClr val="tx1"/>
            </a:solidFill>
          </a:ln>
        </p:spPr>
        <p:txBody>
          <a:bodyPr wrap="square">
            <a:spAutoFit/>
          </a:bodyPr>
          <a:lstStyle/>
          <a:p>
            <a:pPr>
              <a:spcAft>
                <a:spcPts val="0"/>
              </a:spcAft>
              <a:tabLst>
                <a:tab pos="2162175" algn="l"/>
              </a:tabLst>
            </a:pPr>
            <a:r>
              <a:rPr lang="en-GB" sz="2000" b="1" u="sng" dirty="0">
                <a:solidFill>
                  <a:srgbClr val="0070C0"/>
                </a:solidFill>
                <a:ea typeface="Calibri" panose="020F0502020204030204" pitchFamily="34" charset="0"/>
                <a:cs typeface="Times New Roman" panose="02020603050405020304" pitchFamily="18" charset="0"/>
              </a:rPr>
              <a:t>Robert’s revolt:</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In 1077 Robert’s younger brothers played a prank on him that led to a real fight that William had to break up.</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Angry that his father had not punished his brothers, Robert and his men tried to take control of </a:t>
            </a:r>
            <a:r>
              <a:rPr lang="en-GB" sz="2000" dirty="0" err="1">
                <a:ea typeface="Times New Roman" panose="02020603050405020304" pitchFamily="18" charset="0"/>
                <a:cs typeface="Times New Roman" panose="02020603050405020304" pitchFamily="18" charset="0"/>
              </a:rPr>
              <a:t>Roen</a:t>
            </a:r>
            <a:r>
              <a:rPr lang="en-GB" sz="2000" dirty="0">
                <a:ea typeface="Times New Roman" panose="02020603050405020304" pitchFamily="18" charset="0"/>
                <a:cs typeface="Times New Roman" panose="02020603050405020304" pitchFamily="18" charset="0"/>
              </a:rPr>
              <a:t> Castle.</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William led troops against Robert and his men at </a:t>
            </a:r>
            <a:r>
              <a:rPr lang="en-GB" sz="2000" dirty="0" err="1">
                <a:ea typeface="Times New Roman" panose="02020603050405020304" pitchFamily="18" charset="0"/>
                <a:cs typeface="Times New Roman" panose="02020603050405020304" pitchFamily="18" charset="0"/>
              </a:rPr>
              <a:t>Remalard</a:t>
            </a:r>
            <a:r>
              <a:rPr lang="en-GB" sz="2000" dirty="0">
                <a:ea typeface="Times New Roman" panose="02020603050405020304" pitchFamily="18" charset="0"/>
                <a:cs typeface="Times New Roman" panose="02020603050405020304" pitchFamily="18" charset="0"/>
              </a:rPr>
              <a:t>. Robert fled to Flanders.</a:t>
            </a:r>
          </a:p>
          <a:p>
            <a:pPr marL="342900" lvl="0" indent="-342900">
              <a:spcAft>
                <a:spcPts val="0"/>
              </a:spcAft>
              <a:buFont typeface="Arial" panose="020B0604020202020204" pitchFamily="34" charset="0"/>
              <a:buChar char="•"/>
              <a:tabLst>
                <a:tab pos="457200" algn="l"/>
                <a:tab pos="2162175" algn="l"/>
              </a:tabLst>
            </a:pPr>
            <a:r>
              <a:rPr lang="en-GB" sz="2000" dirty="0" err="1">
                <a:ea typeface="Times New Roman" panose="02020603050405020304" pitchFamily="18" charset="0"/>
                <a:cs typeface="Times New Roman" panose="02020603050405020304" pitchFamily="18" charset="0"/>
              </a:rPr>
              <a:t>Willliam’s</a:t>
            </a:r>
            <a:r>
              <a:rPr lang="en-GB" sz="2000" dirty="0">
                <a:ea typeface="Times New Roman" panose="02020603050405020304" pitchFamily="18" charset="0"/>
                <a:cs typeface="Times New Roman" panose="02020603050405020304" pitchFamily="18" charset="0"/>
              </a:rPr>
              <a:t> enemy, King Phillip of France, gave Robert a castle on the border of Normandy. Robert used it to launch attacks on Normandy.</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William raised an army against Robert, in a battle in 1079 (</a:t>
            </a:r>
            <a:r>
              <a:rPr lang="en-GB" sz="2000" dirty="0" err="1">
                <a:ea typeface="Times New Roman" panose="02020603050405020304" pitchFamily="18" charset="0"/>
                <a:cs typeface="Times New Roman" panose="02020603050405020304" pitchFamily="18" charset="0"/>
              </a:rPr>
              <a:t>Gerberoi</a:t>
            </a:r>
            <a:r>
              <a:rPr lang="en-GB" sz="2000" dirty="0">
                <a:ea typeface="Times New Roman" panose="02020603050405020304" pitchFamily="18" charset="0"/>
                <a:cs typeface="Times New Roman" panose="02020603050405020304" pitchFamily="18" charset="0"/>
              </a:rPr>
              <a:t>), the two fought and Robert won, humiliating his father.</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Matilda organised reconciliation between William and Robert at Easter, 1080.  </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The nobles wanted peace – their own sons were involved</a:t>
            </a:r>
          </a:p>
          <a:p>
            <a:pPr marL="342900" lvl="0" indent="-342900">
              <a:spcAft>
                <a:spcPts val="0"/>
              </a:spcAft>
              <a:buFont typeface="Arial" panose="020B0604020202020204" pitchFamily="34" charset="0"/>
              <a:buChar char="•"/>
              <a:tabLst>
                <a:tab pos="457200" algn="l"/>
                <a:tab pos="2162175" algn="l"/>
              </a:tabLst>
            </a:pPr>
            <a:r>
              <a:rPr lang="en-GB" sz="2000" dirty="0">
                <a:ea typeface="Times New Roman" panose="02020603050405020304" pitchFamily="18" charset="0"/>
                <a:cs typeface="Times New Roman" panose="02020603050405020304" pitchFamily="18" charset="0"/>
              </a:rPr>
              <a:t>William made Robert heir to Normandy again.</a:t>
            </a:r>
          </a:p>
        </p:txBody>
      </p:sp>
    </p:spTree>
    <p:custDataLst>
      <p:tags r:id="rId1"/>
    </p:custDataLst>
    <p:extLst>
      <p:ext uri="{BB962C8B-B14F-4D97-AF65-F5344CB8AC3E}">
        <p14:creationId xmlns:p14="http://schemas.microsoft.com/office/powerpoint/2010/main" val="87154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5794"/>
            <a:ext cx="5842677" cy="6463308"/>
          </a:xfrm>
          <a:prstGeom prst="rect">
            <a:avLst/>
          </a:prstGeom>
          <a:ln>
            <a:solidFill>
              <a:schemeClr val="accent1">
                <a:lumMod val="75000"/>
              </a:schemeClr>
            </a:solidFill>
          </a:ln>
        </p:spPr>
        <p:txBody>
          <a:bodyPr wrap="square">
            <a:spAutoFit/>
          </a:bodyPr>
          <a:lstStyle/>
          <a:p>
            <a:pPr>
              <a:spcAft>
                <a:spcPts val="0"/>
              </a:spcAft>
              <a:tabLst>
                <a:tab pos="2162175" algn="l"/>
              </a:tabLst>
            </a:pPr>
            <a:r>
              <a:rPr lang="en-GB" b="1" u="sng" dirty="0">
                <a:solidFill>
                  <a:srgbClr val="0070C0"/>
                </a:solidFill>
                <a:ea typeface="Calibri" panose="020F0502020204030204" pitchFamily="34" charset="0"/>
                <a:cs typeface="Times New Roman" panose="02020603050405020304" pitchFamily="18" charset="0"/>
              </a:rPr>
              <a:t>Who should be ruler? </a:t>
            </a:r>
            <a:r>
              <a:rPr lang="en-GB" dirty="0">
                <a:ea typeface="Calibri" panose="020F0502020204030204" pitchFamily="34" charset="0"/>
                <a:cs typeface="Times New Roman" panose="02020603050405020304" pitchFamily="18" charset="0"/>
              </a:rPr>
              <a:t>We can’t be certain what happened:</a:t>
            </a: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It is likely William did not want to leave Normandy or England to Robert – still angry at the revolt</a:t>
            </a: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His nobles persuaded him to stick to the promise of Robert being heir to Normandy</a:t>
            </a: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Giving his eldest son the land in Normandy – fitted Norman customs.</a:t>
            </a:r>
          </a:p>
          <a:p>
            <a:pPr marL="228600">
              <a:spcAft>
                <a:spcPts val="0"/>
              </a:spcAft>
              <a:tabLst>
                <a:tab pos="2162175" algn="l"/>
              </a:tabLst>
            </a:pPr>
            <a:r>
              <a:rPr lang="en-GB" b="1" dirty="0">
                <a:ea typeface="Calibri" panose="020F0502020204030204" pitchFamily="34" charset="0"/>
                <a:cs typeface="Times New Roman" panose="02020603050405020304" pitchFamily="18" charset="0"/>
              </a:rPr>
              <a:t>But what about England? </a:t>
            </a:r>
            <a:r>
              <a:rPr lang="en-GB" dirty="0">
                <a:ea typeface="Calibri" panose="020F0502020204030204" pitchFamily="34" charset="0"/>
                <a:cs typeface="Times New Roman" panose="02020603050405020304" pitchFamily="18" charset="0"/>
              </a:rPr>
              <a:t>W</a:t>
            </a:r>
            <a:r>
              <a:rPr lang="en-GB" dirty="0">
                <a:ea typeface="Times New Roman" panose="02020603050405020304" pitchFamily="18" charset="0"/>
                <a:cs typeface="Times New Roman" panose="02020603050405020304" pitchFamily="18" charset="0"/>
              </a:rPr>
              <a:t>hy split England and Normandy? He didn’t want to leave it all to Robert.</a:t>
            </a: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William Rufus was his favourite son and it is possible he followed </a:t>
            </a:r>
            <a:r>
              <a:rPr lang="en-GB" dirty="0" err="1">
                <a:ea typeface="Times New Roman" panose="02020603050405020304" pitchFamily="18" charset="0"/>
                <a:cs typeface="Times New Roman" panose="02020603050405020304" pitchFamily="18" charset="0"/>
              </a:rPr>
              <a:t>FitzOsbern</a:t>
            </a:r>
            <a:r>
              <a:rPr lang="en-GB" dirty="0">
                <a:ea typeface="Times New Roman" panose="02020603050405020304" pitchFamily="18" charset="0"/>
                <a:cs typeface="Times New Roman" panose="02020603050405020304" pitchFamily="18" charset="0"/>
              </a:rPr>
              <a:t> in splitting his lands in – Normandy to the eldest son and England to the second son.</a:t>
            </a: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Did William leave it up to God. It is likely he gave Rufus a helping hand by sending him to England with a letter to Lanfranc – telling him to crown Rufus King of England (William II).</a:t>
            </a:r>
          </a:p>
          <a:p>
            <a:pPr>
              <a:spcAft>
                <a:spcPts val="0"/>
              </a:spcAft>
              <a:tabLst>
                <a:tab pos="2162175" algn="l"/>
              </a:tabLst>
            </a:pPr>
            <a:r>
              <a:rPr lang="en-GB" b="1" u="sng" dirty="0">
                <a:solidFill>
                  <a:srgbClr val="0070C0"/>
                </a:solidFill>
                <a:ea typeface="Calibri" panose="020F0502020204030204" pitchFamily="34" charset="0"/>
                <a:cs typeface="Times New Roman" panose="02020603050405020304" pitchFamily="18" charset="0"/>
              </a:rPr>
              <a:t>The succession crisis:</a:t>
            </a:r>
            <a:endParaRPr lang="en-GB" dirty="0">
              <a:solidFill>
                <a:srgbClr val="0070C0"/>
              </a:solidFill>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The nobles had a dilemma – they had land in Normandy and England – who did the owe loyalty to? </a:t>
            </a:r>
          </a:p>
          <a:p>
            <a:pPr marL="342900" lvl="0" indent="-342900">
              <a:spcAft>
                <a:spcPts val="0"/>
              </a:spcAft>
              <a:buFont typeface="Arial" panose="020B0604020202020204" pitchFamily="34" charset="0"/>
              <a:buChar char="•"/>
              <a:tabLst>
                <a:tab pos="457200" algn="l"/>
                <a:tab pos="2162175" algn="l"/>
              </a:tabLst>
            </a:pP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said the nobles should choose between the two brothers and help one to reunite the lands.</a:t>
            </a:r>
          </a:p>
          <a:p>
            <a:pPr marL="342900" lvl="0" indent="-342900">
              <a:spcAft>
                <a:spcPts val="0"/>
              </a:spcAft>
              <a:buFont typeface="Arial" panose="020B0604020202020204" pitchFamily="34" charset="0"/>
              <a:buChar char="•"/>
              <a:tabLst>
                <a:tab pos="457200" algn="l"/>
                <a:tab pos="2162175" algn="l"/>
              </a:tabLst>
            </a:pP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suggested they should unite behind Robert – Robert would be easier to handle and likely to listen to </a:t>
            </a: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096000" y="132684"/>
            <a:ext cx="6096000" cy="6186309"/>
          </a:xfrm>
          <a:prstGeom prst="rect">
            <a:avLst/>
          </a:prstGeom>
          <a:ln>
            <a:solidFill>
              <a:schemeClr val="tx1"/>
            </a:solidFill>
          </a:ln>
        </p:spPr>
        <p:txBody>
          <a:bodyPr>
            <a:spAutoFit/>
          </a:bodyPr>
          <a:lstStyle/>
          <a:p>
            <a:pPr>
              <a:spcAft>
                <a:spcPts val="0"/>
              </a:spcAft>
              <a:tabLst>
                <a:tab pos="2162175" algn="l"/>
              </a:tabLst>
            </a:pPr>
            <a:r>
              <a:rPr lang="en-GB" b="1" u="sng" dirty="0">
                <a:solidFill>
                  <a:srgbClr val="0070C0"/>
                </a:solidFill>
                <a:ea typeface="Calibri" panose="020F0502020204030204" pitchFamily="34" charset="0"/>
                <a:cs typeface="Times New Roman" panose="02020603050405020304" pitchFamily="18" charset="0"/>
              </a:rPr>
              <a:t>The rebellion of 1088:</a:t>
            </a:r>
            <a:endParaRPr lang="en-GB" dirty="0">
              <a:solidFill>
                <a:srgbClr val="0070C0"/>
              </a:solidFill>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Rufus must have realised there was a problem as lots of nobles did not turn up to court at Easter.</a:t>
            </a:r>
          </a:p>
          <a:p>
            <a:pPr marL="342900" lvl="0" indent="-342900">
              <a:spcAft>
                <a:spcPts val="0"/>
              </a:spcAft>
              <a:buFont typeface="Arial" panose="020B0604020202020204" pitchFamily="34" charset="0"/>
              <a:buChar char="•"/>
              <a:tabLst>
                <a:tab pos="457200" algn="l"/>
                <a:tab pos="2162175" algn="l"/>
              </a:tabLst>
            </a:pP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led a rebellion against Rufus</a:t>
            </a:r>
          </a:p>
          <a:p>
            <a:pPr marL="342900" lvl="0" indent="-342900">
              <a:spcAft>
                <a:spcPts val="0"/>
              </a:spcAft>
              <a:buFont typeface="Arial" panose="020B0604020202020204" pitchFamily="34" charset="0"/>
              <a:buChar char="•"/>
              <a:tabLst>
                <a:tab pos="457200" algn="l"/>
                <a:tab pos="2162175" algn="l"/>
              </a:tabLst>
            </a:pPr>
            <a:r>
              <a:rPr lang="en-GB" dirty="0">
                <a:ea typeface="Times New Roman" panose="02020603050405020304" pitchFamily="18" charset="0"/>
                <a:cs typeface="Times New Roman" panose="02020603050405020304" pitchFamily="18" charset="0"/>
              </a:rPr>
              <a:t>The majority of the English people supported Rufus</a:t>
            </a:r>
          </a:p>
          <a:p>
            <a:pPr marL="342900" lvl="0" indent="-342900">
              <a:spcAft>
                <a:spcPts val="0"/>
              </a:spcAft>
              <a:buFont typeface="Arial" panose="020B0604020202020204" pitchFamily="34" charset="0"/>
              <a:buChar char="•"/>
              <a:tabLst>
                <a:tab pos="457200" algn="l"/>
                <a:tab pos="2162175" algn="l"/>
              </a:tabLst>
            </a:pP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and his brother, Robert of </a:t>
            </a:r>
            <a:r>
              <a:rPr lang="en-GB" dirty="0" err="1">
                <a:ea typeface="Times New Roman" panose="02020603050405020304" pitchFamily="18" charset="0"/>
                <a:cs typeface="Times New Roman" panose="02020603050405020304" pitchFamily="18" charset="0"/>
              </a:rPr>
              <a:t>Mortain</a:t>
            </a:r>
            <a:r>
              <a:rPr lang="en-GB" dirty="0">
                <a:ea typeface="Times New Roman" panose="02020603050405020304" pitchFamily="18" charset="0"/>
                <a:cs typeface="Times New Roman" panose="02020603050405020304" pitchFamily="18" charset="0"/>
              </a:rPr>
              <a:t>, took refuge in Pevensey Castle</a:t>
            </a:r>
          </a:p>
          <a:p>
            <a:pPr marL="342900" lvl="0" indent="-342900">
              <a:spcAft>
                <a:spcPts val="0"/>
              </a:spcAft>
              <a:buFont typeface="Arial" panose="020B0604020202020204" pitchFamily="34" charset="0"/>
              <a:buChar char="•"/>
              <a:tabLst>
                <a:tab pos="457200" algn="l"/>
                <a:tab pos="2162175" algn="l"/>
              </a:tabLst>
            </a:pP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then escaped to Rochester Castle, waiting for Robert to come and support him – he never arrived so </a:t>
            </a: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was forced to surrender and was exiled. </a:t>
            </a:r>
          </a:p>
          <a:p>
            <a:pPr marL="228600">
              <a:spcAft>
                <a:spcPts val="0"/>
              </a:spcAft>
              <a:tabLst>
                <a:tab pos="2162175" algn="l"/>
              </a:tabLst>
            </a:pPr>
            <a:r>
              <a:rPr lang="en-GB" b="1" dirty="0">
                <a:solidFill>
                  <a:srgbClr val="0070C0"/>
                </a:solidFill>
                <a:ea typeface="Calibri" panose="020F0502020204030204" pitchFamily="34" charset="0"/>
                <a:cs typeface="Times New Roman" panose="02020603050405020304" pitchFamily="18" charset="0"/>
              </a:rPr>
              <a:t>Why did Rufus win?</a:t>
            </a:r>
            <a:endParaRPr lang="en-GB" dirty="0">
              <a:solidFill>
                <a:srgbClr val="0070C0"/>
              </a:solidFill>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685800" algn="l"/>
                <a:tab pos="2162175" algn="l"/>
              </a:tabLst>
            </a:pPr>
            <a:r>
              <a:rPr lang="en-GB" dirty="0">
                <a:ea typeface="Times New Roman" panose="02020603050405020304" pitchFamily="18" charset="0"/>
                <a:cs typeface="Times New Roman" panose="02020603050405020304" pitchFamily="18" charset="0"/>
              </a:rPr>
              <a:t>Robert went straight to deal with the heart of the rebellion at Rochester rather than deal with smaller rebellions</a:t>
            </a:r>
          </a:p>
          <a:p>
            <a:pPr marL="342900" lvl="0" indent="-342900">
              <a:spcAft>
                <a:spcPts val="0"/>
              </a:spcAft>
              <a:buFont typeface="Arial" panose="020B0604020202020204" pitchFamily="34" charset="0"/>
              <a:buChar char="•"/>
              <a:tabLst>
                <a:tab pos="685800" algn="l"/>
                <a:tab pos="2162175" algn="l"/>
              </a:tabLst>
            </a:pPr>
            <a:r>
              <a:rPr lang="en-GB" dirty="0">
                <a:ea typeface="Times New Roman" panose="02020603050405020304" pitchFamily="18" charset="0"/>
                <a:cs typeface="Times New Roman" panose="02020603050405020304" pitchFamily="18" charset="0"/>
              </a:rPr>
              <a:t>He had the support of most Norman barons, almost all of the English bishops and the English population.</a:t>
            </a:r>
          </a:p>
          <a:p>
            <a:pPr marL="342900" lvl="0" indent="-342900">
              <a:spcAft>
                <a:spcPts val="0"/>
              </a:spcAft>
              <a:buFont typeface="Arial" panose="020B0604020202020204" pitchFamily="34" charset="0"/>
              <a:buChar char="•"/>
              <a:tabLst>
                <a:tab pos="685800" algn="l"/>
                <a:tab pos="2162175" algn="l"/>
              </a:tabLst>
            </a:pPr>
            <a:r>
              <a:rPr lang="en-GB" dirty="0">
                <a:ea typeface="Times New Roman" panose="02020603050405020304" pitchFamily="18" charset="0"/>
                <a:cs typeface="Times New Roman" panose="02020603050405020304" pitchFamily="18" charset="0"/>
              </a:rPr>
              <a:t>Bishop </a:t>
            </a:r>
            <a:r>
              <a:rPr lang="en-GB" dirty="0" err="1">
                <a:ea typeface="Times New Roman" panose="02020603050405020304" pitchFamily="18" charset="0"/>
                <a:cs typeface="Times New Roman" panose="02020603050405020304" pitchFamily="18" charset="0"/>
              </a:rPr>
              <a:t>Wulfstan</a:t>
            </a:r>
            <a:r>
              <a:rPr lang="en-GB" dirty="0">
                <a:ea typeface="Times New Roman" panose="02020603050405020304" pitchFamily="18" charset="0"/>
                <a:cs typeface="Times New Roman" panose="02020603050405020304" pitchFamily="18" charset="0"/>
              </a:rPr>
              <a:t> crushed rebellions in the Marcher Earldoms</a:t>
            </a:r>
          </a:p>
          <a:p>
            <a:pPr marL="342900" lvl="0" indent="-342900">
              <a:spcAft>
                <a:spcPts val="0"/>
              </a:spcAft>
              <a:buFont typeface="Arial" panose="020B0604020202020204" pitchFamily="34" charset="0"/>
              <a:buChar char="•"/>
              <a:tabLst>
                <a:tab pos="685800" algn="l"/>
                <a:tab pos="2162175" algn="l"/>
              </a:tabLst>
            </a:pPr>
            <a:r>
              <a:rPr lang="en-GB" dirty="0">
                <a:ea typeface="Times New Roman" panose="02020603050405020304" pitchFamily="18" charset="0"/>
                <a:cs typeface="Times New Roman" panose="02020603050405020304" pitchFamily="18" charset="0"/>
              </a:rPr>
              <a:t>The English </a:t>
            </a:r>
            <a:r>
              <a:rPr lang="en-GB" dirty="0" err="1">
                <a:ea typeface="Times New Roman" panose="02020603050405020304" pitchFamily="18" charset="0"/>
                <a:cs typeface="Times New Roman" panose="02020603050405020304" pitchFamily="18" charset="0"/>
              </a:rPr>
              <a:t>Fyrd</a:t>
            </a:r>
            <a:r>
              <a:rPr lang="en-GB" dirty="0">
                <a:ea typeface="Times New Roman" panose="02020603050405020304" pitchFamily="18" charset="0"/>
                <a:cs typeface="Times New Roman" panose="02020603050405020304" pitchFamily="18" charset="0"/>
              </a:rPr>
              <a:t> helped defeat </a:t>
            </a:r>
            <a:r>
              <a:rPr lang="en-GB" dirty="0" err="1">
                <a:ea typeface="Times New Roman" panose="02020603050405020304" pitchFamily="18" charset="0"/>
                <a:cs typeface="Times New Roman" panose="02020603050405020304" pitchFamily="18" charset="0"/>
              </a:rPr>
              <a:t>Odo</a:t>
            </a:r>
            <a:r>
              <a:rPr lang="en-GB" dirty="0">
                <a:ea typeface="Times New Roman" panose="02020603050405020304" pitchFamily="18" charset="0"/>
                <a:cs typeface="Times New Roman" panose="02020603050405020304" pitchFamily="18" charset="0"/>
              </a:rPr>
              <a:t> and his brother in the south</a:t>
            </a:r>
          </a:p>
          <a:p>
            <a:pPr marL="342900" lvl="0" indent="-342900">
              <a:spcAft>
                <a:spcPts val="0"/>
              </a:spcAft>
              <a:buFont typeface="Arial" panose="020B0604020202020204" pitchFamily="34" charset="0"/>
              <a:buChar char="•"/>
              <a:tabLst>
                <a:tab pos="685800" algn="l"/>
                <a:tab pos="2162175" algn="l"/>
              </a:tabLst>
            </a:pPr>
            <a:r>
              <a:rPr lang="en-GB" dirty="0">
                <a:ea typeface="Times New Roman" panose="02020603050405020304" pitchFamily="18" charset="0"/>
              </a:rPr>
              <a:t>William Rufus reached a peaceful settlement with the rebels and established himself as king.</a:t>
            </a:r>
          </a:p>
          <a:p>
            <a:pPr marL="685800">
              <a:spcAft>
                <a:spcPts val="0"/>
              </a:spcAft>
              <a:tabLst>
                <a:tab pos="2162175" algn="l"/>
              </a:tabLst>
            </a:pPr>
            <a:r>
              <a:rPr lang="en-GB" dirty="0">
                <a:ea typeface="Times New Roman" panose="02020603050405020304" pitchFamily="18" charset="0"/>
              </a:rPr>
              <a:t> </a:t>
            </a:r>
            <a:endParaRPr lang="en-GB" dirty="0"/>
          </a:p>
        </p:txBody>
      </p:sp>
    </p:spTree>
    <p:custDataLst>
      <p:tags r:id="rId1"/>
    </p:custDataLst>
    <p:extLst>
      <p:ext uri="{BB962C8B-B14F-4D97-AF65-F5344CB8AC3E}">
        <p14:creationId xmlns:p14="http://schemas.microsoft.com/office/powerpoint/2010/main" val="232027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04735" y="287337"/>
            <a:ext cx="11117705" cy="1143000"/>
          </a:xfrm>
        </p:spPr>
        <p:txBody>
          <a:bodyPr>
            <a:normAutofit fontScale="90000"/>
          </a:bodyPr>
          <a:lstStyle/>
          <a:p>
            <a:pPr algn="ctr">
              <a:defRPr/>
            </a:pPr>
            <a:r>
              <a:rPr lang="en-GB" sz="2800" b="1" u="sng" dirty="0">
                <a:solidFill>
                  <a:schemeClr val="accent2">
                    <a:lumMod val="75000"/>
                  </a:schemeClr>
                </a:solidFill>
              </a:rPr>
              <a:t>Topic 1: Anglo-Saxons 1050-1066</a:t>
            </a:r>
            <a:br>
              <a:rPr lang="en-GB" sz="2800" b="1" u="sng" dirty="0">
                <a:solidFill>
                  <a:schemeClr val="accent2">
                    <a:lumMod val="75000"/>
                  </a:schemeClr>
                </a:solidFill>
              </a:rPr>
            </a:br>
            <a:r>
              <a:rPr lang="en-GB" altLang="en-US" sz="2800" b="1" u="sng" dirty="0">
                <a:solidFill>
                  <a:srgbClr val="7030A0"/>
                </a:solidFill>
              </a:rPr>
              <a:t>Anglo-Saxon Society</a:t>
            </a:r>
            <a:br>
              <a:rPr lang="en-GB" altLang="en-US" sz="2800" b="1" u="sng" dirty="0">
                <a:solidFill>
                  <a:srgbClr val="7030A0"/>
                </a:solidFill>
              </a:rPr>
            </a:br>
            <a:endParaRPr lang="en-GB" altLang="en-US" sz="2800" b="1" u="sng" dirty="0">
              <a:solidFill>
                <a:srgbClr val="7030A0"/>
              </a:solidFill>
            </a:endParaRPr>
          </a:p>
        </p:txBody>
      </p:sp>
      <p:sp>
        <p:nvSpPr>
          <p:cNvPr id="6147" name="Rectangle 1"/>
          <p:cNvSpPr>
            <a:spLocks noChangeArrowheads="1"/>
          </p:cNvSpPr>
          <p:nvPr/>
        </p:nvSpPr>
        <p:spPr bwMode="auto">
          <a:xfrm>
            <a:off x="355079" y="1120397"/>
            <a:ext cx="590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2000" b="1" u="sng" dirty="0">
                <a:solidFill>
                  <a:srgbClr val="0070C0"/>
                </a:solidFill>
              </a:rPr>
              <a:t>The King, Earls and Government.</a:t>
            </a:r>
          </a:p>
        </p:txBody>
      </p:sp>
      <p:sp>
        <p:nvSpPr>
          <p:cNvPr id="6148" name="Rectangle 2"/>
          <p:cNvSpPr>
            <a:spLocks noChangeArrowheads="1"/>
          </p:cNvSpPr>
          <p:nvPr/>
        </p:nvSpPr>
        <p:spPr bwMode="auto">
          <a:xfrm>
            <a:off x="235131" y="1628775"/>
            <a:ext cx="8339243"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buFont typeface="+mj-lt"/>
              <a:buAutoNum type="arabicPeriod"/>
            </a:pPr>
            <a:r>
              <a:rPr lang="en-GB" sz="1800" b="1" dirty="0"/>
              <a:t>The King - </a:t>
            </a:r>
            <a:r>
              <a:rPr lang="en-GB" sz="1800" dirty="0"/>
              <a:t>was at the top - </a:t>
            </a:r>
            <a:r>
              <a:rPr lang="en-GB" altLang="en-US" sz="1800" dirty="0"/>
              <a:t>Anglo-Saxon kings were expected to lead armies, makes laws and be religious. Edward had to contend with Danelaw and work with The Witan.</a:t>
            </a:r>
          </a:p>
          <a:p>
            <a:pPr marL="342900" indent="-342900">
              <a:buFont typeface="+mj-lt"/>
              <a:buAutoNum type="arabicPeriod"/>
            </a:pPr>
            <a:r>
              <a:rPr lang="en-GB" sz="1800" b="1" dirty="0"/>
              <a:t>Earls - </a:t>
            </a:r>
            <a:r>
              <a:rPr lang="en-GB" altLang="en-US" sz="1800" dirty="0"/>
              <a:t>Earls ruled Kent, Wessex, East Anglia, Mercia and Northumbria.</a:t>
            </a:r>
          </a:p>
          <a:p>
            <a:pPr>
              <a:buNone/>
            </a:pPr>
            <a:r>
              <a:rPr lang="en-GB" altLang="en-US" sz="1800" dirty="0"/>
              <a:t>They had to collect taxes, defend their earldoms, oversee justice and had military power over </a:t>
            </a:r>
            <a:r>
              <a:rPr lang="en-GB" altLang="en-US" sz="1800" dirty="0" err="1"/>
              <a:t>thegns</a:t>
            </a:r>
            <a:r>
              <a:rPr lang="en-GB" altLang="en-US" sz="1800" dirty="0"/>
              <a:t> and their elite body of professional bodyguards: Their </a:t>
            </a:r>
            <a:r>
              <a:rPr lang="en-GB" altLang="en-US" sz="1800" dirty="0" err="1"/>
              <a:t>Housecarls</a:t>
            </a:r>
            <a:r>
              <a:rPr lang="en-GB" altLang="en-US" sz="1800" dirty="0"/>
              <a:t>. The Earls had less power when there was a strong king but Edward the Confessor had to rely on Earl Godwin. They also relied on </a:t>
            </a:r>
            <a:r>
              <a:rPr lang="en-GB" altLang="en-US" sz="1800" dirty="0" err="1"/>
              <a:t>thegns</a:t>
            </a:r>
            <a:r>
              <a:rPr lang="en-GB" altLang="en-US" sz="1800" dirty="0"/>
              <a:t>. </a:t>
            </a:r>
          </a:p>
          <a:p>
            <a:pPr marL="342900" lvl="0" indent="-342900">
              <a:buFont typeface="+mj-lt"/>
              <a:buAutoNum type="arabicPeriod"/>
            </a:pPr>
            <a:r>
              <a:rPr lang="en-GB" sz="1800" b="1" dirty="0" err="1"/>
              <a:t>Thegns</a:t>
            </a:r>
            <a:r>
              <a:rPr lang="en-GB" sz="1800" b="1" dirty="0"/>
              <a:t> -</a:t>
            </a:r>
            <a:r>
              <a:rPr lang="en-GB" sz="1800" dirty="0"/>
              <a:t>were nobles, but less powerful than earls. They were primarily warriors and did duties e.g. build roads. in return, for land. </a:t>
            </a:r>
          </a:p>
          <a:p>
            <a:pPr marL="342900" lvl="0" indent="-342900">
              <a:buFont typeface="+mj-lt"/>
              <a:buAutoNum type="arabicPeriod"/>
            </a:pPr>
            <a:r>
              <a:rPr lang="en-GB" sz="1800" b="1" dirty="0" err="1"/>
              <a:t>Ceorls</a:t>
            </a:r>
            <a:r>
              <a:rPr lang="en-GB" sz="1800" dirty="0"/>
              <a:t> -sometimes called freemen, owned their own small area of farmland. All male </a:t>
            </a:r>
            <a:r>
              <a:rPr lang="en-GB" sz="1800" dirty="0" err="1"/>
              <a:t>ceorls</a:t>
            </a:r>
            <a:r>
              <a:rPr lang="en-GB" sz="1800" dirty="0"/>
              <a:t> had to serve in an army if needed.</a:t>
            </a:r>
          </a:p>
          <a:p>
            <a:pPr marL="342900" lvl="0" indent="-342900">
              <a:buFont typeface="+mj-lt"/>
              <a:buAutoNum type="arabicPeriod"/>
            </a:pPr>
            <a:r>
              <a:rPr lang="en-GB" sz="1800" b="1" dirty="0"/>
              <a:t>Peasants</a:t>
            </a:r>
            <a:r>
              <a:rPr lang="en-GB" sz="1800" dirty="0"/>
              <a:t> had to work on the lands of their lords for up to 3 days a week and do any jobs he requested. On other days they farmed their own rented land. Every male peasant could be asked by their lord to fight in wartime.</a:t>
            </a:r>
          </a:p>
          <a:p>
            <a:pPr marL="342900" lvl="0" indent="-342900">
              <a:buFont typeface="+mj-lt"/>
              <a:buAutoNum type="arabicPeriod"/>
            </a:pPr>
            <a:r>
              <a:rPr lang="en-GB" sz="1800" b="1" dirty="0"/>
              <a:t>Slaves </a:t>
            </a:r>
            <a:r>
              <a:rPr lang="en-GB" sz="1800" dirty="0"/>
              <a:t>(around 10% of the population) were not free and had no land. </a:t>
            </a:r>
            <a:endParaRPr lang="en-GB" altLang="en-US" sz="1900" dirty="0"/>
          </a:p>
        </p:txBody>
      </p:sp>
      <p:sp>
        <p:nvSpPr>
          <p:cNvPr id="2" name="Rectangle 1"/>
          <p:cNvSpPr/>
          <p:nvPr/>
        </p:nvSpPr>
        <p:spPr>
          <a:xfrm>
            <a:off x="8859187" y="333137"/>
            <a:ext cx="2818152" cy="6524863"/>
          </a:xfrm>
          <a:prstGeom prst="rect">
            <a:avLst/>
          </a:prstGeom>
          <a:ln>
            <a:solidFill>
              <a:schemeClr val="accent1"/>
            </a:solidFill>
          </a:ln>
        </p:spPr>
        <p:txBody>
          <a:bodyPr wrap="square">
            <a:spAutoFit/>
          </a:bodyPr>
          <a:lstStyle/>
          <a:p>
            <a:r>
              <a:rPr lang="en-GB" altLang="en-US" sz="2000" dirty="0"/>
              <a:t>Local government was split into:</a:t>
            </a:r>
          </a:p>
          <a:p>
            <a:pPr marL="342900" indent="-342900">
              <a:buFont typeface="+mj-lt"/>
              <a:buAutoNum type="arabicPeriod"/>
            </a:pPr>
            <a:r>
              <a:rPr lang="en-GB" altLang="en-US" sz="2000" b="1" dirty="0"/>
              <a:t>shires</a:t>
            </a:r>
            <a:r>
              <a:rPr lang="en-GB" altLang="en-US" sz="2000" dirty="0"/>
              <a:t> -an earldom was divided into shires</a:t>
            </a:r>
          </a:p>
          <a:p>
            <a:pPr marL="342900" indent="-342900">
              <a:buFont typeface="+mj-lt"/>
              <a:buAutoNum type="arabicPeriod"/>
            </a:pPr>
            <a:r>
              <a:rPr lang="en-GB" altLang="en-US" sz="2000" b="1" dirty="0"/>
              <a:t>Hundreds</a:t>
            </a:r>
            <a:r>
              <a:rPr lang="en-GB" altLang="en-US" sz="2000" dirty="0"/>
              <a:t> – 100 hides of land and were divided into tithings</a:t>
            </a:r>
          </a:p>
          <a:p>
            <a:pPr marL="342900" indent="-342900">
              <a:buFont typeface="+mj-lt"/>
              <a:buAutoNum type="arabicPeriod"/>
            </a:pPr>
            <a:r>
              <a:rPr lang="en-GB" altLang="en-US" sz="2000" b="1" dirty="0"/>
              <a:t>tithing</a:t>
            </a:r>
            <a:r>
              <a:rPr lang="en-GB" altLang="en-US" sz="2000" dirty="0"/>
              <a:t>s -10 households (10</a:t>
            </a:r>
            <a:r>
              <a:rPr lang="en-GB" altLang="en-US" sz="2000" baseline="30000" dirty="0"/>
              <a:t>th</a:t>
            </a:r>
            <a:r>
              <a:rPr lang="en-GB" altLang="en-US" sz="2000" dirty="0"/>
              <a:t> of a hundred)</a:t>
            </a:r>
          </a:p>
          <a:p>
            <a:pPr marL="342900" indent="-342900">
              <a:buFont typeface="+mj-lt"/>
              <a:buAutoNum type="arabicPeriod"/>
            </a:pPr>
            <a:r>
              <a:rPr lang="en-GB" altLang="en-US" sz="2000" b="1" dirty="0"/>
              <a:t>and hides </a:t>
            </a:r>
            <a:r>
              <a:rPr lang="en-GB" altLang="en-US" sz="2000" dirty="0"/>
              <a:t>– an area of land covering 120 acres</a:t>
            </a:r>
          </a:p>
          <a:p>
            <a:pPr marL="342900" indent="-342900">
              <a:buFont typeface="+mj-lt"/>
              <a:buAutoNum type="arabicPeriod"/>
            </a:pPr>
            <a:endParaRPr lang="en-GB" altLang="en-US" sz="2000" dirty="0"/>
          </a:p>
          <a:p>
            <a:pPr marL="342900" indent="-342900">
              <a:buFont typeface="+mj-lt"/>
              <a:buAutoNum type="arabicPeriod"/>
            </a:pPr>
            <a:endParaRPr lang="en-GB" altLang="en-US" sz="2000" dirty="0"/>
          </a:p>
          <a:p>
            <a:r>
              <a:rPr lang="en-GB" altLang="en-US" sz="2000" dirty="0"/>
              <a:t>Each shire had a court, a shire reeve, a burh and had to provide troops for the </a:t>
            </a:r>
            <a:r>
              <a:rPr lang="en-GB" altLang="en-US" sz="2000" dirty="0" err="1"/>
              <a:t>fyrd</a:t>
            </a:r>
            <a:r>
              <a:rPr lang="en-GB" altLang="en-US" sz="2000" dirty="0"/>
              <a:t>.</a:t>
            </a:r>
          </a:p>
          <a:p>
            <a:endParaRPr lang="en-GB" altLang="en-US" dirty="0"/>
          </a:p>
        </p:txBody>
      </p:sp>
    </p:spTree>
    <p:custDataLst>
      <p:tags r:id="rId1"/>
    </p:custDataLst>
    <p:extLst>
      <p:ext uri="{BB962C8B-B14F-4D97-AF65-F5344CB8AC3E}">
        <p14:creationId xmlns:p14="http://schemas.microsoft.com/office/powerpoint/2010/main" val="213966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1751" y="274638"/>
            <a:ext cx="8229600" cy="417512"/>
          </a:xfrm>
        </p:spPr>
        <p:txBody>
          <a:bodyPr>
            <a:normAutofit fontScale="90000"/>
          </a:bodyPr>
          <a:lstStyle/>
          <a:p>
            <a:r>
              <a:rPr lang="en-GB" altLang="en-US" sz="2400" b="1" u="sng" dirty="0">
                <a:solidFill>
                  <a:schemeClr val="accent2">
                    <a:lumMod val="75000"/>
                  </a:schemeClr>
                </a:solidFill>
              </a:rPr>
              <a:t>Anglo-Saxon Society          </a:t>
            </a:r>
            <a:r>
              <a:rPr lang="en-GB" altLang="en-US" sz="2400" b="1" u="sng" dirty="0">
                <a:solidFill>
                  <a:srgbClr val="0070C0"/>
                </a:solidFill>
              </a:rPr>
              <a:t>Anglo-Saxon Economy and legal system</a:t>
            </a:r>
            <a:br>
              <a:rPr lang="en-GB" altLang="en-US" sz="2400" b="1" u="sng" dirty="0">
                <a:solidFill>
                  <a:srgbClr val="0070C0"/>
                </a:solidFill>
              </a:rPr>
            </a:br>
            <a:endParaRPr lang="en-GB" altLang="en-US" sz="2400" b="1" u="sng" dirty="0">
              <a:solidFill>
                <a:srgbClr val="0070C0"/>
              </a:solidFill>
            </a:endParaRPr>
          </a:p>
        </p:txBody>
      </p:sp>
      <p:sp>
        <p:nvSpPr>
          <p:cNvPr id="7171" name="Rectangle 3"/>
          <p:cNvSpPr>
            <a:spLocks noChangeArrowheads="1"/>
          </p:cNvSpPr>
          <p:nvPr/>
        </p:nvSpPr>
        <p:spPr bwMode="auto">
          <a:xfrm>
            <a:off x="107430" y="505492"/>
            <a:ext cx="11947160" cy="635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b="1" u="sng" dirty="0">
                <a:solidFill>
                  <a:srgbClr val="7030A0"/>
                </a:solidFill>
              </a:rPr>
              <a:t>Shire Reeves and The </a:t>
            </a:r>
            <a:r>
              <a:rPr lang="en-GB" altLang="en-US" sz="1800" b="1" u="sng" dirty="0" err="1">
                <a:solidFill>
                  <a:srgbClr val="7030A0"/>
                </a:solidFill>
              </a:rPr>
              <a:t>Fyrd</a:t>
            </a:r>
            <a:endParaRPr lang="en-GB" altLang="en-US" sz="1800" b="1" u="sng" dirty="0">
              <a:solidFill>
                <a:srgbClr val="7030A0"/>
              </a:solidFill>
            </a:endParaRPr>
          </a:p>
          <a:p>
            <a:pPr eaLnBrk="1" hangingPunct="1"/>
            <a:r>
              <a:rPr lang="en-GB" altLang="en-US" sz="1800" dirty="0">
                <a:solidFill>
                  <a:srgbClr val="000000"/>
                </a:solidFill>
              </a:rPr>
              <a:t>Shire Reeves had to collect geld taxes and enforce the law (Shire courts).</a:t>
            </a:r>
          </a:p>
          <a:p>
            <a:pPr eaLnBrk="1" hangingPunct="1"/>
            <a:r>
              <a:rPr lang="en-GB" altLang="en-US" sz="1800" dirty="0">
                <a:solidFill>
                  <a:srgbClr val="000000"/>
                </a:solidFill>
              </a:rPr>
              <a:t>They also had to provide men for the </a:t>
            </a:r>
            <a:r>
              <a:rPr lang="en-GB" altLang="en-US" sz="1800" dirty="0" err="1">
                <a:solidFill>
                  <a:srgbClr val="000000"/>
                </a:solidFill>
              </a:rPr>
              <a:t>Fyrd</a:t>
            </a:r>
            <a:r>
              <a:rPr lang="en-GB" altLang="en-US" sz="1800" dirty="0">
                <a:solidFill>
                  <a:srgbClr val="000000"/>
                </a:solidFill>
              </a:rPr>
              <a:t> and had to maintain roads and fortifications.</a:t>
            </a:r>
          </a:p>
          <a:p>
            <a:pPr eaLnBrk="1" hangingPunct="1"/>
            <a:r>
              <a:rPr lang="en-GB" altLang="en-US" sz="1800" dirty="0">
                <a:solidFill>
                  <a:srgbClr val="000000"/>
                </a:solidFill>
              </a:rPr>
              <a:t>Each group of five hides of land was obliged to provide one man for the </a:t>
            </a:r>
            <a:r>
              <a:rPr lang="en-GB" altLang="en-US" sz="1800" dirty="0" err="1">
                <a:solidFill>
                  <a:srgbClr val="000000"/>
                </a:solidFill>
              </a:rPr>
              <a:t>Fyrd</a:t>
            </a:r>
            <a:r>
              <a:rPr lang="en-GB" altLang="en-US" sz="1800" dirty="0">
                <a:solidFill>
                  <a:srgbClr val="000000"/>
                </a:solidFill>
              </a:rPr>
              <a:t>.</a:t>
            </a:r>
          </a:p>
          <a:p>
            <a:pPr eaLnBrk="1" hangingPunct="1"/>
            <a:r>
              <a:rPr lang="en-GB" altLang="en-US" sz="1800" dirty="0" err="1">
                <a:solidFill>
                  <a:srgbClr val="000000"/>
                </a:solidFill>
              </a:rPr>
              <a:t>Thegns</a:t>
            </a:r>
            <a:r>
              <a:rPr lang="en-GB" altLang="en-US" sz="1800" dirty="0">
                <a:solidFill>
                  <a:srgbClr val="000000"/>
                </a:solidFill>
              </a:rPr>
              <a:t> would probably train more for the </a:t>
            </a:r>
            <a:r>
              <a:rPr lang="en-GB" altLang="en-US" sz="1800" dirty="0" err="1">
                <a:solidFill>
                  <a:srgbClr val="000000"/>
                </a:solidFill>
              </a:rPr>
              <a:t>Fyrd</a:t>
            </a:r>
            <a:r>
              <a:rPr lang="en-GB" altLang="en-US" sz="1800" dirty="0">
                <a:solidFill>
                  <a:srgbClr val="000000"/>
                </a:solidFill>
              </a:rPr>
              <a:t> but could only be kept from their lands for 40 days before being disbanded (especially during harvest)</a:t>
            </a:r>
          </a:p>
          <a:p>
            <a:pPr eaLnBrk="1" hangingPunct="1">
              <a:buFontTx/>
              <a:buNone/>
            </a:pPr>
            <a:r>
              <a:rPr lang="en-GB" altLang="en-US" sz="1800" b="1" u="sng" dirty="0">
                <a:solidFill>
                  <a:srgbClr val="7030A0"/>
                </a:solidFill>
              </a:rPr>
              <a:t>Legal system </a:t>
            </a:r>
            <a:r>
              <a:rPr lang="en-GB" altLang="en-US" sz="1800" dirty="0">
                <a:solidFill>
                  <a:srgbClr val="000000"/>
                </a:solidFill>
              </a:rPr>
              <a:t>The king was issued laws however collective responsibility was important </a:t>
            </a:r>
            <a:r>
              <a:rPr lang="en-GB" altLang="en-US" sz="1800" dirty="0" err="1">
                <a:solidFill>
                  <a:srgbClr val="000000"/>
                </a:solidFill>
              </a:rPr>
              <a:t>e.g</a:t>
            </a:r>
            <a:r>
              <a:rPr lang="en-GB" altLang="en-US" sz="1800" dirty="0">
                <a:solidFill>
                  <a:srgbClr val="000000"/>
                </a:solidFill>
              </a:rPr>
              <a:t> hue and cry’ and tithings (groups od 10 men). Blood feuds could be settled using Wergild. Use of physical and capital punishment</a:t>
            </a:r>
          </a:p>
          <a:p>
            <a:pPr eaLnBrk="1" hangingPunct="1">
              <a:buNone/>
            </a:pPr>
            <a:r>
              <a:rPr lang="en-GB" altLang="en-US" sz="1800" b="1" u="sng" dirty="0">
                <a:solidFill>
                  <a:srgbClr val="7030A0"/>
                </a:solidFill>
              </a:rPr>
              <a:t>Economy:</a:t>
            </a:r>
          </a:p>
          <a:p>
            <a:pPr eaLnBrk="1" hangingPunct="1"/>
            <a:r>
              <a:rPr lang="en-GB" altLang="en-US" sz="1800" dirty="0">
                <a:solidFill>
                  <a:srgbClr val="000000"/>
                </a:solidFill>
              </a:rPr>
              <a:t>‘Anglo-Saxon England was a rich country. It was suited to farming and traded wool with Germany for silver coins. It also traded with Denmark and Normandy.</a:t>
            </a:r>
          </a:p>
          <a:p>
            <a:pPr eaLnBrk="1" hangingPunct="1"/>
            <a:r>
              <a:rPr lang="en-GB" altLang="en-US" sz="1800" dirty="0">
                <a:solidFill>
                  <a:srgbClr val="000000"/>
                </a:solidFill>
              </a:rPr>
              <a:t>About 10% of the population lived in Burhs:</a:t>
            </a:r>
          </a:p>
          <a:p>
            <a:pPr marL="285750" indent="-285750" eaLnBrk="1" hangingPunct="1">
              <a:buFont typeface="Wingdings" panose="05000000000000000000" pitchFamily="2" charset="2"/>
              <a:buChar char="ü"/>
            </a:pPr>
            <a:r>
              <a:rPr lang="en-GB" altLang="en-US" sz="1800" dirty="0">
                <a:solidFill>
                  <a:srgbClr val="000000"/>
                </a:solidFill>
              </a:rPr>
              <a:t> They were situated every 15-20 miles to protect from Viking raids and linked by roads so troops could move quickly.</a:t>
            </a:r>
          </a:p>
          <a:p>
            <a:pPr marL="285750" indent="-285750" eaLnBrk="1" hangingPunct="1">
              <a:buFont typeface="Wingdings" panose="05000000000000000000" pitchFamily="2" charset="2"/>
              <a:buChar char="ü"/>
            </a:pPr>
            <a:r>
              <a:rPr lang="en-GB" altLang="en-US" sz="1800" dirty="0">
                <a:solidFill>
                  <a:srgbClr val="000000"/>
                </a:solidFill>
              </a:rPr>
              <a:t>Towns were important for trade (often had own mint) and some grew due to trade e.g. </a:t>
            </a:r>
            <a:r>
              <a:rPr lang="en-GB" altLang="en-US" sz="1800">
                <a:solidFill>
                  <a:srgbClr val="000000"/>
                </a:solidFill>
              </a:rPr>
              <a:t>York with </a:t>
            </a:r>
            <a:r>
              <a:rPr lang="en-GB" altLang="en-US" sz="1800" dirty="0">
                <a:solidFill>
                  <a:srgbClr val="000000"/>
                </a:solidFill>
              </a:rPr>
              <a:t>Denmark</a:t>
            </a:r>
          </a:p>
          <a:p>
            <a:pPr marL="285750" indent="-285750" eaLnBrk="1" hangingPunct="1">
              <a:buFont typeface="Wingdings" panose="05000000000000000000" pitchFamily="2" charset="2"/>
              <a:buChar char="§"/>
            </a:pPr>
            <a:r>
              <a:rPr lang="en-GB" altLang="en-US" sz="1800" dirty="0">
                <a:solidFill>
                  <a:srgbClr val="000000"/>
                </a:solidFill>
              </a:rPr>
              <a:t>Villages – agricultural –peasants and </a:t>
            </a:r>
            <a:r>
              <a:rPr lang="en-GB" altLang="en-US" sz="1800" dirty="0" err="1">
                <a:solidFill>
                  <a:srgbClr val="000000"/>
                </a:solidFill>
              </a:rPr>
              <a:t>ceorls</a:t>
            </a:r>
            <a:r>
              <a:rPr lang="en-GB" altLang="en-US" sz="1800" dirty="0">
                <a:solidFill>
                  <a:srgbClr val="000000"/>
                </a:solidFill>
              </a:rPr>
              <a:t> generally subsistence farmers but may grow extra to trade at marked</a:t>
            </a:r>
          </a:p>
          <a:p>
            <a:pPr>
              <a:buNone/>
            </a:pPr>
            <a:r>
              <a:rPr lang="en-GB" altLang="en-US" sz="1800" b="1" u="sng" dirty="0">
                <a:solidFill>
                  <a:srgbClr val="7030A0"/>
                </a:solidFill>
              </a:rPr>
              <a:t>The church</a:t>
            </a:r>
          </a:p>
          <a:p>
            <a:pPr marL="285750" indent="-285750" eaLnBrk="1" hangingPunct="1">
              <a:buFont typeface="Wingdings" panose="05000000000000000000" pitchFamily="2" charset="2"/>
              <a:buChar char="§"/>
            </a:pPr>
            <a:r>
              <a:rPr lang="en-GB" altLang="en-US" sz="1800" b="1" dirty="0">
                <a:solidFill>
                  <a:srgbClr val="000000"/>
                </a:solidFill>
              </a:rPr>
              <a:t>The Anglo-Saxon church </a:t>
            </a:r>
            <a:r>
              <a:rPr lang="en-GB" altLang="en-US" sz="1800" dirty="0">
                <a:solidFill>
                  <a:srgbClr val="000000"/>
                </a:solidFill>
              </a:rPr>
              <a:t>was independently minded from Roma and focussed on Celtic Saints. These were often linked to the local area and felt familiar and part of people’s lives. Bishops were rich and powerful. Priests were local members of a community. </a:t>
            </a:r>
          </a:p>
        </p:txBody>
      </p:sp>
    </p:spTree>
    <p:custDataLst>
      <p:tags r:id="rId1"/>
    </p:custDataLst>
    <p:extLst>
      <p:ext uri="{BB962C8B-B14F-4D97-AF65-F5344CB8AC3E}">
        <p14:creationId xmlns:p14="http://schemas.microsoft.com/office/powerpoint/2010/main" val="113092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149903" y="877885"/>
            <a:ext cx="11887200" cy="3829025"/>
          </a:xfrm>
        </p:spPr>
        <p:txBody>
          <a:bodyPr>
            <a:noAutofit/>
          </a:bodyPr>
          <a:lstStyle/>
          <a:p>
            <a:pPr>
              <a:spcBef>
                <a:spcPts val="0"/>
              </a:spcBef>
            </a:pPr>
            <a:r>
              <a:rPr lang="en-GB" sz="1800" b="1" dirty="0"/>
              <a:t>Money</a:t>
            </a:r>
            <a:r>
              <a:rPr lang="en-GB" sz="1800" dirty="0"/>
              <a:t> – Wessex was the richest earldom</a:t>
            </a:r>
          </a:p>
          <a:p>
            <a:pPr>
              <a:spcBef>
                <a:spcPts val="0"/>
              </a:spcBef>
            </a:pPr>
            <a:r>
              <a:rPr lang="en-GB" sz="1800" b="1" dirty="0"/>
              <a:t>Military</a:t>
            </a:r>
            <a:r>
              <a:rPr lang="en-GB" sz="1800" dirty="0"/>
              <a:t>– The </a:t>
            </a:r>
            <a:r>
              <a:rPr lang="en-GB" sz="1800" dirty="0" err="1"/>
              <a:t>Godwins</a:t>
            </a:r>
            <a:r>
              <a:rPr lang="en-GB" sz="1800" dirty="0"/>
              <a:t> were lords to many hundreds of </a:t>
            </a:r>
            <a:r>
              <a:rPr lang="en-GB" sz="1800" dirty="0" err="1"/>
              <a:t>thegns</a:t>
            </a:r>
            <a:r>
              <a:rPr lang="en-GB" sz="1800" dirty="0"/>
              <a:t> = more powerful than the king.</a:t>
            </a:r>
          </a:p>
          <a:p>
            <a:pPr>
              <a:spcBef>
                <a:spcPts val="0"/>
              </a:spcBef>
            </a:pPr>
            <a:r>
              <a:rPr lang="en-GB" sz="1800" b="1" dirty="0"/>
              <a:t>Church</a:t>
            </a:r>
            <a:r>
              <a:rPr lang="en-GB" sz="1800" dirty="0"/>
              <a:t> – The </a:t>
            </a:r>
            <a:r>
              <a:rPr lang="en-GB" sz="1800" dirty="0" err="1"/>
              <a:t>Godwins</a:t>
            </a:r>
            <a:r>
              <a:rPr lang="en-GB" sz="1800" dirty="0"/>
              <a:t> had convinced Edward to appoint many bishops who favoured them.</a:t>
            </a:r>
          </a:p>
          <a:p>
            <a:pPr>
              <a:spcBef>
                <a:spcPts val="0"/>
              </a:spcBef>
            </a:pPr>
            <a:r>
              <a:rPr lang="en-GB" sz="1800" b="1" dirty="0"/>
              <a:t>Lands</a:t>
            </a:r>
            <a:r>
              <a:rPr lang="en-GB" sz="1800" dirty="0"/>
              <a:t> – the lands they held were very important e.g. Wessex was key to defending England from attacks from the sea</a:t>
            </a:r>
          </a:p>
          <a:p>
            <a:pPr>
              <a:spcBef>
                <a:spcPts val="0"/>
              </a:spcBef>
            </a:pPr>
            <a:r>
              <a:rPr lang="en-GB" sz="1800" b="1" dirty="0"/>
              <a:t>Alliances</a:t>
            </a:r>
            <a:r>
              <a:rPr lang="en-GB" sz="1800" dirty="0"/>
              <a:t> – The </a:t>
            </a:r>
            <a:r>
              <a:rPr lang="en-GB" sz="1800" dirty="0" err="1"/>
              <a:t>Godwins</a:t>
            </a:r>
            <a:r>
              <a:rPr lang="en-GB" sz="1800" dirty="0"/>
              <a:t> had made political marriages </a:t>
            </a:r>
          </a:p>
          <a:p>
            <a:pPr eaLnBrk="1" hangingPunct="1">
              <a:buFontTx/>
              <a:buNone/>
            </a:pPr>
            <a:r>
              <a:rPr lang="en-GB" altLang="en-US" sz="1800" b="1" dirty="0"/>
              <a:t>There is some suggestion Edward tried to deal with the </a:t>
            </a:r>
            <a:r>
              <a:rPr lang="en-GB" altLang="en-US" sz="1800" b="1" dirty="0" err="1"/>
              <a:t>Godwins</a:t>
            </a:r>
            <a:r>
              <a:rPr lang="en-GB" altLang="en-US" sz="1800" b="1" dirty="0"/>
              <a:t> e.g. over the Dover Fracas – where a Norman aristocrat was killed. But he let them back from exile to avoid a war</a:t>
            </a:r>
          </a:p>
          <a:p>
            <a:pPr eaLnBrk="1" hangingPunct="1">
              <a:buFontTx/>
              <a:buNone/>
            </a:pPr>
            <a:r>
              <a:rPr lang="en-GB" altLang="en-US" sz="1800" b="1" dirty="0"/>
              <a:t>Harold Godwin succeeded Earl Godwin in 1053. His families power was initially reduced but by the mid 1060s they had built up their power again:</a:t>
            </a:r>
            <a:br>
              <a:rPr lang="en-GB" altLang="en-US" sz="1800" b="1" dirty="0"/>
            </a:br>
            <a:r>
              <a:rPr lang="en-GB" altLang="en-US" sz="1800" b="1" dirty="0"/>
              <a:t>-Harold was a rich adviser to the king.</a:t>
            </a:r>
          </a:p>
          <a:p>
            <a:pPr eaLnBrk="1" hangingPunct="1">
              <a:buFontTx/>
              <a:buNone/>
            </a:pPr>
            <a:r>
              <a:rPr lang="en-GB" altLang="en-US" sz="1800" b="1" dirty="0"/>
              <a:t>-1055 </a:t>
            </a:r>
            <a:r>
              <a:rPr lang="en-GB" altLang="en-US" sz="1800" b="1" dirty="0" err="1"/>
              <a:t>Tostig</a:t>
            </a:r>
            <a:r>
              <a:rPr lang="en-GB" altLang="en-US" sz="1800" b="1" dirty="0"/>
              <a:t> was Earl of Northumbria.</a:t>
            </a:r>
          </a:p>
          <a:p>
            <a:pPr eaLnBrk="1" hangingPunct="1">
              <a:buFontTx/>
              <a:buNone/>
            </a:pPr>
            <a:r>
              <a:rPr lang="en-GB" altLang="en-US" sz="1800" b="1" dirty="0"/>
              <a:t>-1057 </a:t>
            </a:r>
            <a:r>
              <a:rPr lang="en-GB" altLang="en-US" sz="1800" b="1" dirty="0" err="1"/>
              <a:t>Gyrth</a:t>
            </a:r>
            <a:r>
              <a:rPr lang="en-GB" altLang="en-US" sz="1800" b="1" dirty="0"/>
              <a:t> and </a:t>
            </a:r>
            <a:r>
              <a:rPr lang="en-GB" altLang="en-US" sz="1800" b="1" dirty="0" err="1"/>
              <a:t>Leofwine</a:t>
            </a:r>
            <a:r>
              <a:rPr lang="en-GB" altLang="en-US" sz="1800" b="1" dirty="0"/>
              <a:t> were made earls of East Anglia and The South West midland</a:t>
            </a:r>
            <a:r>
              <a:rPr lang="en-GB" altLang="en-US" sz="1800" b="1" dirty="0">
                <a:latin typeface="+mj-lt"/>
              </a:rPr>
              <a:t>s</a:t>
            </a:r>
            <a:endParaRPr lang="en-US" altLang="en-US" sz="1800" b="1" dirty="0">
              <a:latin typeface="+mj-lt"/>
            </a:endParaRPr>
          </a:p>
        </p:txBody>
      </p:sp>
      <p:sp>
        <p:nvSpPr>
          <p:cNvPr id="8195" name="Rectangle 13"/>
          <p:cNvSpPr>
            <a:spLocks noChangeArrowheads="1"/>
          </p:cNvSpPr>
          <p:nvPr/>
        </p:nvSpPr>
        <p:spPr bwMode="auto">
          <a:xfrm>
            <a:off x="0" y="4980898"/>
            <a:ext cx="12037103" cy="1794337"/>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GB" altLang="en-US" sz="1800" dirty="0">
                <a:latin typeface="+mj-lt"/>
              </a:rPr>
              <a:t>The </a:t>
            </a:r>
            <a:r>
              <a:rPr lang="en-GB" altLang="en-US" sz="1800" dirty="0" err="1">
                <a:latin typeface="+mj-lt"/>
              </a:rPr>
              <a:t>Godwins</a:t>
            </a:r>
            <a:r>
              <a:rPr lang="en-GB" altLang="en-US" sz="1800" dirty="0">
                <a:latin typeface="+mj-lt"/>
              </a:rPr>
              <a:t> were militarily and financially successful. The </a:t>
            </a:r>
            <a:r>
              <a:rPr lang="en-GB" altLang="en-US" sz="1800" dirty="0" err="1">
                <a:latin typeface="+mj-lt"/>
              </a:rPr>
              <a:t>Godwins</a:t>
            </a:r>
            <a:r>
              <a:rPr lang="en-GB" altLang="en-US" sz="1800" dirty="0">
                <a:latin typeface="+mj-lt"/>
              </a:rPr>
              <a:t> defeated Llewellyn (Wales) and earned £8000 compared to the kings £6000.</a:t>
            </a:r>
          </a:p>
          <a:p>
            <a:r>
              <a:rPr lang="en-GB" altLang="en-US" sz="1800" b="1" u="sng" dirty="0">
                <a:latin typeface="+mj-lt"/>
              </a:rPr>
              <a:t>Harold’s embassy to Normandy</a:t>
            </a:r>
            <a:r>
              <a:rPr lang="en-GB" altLang="en-US" sz="1800" dirty="0">
                <a:latin typeface="+mj-lt"/>
              </a:rPr>
              <a:t> 1064 - </a:t>
            </a:r>
            <a:r>
              <a:rPr lang="en-GB" sz="1800" dirty="0">
                <a:latin typeface="+mn-lt"/>
              </a:rPr>
              <a:t>Harold was taken prisoner by Count Guy of </a:t>
            </a:r>
            <a:r>
              <a:rPr lang="en-GB" sz="1800" dirty="0" err="1">
                <a:latin typeface="+mn-lt"/>
              </a:rPr>
              <a:t>Ponthieu</a:t>
            </a:r>
            <a:r>
              <a:rPr lang="en-GB" sz="1800" dirty="0">
                <a:latin typeface="+mn-lt"/>
              </a:rPr>
              <a:t> but William rescued him. Harold fought for William and William rewarded him with gifts of weapons. It </a:t>
            </a:r>
            <a:r>
              <a:rPr lang="en-GB" altLang="en-US" sz="1800" dirty="0">
                <a:latin typeface="+mj-lt"/>
              </a:rPr>
              <a:t>allowed William to gain the support of the Pope later on as Harold allegedly swore on holy relics to help William become king.</a:t>
            </a:r>
          </a:p>
          <a:p>
            <a:pPr eaLnBrk="1" hangingPunct="1">
              <a:spcBef>
                <a:spcPct val="0"/>
              </a:spcBef>
              <a:buFontTx/>
              <a:buNone/>
            </a:pPr>
            <a:endParaRPr lang="en-GB" altLang="en-US" sz="1700" dirty="0"/>
          </a:p>
        </p:txBody>
      </p:sp>
      <p:sp>
        <p:nvSpPr>
          <p:cNvPr id="8197" name="Rectangle 15"/>
          <p:cNvSpPr>
            <a:spLocks noChangeArrowheads="1"/>
          </p:cNvSpPr>
          <p:nvPr/>
        </p:nvSpPr>
        <p:spPr bwMode="auto">
          <a:xfrm>
            <a:off x="2150178" y="0"/>
            <a:ext cx="81884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2000" b="1" u="sng" dirty="0">
                <a:solidFill>
                  <a:srgbClr val="7030A0"/>
                </a:solidFill>
              </a:rPr>
              <a:t>The last years of Edward the Confessor and the succession crisis</a:t>
            </a:r>
          </a:p>
          <a:p>
            <a:pPr eaLnBrk="1" hangingPunct="1">
              <a:buFontTx/>
              <a:buNone/>
            </a:pPr>
            <a:r>
              <a:rPr lang="en-GB" altLang="en-US" sz="2000" b="1" u="sng" dirty="0">
                <a:solidFill>
                  <a:srgbClr val="0070C0"/>
                </a:solidFill>
              </a:rPr>
              <a:t>House of Godwin</a:t>
            </a:r>
          </a:p>
        </p:txBody>
      </p:sp>
    </p:spTree>
    <p:custDataLst>
      <p:tags r:id="rId1"/>
    </p:custDataLst>
    <p:extLst>
      <p:ext uri="{BB962C8B-B14F-4D97-AF65-F5344CB8AC3E}">
        <p14:creationId xmlns:p14="http://schemas.microsoft.com/office/powerpoint/2010/main" val="6324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(4a) Describe two features of the power of Saxon government (4)</a:t>
            </a:r>
          </a:p>
        </p:txBody>
      </p:sp>
      <p:sp>
        <p:nvSpPr>
          <p:cNvPr id="3" name="Content Placeholder 2"/>
          <p:cNvSpPr>
            <a:spLocks noGrp="1"/>
          </p:cNvSpPr>
          <p:nvPr>
            <p:ph idx="1"/>
          </p:nvPr>
        </p:nvSpPr>
        <p:spPr>
          <a:xfrm>
            <a:off x="838200" y="2725035"/>
            <a:ext cx="10515600" cy="4351338"/>
          </a:xfrm>
        </p:spPr>
        <p:txBody>
          <a:bodyPr>
            <a:normAutofit/>
          </a:bodyPr>
          <a:lstStyle/>
          <a:p>
            <a:pPr marL="0" indent="0">
              <a:buNone/>
            </a:pPr>
            <a:r>
              <a:rPr lang="en-GB" dirty="0"/>
              <a:t>Feature 1:</a:t>
            </a:r>
          </a:p>
          <a:p>
            <a:pPr marL="0" indent="0">
              <a:buNone/>
            </a:pPr>
            <a:endParaRPr lang="en-GB" dirty="0"/>
          </a:p>
          <a:p>
            <a:pPr marL="0" indent="0">
              <a:buNone/>
            </a:pPr>
            <a:r>
              <a:rPr lang="en-GB" dirty="0"/>
              <a:t>Feature 2:</a:t>
            </a:r>
          </a:p>
          <a:p>
            <a:pPr marL="0" indent="0">
              <a:buNone/>
            </a:pPr>
            <a:endParaRPr lang="en-GB" dirty="0"/>
          </a:p>
          <a:p>
            <a:pPr marL="0" indent="0">
              <a:buNone/>
            </a:pPr>
            <a:r>
              <a:rPr lang="en-GB" b="1" u="sng" dirty="0"/>
              <a:t>Advice:</a:t>
            </a:r>
          </a:p>
          <a:p>
            <a:r>
              <a:rPr lang="en-GB" dirty="0"/>
              <a:t>2 x PE</a:t>
            </a:r>
          </a:p>
          <a:p>
            <a:r>
              <a:rPr lang="en-GB" dirty="0"/>
              <a:t>5 minutes</a:t>
            </a:r>
          </a:p>
          <a:p>
            <a:pPr marL="0" indent="0">
              <a:buNone/>
            </a:pP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250037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9" name="Group 13"/>
          <p:cNvGraphicFramePr>
            <a:graphicFrameLocks noGrp="1"/>
          </p:cNvGraphicFramePr>
          <p:nvPr>
            <p:ph type="tbl" idx="1"/>
            <p:extLst>
              <p:ext uri="{D42A27DB-BD31-4B8C-83A1-F6EECF244321}">
                <p14:modId xmlns:p14="http://schemas.microsoft.com/office/powerpoint/2010/main" val="327116699"/>
              </p:ext>
            </p:extLst>
          </p:nvPr>
        </p:nvGraphicFramePr>
        <p:xfrm>
          <a:off x="134910" y="512764"/>
          <a:ext cx="11932171" cy="6114276"/>
        </p:xfrm>
        <a:graphic>
          <a:graphicData uri="http://schemas.openxmlformats.org/drawingml/2006/table">
            <a:tbl>
              <a:tblPr/>
              <a:tblGrid>
                <a:gridCol w="5967154">
                  <a:extLst>
                    <a:ext uri="{9D8B030D-6E8A-4147-A177-3AD203B41FA5}">
                      <a16:colId xmlns:a16="http://schemas.microsoft.com/office/drawing/2014/main" val="20000"/>
                    </a:ext>
                  </a:extLst>
                </a:gridCol>
                <a:gridCol w="5965017">
                  <a:extLst>
                    <a:ext uri="{9D8B030D-6E8A-4147-A177-3AD203B41FA5}">
                      <a16:colId xmlns:a16="http://schemas.microsoft.com/office/drawing/2014/main" val="20001"/>
                    </a:ext>
                  </a:extLst>
                </a:gridCol>
              </a:tblGrid>
              <a:tr h="5940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sng" strike="noStrike" cap="none" normalizeH="0" baseline="0" dirty="0">
                          <a:ln>
                            <a:noFill/>
                          </a:ln>
                          <a:solidFill>
                            <a:srgbClr val="0070C0"/>
                          </a:solidFill>
                          <a:effectLst/>
                          <a:latin typeface="Arial" charset="0"/>
                          <a:cs typeface="Arial" charset="0"/>
                        </a:rPr>
                        <a:t>The rising against </a:t>
                      </a:r>
                      <a:r>
                        <a:rPr kumimoji="0" lang="en-GB" sz="2000" b="1" i="0" u="sng" strike="noStrike" cap="none" normalizeH="0" baseline="0" dirty="0" err="1">
                          <a:ln>
                            <a:noFill/>
                          </a:ln>
                          <a:solidFill>
                            <a:srgbClr val="0070C0"/>
                          </a:solidFill>
                          <a:effectLst/>
                          <a:latin typeface="Arial" charset="0"/>
                          <a:cs typeface="Arial" charset="0"/>
                        </a:rPr>
                        <a:t>Tostig</a:t>
                      </a:r>
                      <a:r>
                        <a:rPr kumimoji="0" lang="en-GB" sz="2000" b="1" i="0" u="sng" strike="noStrike" cap="none" normalizeH="0" baseline="0" dirty="0">
                          <a:ln>
                            <a:noFill/>
                          </a:ln>
                          <a:solidFill>
                            <a:srgbClr val="0070C0"/>
                          </a:solidFill>
                          <a:effectLst/>
                          <a:latin typeface="Arial" charset="0"/>
                          <a:cs typeface="Arial" charset="0"/>
                        </a:rPr>
                        <a:t> in Northumbria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Why?</a:t>
                      </a:r>
                      <a:r>
                        <a:rPr kumimoji="0" lang="en-GB" sz="1900" b="0" i="0" u="none" strike="noStrike" cap="none" normalizeH="0" baseline="0" dirty="0">
                          <a:ln>
                            <a:noFill/>
                          </a:ln>
                          <a:solidFill>
                            <a:schemeClr val="tx1"/>
                          </a:solidFill>
                          <a:effectLst/>
                          <a:latin typeface="Arial" charset="0"/>
                          <a:cs typeface="Arial" charset="0"/>
                        </a:rPr>
                        <a:t> </a:t>
                      </a:r>
                      <a:r>
                        <a:rPr kumimoji="0" lang="en-GB" sz="1900" b="0" i="0" u="none" strike="noStrike" cap="none" normalizeH="0" baseline="0" dirty="0" err="1">
                          <a:ln>
                            <a:noFill/>
                          </a:ln>
                          <a:solidFill>
                            <a:schemeClr val="tx1"/>
                          </a:solidFill>
                          <a:effectLst/>
                          <a:latin typeface="Arial" charset="0"/>
                          <a:cs typeface="Arial" charset="0"/>
                        </a:rPr>
                        <a:t>Tostig</a:t>
                      </a:r>
                      <a:r>
                        <a:rPr kumimoji="0" lang="en-GB" sz="1900" b="0" i="0" u="none" strike="noStrike" cap="none" normalizeH="0" baseline="0" dirty="0">
                          <a:ln>
                            <a:noFill/>
                          </a:ln>
                          <a:solidFill>
                            <a:schemeClr val="tx1"/>
                          </a:solidFill>
                          <a:effectLst/>
                          <a:latin typeface="Arial" charset="0"/>
                          <a:cs typeface="Arial" charset="0"/>
                        </a:rPr>
                        <a:t> raised taxes (Danelaw area), abused power, assassinated rivals, was a southerner (upset people/got things wrong) and was too friendly with Malcom III.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Events:</a:t>
                      </a:r>
                      <a:r>
                        <a:rPr kumimoji="0" lang="en-GB" sz="1900" b="0" i="0" u="none" strike="noStrike" cap="none" normalizeH="0" baseline="0" dirty="0">
                          <a:ln>
                            <a:noFill/>
                          </a:ln>
                          <a:solidFill>
                            <a:schemeClr val="tx1"/>
                          </a:solidFill>
                          <a:effectLst/>
                          <a:latin typeface="Arial" charset="0"/>
                          <a:cs typeface="Arial" charset="0"/>
                        </a:rPr>
                        <a:t> 1065 the rebels marched on York. They killed </a:t>
                      </a:r>
                      <a:r>
                        <a:rPr kumimoji="0" lang="en-GB" sz="1900" b="0" i="0" u="none" strike="noStrike" cap="none" normalizeH="0" baseline="0" dirty="0" err="1">
                          <a:ln>
                            <a:noFill/>
                          </a:ln>
                          <a:solidFill>
                            <a:schemeClr val="tx1"/>
                          </a:solidFill>
                          <a:effectLst/>
                          <a:latin typeface="Arial" charset="0"/>
                          <a:cs typeface="Arial" charset="0"/>
                        </a:rPr>
                        <a:t>Tostig’s</a:t>
                      </a:r>
                      <a:r>
                        <a:rPr kumimoji="0" lang="en-GB" sz="1900" b="0" i="0" u="none" strike="noStrike" cap="none" normalizeH="0" baseline="0" dirty="0">
                          <a:ln>
                            <a:noFill/>
                          </a:ln>
                          <a:solidFill>
                            <a:schemeClr val="tx1"/>
                          </a:solidFill>
                          <a:effectLst/>
                          <a:latin typeface="Arial" charset="0"/>
                          <a:cs typeface="Arial" charset="0"/>
                        </a:rPr>
                        <a:t> </a:t>
                      </a:r>
                      <a:r>
                        <a:rPr kumimoji="0" lang="en-GB" sz="1900" b="0" i="0" u="none" strike="noStrike" cap="none" normalizeH="0" baseline="0" dirty="0" err="1">
                          <a:ln>
                            <a:noFill/>
                          </a:ln>
                          <a:solidFill>
                            <a:schemeClr val="tx1"/>
                          </a:solidFill>
                          <a:effectLst/>
                          <a:latin typeface="Arial" charset="0"/>
                          <a:cs typeface="Arial" charset="0"/>
                        </a:rPr>
                        <a:t>housecarls</a:t>
                      </a:r>
                      <a:r>
                        <a:rPr kumimoji="0" lang="en-GB" sz="1900" b="0" i="0" u="none" strike="noStrike" cap="none" normalizeH="0" baseline="0" dirty="0">
                          <a:ln>
                            <a:noFill/>
                          </a:ln>
                          <a:solidFill>
                            <a:schemeClr val="tx1"/>
                          </a:solidFill>
                          <a:effectLst/>
                          <a:latin typeface="Arial" charset="0"/>
                          <a:cs typeface="Arial" charset="0"/>
                        </a:rPr>
                        <a:t> and invited </a:t>
                      </a:r>
                      <a:r>
                        <a:rPr kumimoji="0" lang="en-GB" sz="1900" b="0" i="0" u="none" strike="noStrike" cap="none" normalizeH="0" baseline="0" dirty="0" err="1">
                          <a:ln>
                            <a:noFill/>
                          </a:ln>
                          <a:solidFill>
                            <a:schemeClr val="tx1"/>
                          </a:solidFill>
                          <a:effectLst/>
                          <a:latin typeface="Arial" charset="0"/>
                          <a:cs typeface="Arial" charset="0"/>
                        </a:rPr>
                        <a:t>Morcar</a:t>
                      </a:r>
                      <a:r>
                        <a:rPr kumimoji="0" lang="en-GB" sz="1900" b="0" i="0" u="none" strike="noStrike" cap="none" normalizeH="0" baseline="0" dirty="0">
                          <a:ln>
                            <a:noFill/>
                          </a:ln>
                          <a:solidFill>
                            <a:schemeClr val="tx1"/>
                          </a:solidFill>
                          <a:effectLst/>
                          <a:latin typeface="Arial" charset="0"/>
                          <a:cs typeface="Arial" charset="0"/>
                        </a:rPr>
                        <a:t> to be their Earl.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Outcome: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Arial" charset="0"/>
                          <a:cs typeface="Arial" charset="0"/>
                        </a:rPr>
                        <a:t>Harold did not defeat the rebels. He met the rebels, agreed to their terms and married </a:t>
                      </a:r>
                      <a:r>
                        <a:rPr kumimoji="0" lang="en-GB" sz="1900" b="0" i="0" u="none" strike="noStrike" cap="none" normalizeH="0" baseline="0" dirty="0" err="1">
                          <a:ln>
                            <a:noFill/>
                          </a:ln>
                          <a:solidFill>
                            <a:schemeClr val="tx1"/>
                          </a:solidFill>
                          <a:effectLst/>
                          <a:latin typeface="Arial" charset="0"/>
                          <a:cs typeface="Arial" charset="0"/>
                        </a:rPr>
                        <a:t>Morcar’s</a:t>
                      </a:r>
                      <a:r>
                        <a:rPr kumimoji="0" lang="en-GB" sz="1900" b="0" i="0" u="none" strike="noStrike" cap="none" normalizeH="0" baseline="0" dirty="0">
                          <a:ln>
                            <a:noFill/>
                          </a:ln>
                          <a:solidFill>
                            <a:schemeClr val="tx1"/>
                          </a:solidFill>
                          <a:effectLst/>
                          <a:latin typeface="Arial" charset="0"/>
                          <a:cs typeface="Arial" charset="0"/>
                        </a:rPr>
                        <a:t> sister.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Arial" charset="0"/>
                          <a:cs typeface="Arial" charset="0"/>
                        </a:rPr>
                        <a:t>He agreed </a:t>
                      </a:r>
                      <a:r>
                        <a:rPr kumimoji="0" lang="en-GB" sz="1900" b="0" i="0" u="none" strike="noStrike" cap="none" normalizeH="0" baseline="0" dirty="0" err="1">
                          <a:ln>
                            <a:noFill/>
                          </a:ln>
                          <a:solidFill>
                            <a:schemeClr val="tx1"/>
                          </a:solidFill>
                          <a:effectLst/>
                          <a:latin typeface="Arial" charset="0"/>
                          <a:cs typeface="Arial" charset="0"/>
                        </a:rPr>
                        <a:t>Tostig</a:t>
                      </a:r>
                      <a:r>
                        <a:rPr kumimoji="0" lang="en-GB" sz="1900" b="0" i="0" u="none" strike="noStrike" cap="none" normalizeH="0" baseline="0" dirty="0">
                          <a:ln>
                            <a:noFill/>
                          </a:ln>
                          <a:solidFill>
                            <a:schemeClr val="tx1"/>
                          </a:solidFill>
                          <a:effectLst/>
                          <a:latin typeface="Arial" charset="0"/>
                          <a:cs typeface="Arial" charset="0"/>
                        </a:rPr>
                        <a:t> had pushed Northumbria too far and liked that the rebels had chosen </a:t>
                      </a:r>
                      <a:r>
                        <a:rPr kumimoji="0" lang="en-GB" sz="1900" b="0" i="0" u="none" strike="noStrike" cap="none" normalizeH="0" baseline="0" dirty="0" err="1">
                          <a:ln>
                            <a:noFill/>
                          </a:ln>
                          <a:solidFill>
                            <a:schemeClr val="tx1"/>
                          </a:solidFill>
                          <a:effectLst/>
                          <a:latin typeface="Arial" charset="0"/>
                          <a:cs typeface="Arial" charset="0"/>
                        </a:rPr>
                        <a:t>Morcar</a:t>
                      </a:r>
                      <a:r>
                        <a:rPr kumimoji="0" lang="en-GB" sz="1900" b="0" i="0" u="none" strike="noStrike" cap="none" normalizeH="0" baseline="0" dirty="0">
                          <a:ln>
                            <a:noFill/>
                          </a:ln>
                          <a:solidFill>
                            <a:schemeClr val="tx1"/>
                          </a:solidFill>
                          <a:effectLst/>
                          <a:latin typeface="Arial" charset="0"/>
                          <a:cs typeface="Arial" charset="0"/>
                        </a:rPr>
                        <a:t> (A Southerner) to be their earl.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Arial" charset="0"/>
                          <a:cs typeface="Arial" charset="0"/>
                        </a:rPr>
                        <a:t>Harold was more worried about keeping the country together to face future invasions.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Arial" charset="0"/>
                          <a:cs typeface="Arial" charset="0"/>
                        </a:rPr>
                        <a:t>Harold went against Edward in this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900" b="0" i="0" u="none" strike="noStrike" cap="none" normalizeH="0" baseline="0" dirty="0">
                          <a:ln>
                            <a:noFill/>
                          </a:ln>
                          <a:solidFill>
                            <a:schemeClr val="tx1"/>
                          </a:solidFill>
                          <a:effectLst/>
                          <a:latin typeface="Arial" charset="0"/>
                          <a:cs typeface="Arial" charset="0"/>
                        </a:rPr>
                        <a:t>Was he already plotting for the succession?</a:t>
                      </a:r>
                      <a:endParaRPr kumimoji="0" lang="en-GB" sz="1900" b="1" i="0" u="none" strike="noStrike" cap="none" normalizeH="0" baseline="0" dirty="0">
                        <a:ln>
                          <a:noFill/>
                        </a:ln>
                        <a:solidFill>
                          <a:schemeClr val="tx1"/>
                        </a:solidFill>
                        <a:effectLst/>
                        <a:latin typeface="Arial" charset="0"/>
                        <a:cs typeface="Arial" charset="0"/>
                      </a:endParaRP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sng" strike="noStrike" cap="none" normalizeH="0" baseline="0" dirty="0">
                          <a:ln>
                            <a:noFill/>
                          </a:ln>
                          <a:solidFill>
                            <a:srgbClr val="0070C0"/>
                          </a:solidFill>
                          <a:effectLst/>
                          <a:latin typeface="Arial" charset="0"/>
                          <a:cs typeface="Arial" charset="0"/>
                        </a:rPr>
                        <a:t>Death of Edward and rivals – the succession crisis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Why?</a:t>
                      </a:r>
                      <a:r>
                        <a:rPr kumimoji="0" lang="en-GB" sz="1900" b="0" i="0" u="none" strike="noStrike" cap="none" normalizeH="0" baseline="0" dirty="0">
                          <a:ln>
                            <a:noFill/>
                          </a:ln>
                          <a:solidFill>
                            <a:schemeClr val="tx1"/>
                          </a:solidFill>
                          <a:effectLst/>
                          <a:latin typeface="Arial" charset="0"/>
                          <a:cs typeface="Arial" charset="0"/>
                        </a:rPr>
                        <a:t> Edward died on 5</a:t>
                      </a:r>
                      <a:r>
                        <a:rPr kumimoji="0" lang="en-GB" sz="1900" b="0" i="0" u="none" strike="noStrike" cap="none" normalizeH="0" baseline="30000" dirty="0">
                          <a:ln>
                            <a:noFill/>
                          </a:ln>
                          <a:solidFill>
                            <a:schemeClr val="tx1"/>
                          </a:solidFill>
                          <a:effectLst/>
                          <a:latin typeface="Arial" charset="0"/>
                          <a:cs typeface="Arial" charset="0"/>
                        </a:rPr>
                        <a:t>th</a:t>
                      </a:r>
                      <a:r>
                        <a:rPr kumimoji="0" lang="en-GB" sz="1900" b="0" i="0" u="none" strike="noStrike" cap="none" normalizeH="0" baseline="0" dirty="0">
                          <a:ln>
                            <a:noFill/>
                          </a:ln>
                          <a:solidFill>
                            <a:schemeClr val="tx1"/>
                          </a:solidFill>
                          <a:effectLst/>
                          <a:latin typeface="Arial" charset="0"/>
                          <a:cs typeface="Arial" charset="0"/>
                        </a:rPr>
                        <a:t> January 1066 and named Harold Godwinson as his successor.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Claimants: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9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Edgar The </a:t>
                      </a:r>
                      <a:r>
                        <a:rPr kumimoji="0" lang="en-GB" sz="1900" b="1" i="0" u="none" strike="noStrike" cap="none" normalizeH="0" baseline="0" dirty="0" err="1">
                          <a:ln>
                            <a:noFill/>
                          </a:ln>
                          <a:solidFill>
                            <a:schemeClr val="tx1"/>
                          </a:solidFill>
                          <a:effectLst/>
                          <a:latin typeface="Arial" charset="0"/>
                          <a:cs typeface="Arial" charset="0"/>
                        </a:rPr>
                        <a:t>Aethling</a:t>
                      </a:r>
                      <a:r>
                        <a:rPr kumimoji="0" lang="en-GB" sz="1900" b="1" i="0" u="none" strike="noStrike" cap="none" normalizeH="0" baseline="0" dirty="0">
                          <a:ln>
                            <a:noFill/>
                          </a:ln>
                          <a:solidFill>
                            <a:schemeClr val="tx1"/>
                          </a:solidFill>
                          <a:effectLst/>
                          <a:latin typeface="Arial" charset="0"/>
                          <a:cs typeface="Arial" charset="0"/>
                        </a:rPr>
                        <a:t> – </a:t>
                      </a:r>
                      <a:r>
                        <a:rPr kumimoji="0" lang="en-GB" sz="1900" b="0" i="0" u="none" strike="noStrike" cap="none" normalizeH="0" baseline="0" dirty="0">
                          <a:ln>
                            <a:noFill/>
                          </a:ln>
                          <a:solidFill>
                            <a:schemeClr val="tx1"/>
                          </a:solidFill>
                          <a:effectLst/>
                          <a:latin typeface="Arial" charset="0"/>
                          <a:cs typeface="Arial" charset="0"/>
                        </a:rPr>
                        <a:t>Edward’s nephew, direct blood relative. Too young to lead armies.</a:t>
                      </a:r>
                    </a:p>
                    <a:p>
                      <a:pPr marL="0" marR="0" lvl="0" indent="0" algn="l" defTabSz="914400" rtl="0" eaLnBrk="1" fontAlgn="base" latinLnBrk="0" hangingPunct="1">
                        <a:lnSpc>
                          <a:spcPct val="100000"/>
                        </a:lnSpc>
                        <a:spcBef>
                          <a:spcPct val="20000"/>
                        </a:spcBef>
                        <a:spcAft>
                          <a:spcPct val="0"/>
                        </a:spcAft>
                        <a:buClrTx/>
                        <a:buSzTx/>
                        <a:buFontTx/>
                        <a:buNone/>
                        <a:tabLst/>
                      </a:pPr>
                      <a:br>
                        <a:rPr kumimoji="0" lang="en-GB" sz="1900" b="1" i="0" u="none" strike="noStrike" cap="none" normalizeH="0" baseline="0" dirty="0">
                          <a:ln>
                            <a:noFill/>
                          </a:ln>
                          <a:solidFill>
                            <a:schemeClr val="tx1"/>
                          </a:solidFill>
                          <a:effectLst/>
                          <a:latin typeface="Arial" charset="0"/>
                          <a:cs typeface="Arial" charset="0"/>
                        </a:rPr>
                      </a:br>
                      <a:r>
                        <a:rPr kumimoji="0" lang="en-GB" sz="1900" b="1" i="0" u="none" strike="noStrike" cap="none" normalizeH="0" baseline="0" dirty="0">
                          <a:ln>
                            <a:noFill/>
                          </a:ln>
                          <a:solidFill>
                            <a:schemeClr val="tx1"/>
                          </a:solidFill>
                          <a:effectLst/>
                          <a:latin typeface="Arial" charset="0"/>
                          <a:cs typeface="Arial" charset="0"/>
                        </a:rPr>
                        <a:t>Harold Godwinson – </a:t>
                      </a:r>
                      <a:r>
                        <a:rPr kumimoji="0" lang="en-GB" sz="1900" b="0" i="0" u="none" strike="noStrike" cap="none" normalizeH="0" baseline="0" dirty="0">
                          <a:ln>
                            <a:noFill/>
                          </a:ln>
                          <a:solidFill>
                            <a:schemeClr val="tx1"/>
                          </a:solidFill>
                          <a:effectLst/>
                          <a:latin typeface="Arial" charset="0"/>
                          <a:cs typeface="Arial" charset="0"/>
                        </a:rPr>
                        <a:t>Good military leader, support of Witan. There when Edward died. Related by marriage.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9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Harald </a:t>
                      </a:r>
                      <a:r>
                        <a:rPr kumimoji="0" lang="en-GB" sz="1900" b="1" i="0" u="none" strike="noStrike" cap="none" normalizeH="0" baseline="0" dirty="0" err="1">
                          <a:ln>
                            <a:noFill/>
                          </a:ln>
                          <a:solidFill>
                            <a:schemeClr val="tx1"/>
                          </a:solidFill>
                          <a:effectLst/>
                          <a:latin typeface="Arial" charset="0"/>
                          <a:cs typeface="Arial" charset="0"/>
                        </a:rPr>
                        <a:t>Hardrada</a:t>
                      </a:r>
                      <a:r>
                        <a:rPr kumimoji="0" lang="en-GB" sz="1900" b="1" i="0" u="none" strike="noStrike" cap="none" normalizeH="0" baseline="0" dirty="0">
                          <a:ln>
                            <a:noFill/>
                          </a:ln>
                          <a:solidFill>
                            <a:schemeClr val="tx1"/>
                          </a:solidFill>
                          <a:effectLst/>
                          <a:latin typeface="Arial" charset="0"/>
                          <a:cs typeface="Arial" charset="0"/>
                        </a:rPr>
                        <a:t> – </a:t>
                      </a:r>
                      <a:r>
                        <a:rPr kumimoji="0" lang="en-GB" sz="1900" b="0" i="0" u="none" strike="noStrike" cap="none" normalizeH="0" baseline="0" dirty="0">
                          <a:ln>
                            <a:noFill/>
                          </a:ln>
                          <a:solidFill>
                            <a:schemeClr val="tx1"/>
                          </a:solidFill>
                          <a:effectLst/>
                          <a:latin typeface="Arial" charset="0"/>
                          <a:cs typeface="Arial" charset="0"/>
                        </a:rPr>
                        <a:t>King of Norway. Good military leader. Claim to throne through Magnus. Supported by </a:t>
                      </a:r>
                      <a:r>
                        <a:rPr kumimoji="0" lang="en-GB" sz="1900" b="0" i="0" u="none" strike="noStrike" cap="none" normalizeH="0" baseline="0" dirty="0" err="1">
                          <a:ln>
                            <a:noFill/>
                          </a:ln>
                          <a:solidFill>
                            <a:schemeClr val="tx1"/>
                          </a:solidFill>
                          <a:effectLst/>
                          <a:latin typeface="Arial" charset="0"/>
                          <a:cs typeface="Arial" charset="0"/>
                        </a:rPr>
                        <a:t>Tostig</a:t>
                      </a:r>
                      <a:r>
                        <a:rPr kumimoji="0" lang="en-GB" sz="1900" b="0" i="0" u="none" strike="noStrike" cap="none" normalizeH="0" baseline="0" dirty="0">
                          <a:ln>
                            <a:noFill/>
                          </a:ln>
                          <a:solidFill>
                            <a:schemeClr val="tx1"/>
                          </a:solidFill>
                          <a:effectLst/>
                          <a:latin typeface="Arial" charset="0"/>
                          <a:cs typeface="Arial" charset="0"/>
                        </a:rPr>
                        <a:t> (exiled after the rising).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9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William Duke of Normandy – </a:t>
                      </a:r>
                      <a:r>
                        <a:rPr kumimoji="0" lang="en-GB" sz="1900" b="0" i="0" u="none" strike="noStrike" cap="none" normalizeH="0" baseline="0" dirty="0">
                          <a:ln>
                            <a:noFill/>
                          </a:ln>
                          <a:solidFill>
                            <a:schemeClr val="tx1"/>
                          </a:solidFill>
                          <a:effectLst/>
                          <a:latin typeface="Arial" charset="0"/>
                          <a:cs typeface="Arial" charset="0"/>
                        </a:rPr>
                        <a:t>Good military leader. Claim based on Edward’s promise/Harold’s Embassy.</a:t>
                      </a: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227" name="Rectangle 4"/>
          <p:cNvSpPr>
            <a:spLocks noChangeArrowheads="1"/>
          </p:cNvSpPr>
          <p:nvPr/>
        </p:nvSpPr>
        <p:spPr bwMode="auto">
          <a:xfrm>
            <a:off x="2424114" y="115889"/>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7030A0"/>
                </a:solidFill>
              </a:rPr>
              <a:t>The rising against Earl </a:t>
            </a:r>
            <a:r>
              <a:rPr lang="en-GB" altLang="en-US" sz="2000" b="1" dirty="0" err="1">
                <a:solidFill>
                  <a:srgbClr val="7030A0"/>
                </a:solidFill>
              </a:rPr>
              <a:t>Tostig</a:t>
            </a:r>
            <a:r>
              <a:rPr lang="en-GB" altLang="en-US" sz="2000" b="1" dirty="0">
                <a:solidFill>
                  <a:srgbClr val="7030A0"/>
                </a:solidFill>
              </a:rPr>
              <a:t> and The Rival Claimants</a:t>
            </a:r>
          </a:p>
        </p:txBody>
      </p:sp>
    </p:spTree>
    <p:custDataLst>
      <p:tags r:id="rId1"/>
    </p:custDataLst>
    <p:extLst>
      <p:ext uri="{BB962C8B-B14F-4D97-AF65-F5344CB8AC3E}">
        <p14:creationId xmlns:p14="http://schemas.microsoft.com/office/powerpoint/2010/main" val="84130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1"/>
            <a:ext cx="9144000" cy="765175"/>
          </a:xfrm>
        </p:spPr>
        <p:txBody>
          <a:bodyPr/>
          <a:lstStyle/>
          <a:p>
            <a:pPr eaLnBrk="1" hangingPunct="1"/>
            <a:r>
              <a:rPr lang="en-GB" altLang="en-US" sz="2000" b="1" dirty="0">
                <a:solidFill>
                  <a:srgbClr val="7030A0"/>
                </a:solidFill>
              </a:rPr>
              <a:t>Harold’s coronation and The Battle of Gate </a:t>
            </a:r>
            <a:r>
              <a:rPr lang="en-GB" altLang="en-US" sz="2000" b="1" dirty="0" err="1">
                <a:solidFill>
                  <a:srgbClr val="7030A0"/>
                </a:solidFill>
              </a:rPr>
              <a:t>Fulford</a:t>
            </a:r>
            <a:r>
              <a:rPr lang="en-GB" altLang="en-US" sz="2000" dirty="0">
                <a:solidFill>
                  <a:srgbClr val="7030A0"/>
                </a:solidFill>
              </a:rPr>
              <a:t> </a:t>
            </a:r>
          </a:p>
        </p:txBody>
      </p:sp>
      <p:sp>
        <p:nvSpPr>
          <p:cNvPr id="10243" name="Rectangle 7"/>
          <p:cNvSpPr>
            <a:spLocks noGrp="1" noChangeArrowheads="1"/>
          </p:cNvSpPr>
          <p:nvPr>
            <p:ph sz="quarter" idx="2"/>
          </p:nvPr>
        </p:nvSpPr>
        <p:spPr>
          <a:xfrm>
            <a:off x="5264330" y="549276"/>
            <a:ext cx="6772771" cy="4608513"/>
          </a:xfrm>
          <a:ln>
            <a:solidFill>
              <a:schemeClr val="tx1"/>
            </a:solidFill>
            <a:miter lim="800000"/>
            <a:headEnd/>
            <a:tailEnd/>
          </a:ln>
        </p:spPr>
        <p:txBody>
          <a:bodyPr>
            <a:normAutofit lnSpcReduction="10000"/>
          </a:bodyPr>
          <a:lstStyle/>
          <a:p>
            <a:pPr eaLnBrk="1" hangingPunct="1">
              <a:buFontTx/>
              <a:buNone/>
            </a:pPr>
            <a:r>
              <a:rPr lang="en-GB" altLang="en-US" sz="1800" b="1" u="sng" dirty="0">
                <a:solidFill>
                  <a:srgbClr val="0070C0"/>
                </a:solidFill>
              </a:rPr>
              <a:t>The Battle of Gate </a:t>
            </a:r>
            <a:r>
              <a:rPr lang="en-GB" altLang="en-US" sz="1800" b="1" u="sng" dirty="0" err="1">
                <a:solidFill>
                  <a:srgbClr val="0070C0"/>
                </a:solidFill>
              </a:rPr>
              <a:t>Fulford</a:t>
            </a:r>
            <a:endParaRPr lang="en-GB" altLang="en-US" sz="1800" dirty="0">
              <a:solidFill>
                <a:srgbClr val="0070C0"/>
              </a:solidFill>
            </a:endParaRPr>
          </a:p>
          <a:p>
            <a:pPr eaLnBrk="1" hangingPunct="1">
              <a:spcBef>
                <a:spcPts val="0"/>
              </a:spcBef>
            </a:pPr>
            <a:r>
              <a:rPr lang="en-GB" altLang="en-US" sz="2000" dirty="0" err="1"/>
              <a:t>Hardraada</a:t>
            </a:r>
            <a:r>
              <a:rPr lang="en-GB" altLang="en-US" sz="2000" dirty="0"/>
              <a:t> landed in the North with 200-300 long ships carrying around 10,000 soldiers. He sailed up the Humber and marched towards York.</a:t>
            </a:r>
          </a:p>
          <a:p>
            <a:pPr eaLnBrk="1" hangingPunct="1">
              <a:spcBef>
                <a:spcPts val="0"/>
              </a:spcBef>
            </a:pPr>
            <a:r>
              <a:rPr lang="en-GB" altLang="en-US" sz="2000" dirty="0"/>
              <a:t>Edwin and </a:t>
            </a:r>
            <a:r>
              <a:rPr lang="en-GB" altLang="en-US" sz="2000" dirty="0" err="1"/>
              <a:t>Morcar</a:t>
            </a:r>
            <a:r>
              <a:rPr lang="en-GB" altLang="en-US" sz="2000" dirty="0"/>
              <a:t> opted to fight outside the walls of York. They had approximately 6000 soldiers.</a:t>
            </a:r>
          </a:p>
          <a:p>
            <a:pPr eaLnBrk="1" hangingPunct="1">
              <a:spcBef>
                <a:spcPts val="0"/>
              </a:spcBef>
            </a:pPr>
            <a:r>
              <a:rPr lang="en-GB" altLang="en-US" sz="2000" dirty="0"/>
              <a:t>Edwin and </a:t>
            </a:r>
            <a:r>
              <a:rPr lang="en-GB" altLang="en-US" sz="2000" dirty="0" err="1"/>
              <a:t>Morcar</a:t>
            </a:r>
            <a:r>
              <a:rPr lang="en-GB" altLang="en-US" sz="2000" dirty="0"/>
              <a:t> met him near the River Ouse. They pushed </a:t>
            </a:r>
            <a:r>
              <a:rPr lang="en-GB" altLang="en-US" sz="2000" dirty="0" err="1"/>
              <a:t>Tostig</a:t>
            </a:r>
            <a:r>
              <a:rPr lang="en-GB" altLang="en-US" sz="2000" dirty="0"/>
              <a:t> back but </a:t>
            </a:r>
            <a:r>
              <a:rPr lang="en-GB" altLang="en-US" sz="2000" dirty="0" err="1"/>
              <a:t>Hardrada</a:t>
            </a:r>
            <a:r>
              <a:rPr lang="en-GB" altLang="en-US" sz="2000" dirty="0"/>
              <a:t> attacks them from behind and wipes out their army. </a:t>
            </a:r>
          </a:p>
          <a:p>
            <a:pPr eaLnBrk="1" hangingPunct="1">
              <a:spcBef>
                <a:spcPts val="0"/>
              </a:spcBef>
            </a:pPr>
            <a:r>
              <a:rPr lang="en-GB" altLang="en-US" sz="2000" dirty="0"/>
              <a:t>The English got stuck retreating. </a:t>
            </a:r>
          </a:p>
          <a:p>
            <a:pPr eaLnBrk="1" hangingPunct="1">
              <a:spcBef>
                <a:spcPts val="0"/>
              </a:spcBef>
              <a:buFontTx/>
              <a:buNone/>
            </a:pPr>
            <a:r>
              <a:rPr lang="en-GB" altLang="en-US" sz="2000" b="1" dirty="0"/>
              <a:t>Outcome:</a:t>
            </a:r>
          </a:p>
          <a:p>
            <a:pPr eaLnBrk="1" hangingPunct="1">
              <a:spcBef>
                <a:spcPts val="0"/>
              </a:spcBef>
            </a:pPr>
            <a:r>
              <a:rPr lang="en-GB" altLang="en-US" sz="2000" dirty="0"/>
              <a:t>Harold Godwinson had to march 185 miles North to deal with </a:t>
            </a:r>
            <a:r>
              <a:rPr lang="en-GB" altLang="en-US" sz="2000" dirty="0" err="1"/>
              <a:t>Hardrada</a:t>
            </a:r>
            <a:r>
              <a:rPr lang="en-GB" altLang="en-US" sz="2000" dirty="0"/>
              <a:t>.</a:t>
            </a:r>
          </a:p>
          <a:p>
            <a:r>
              <a:rPr lang="en-GB" sz="1900" dirty="0"/>
              <a:t>Thousands of English troops were killed or wounded, making them unable to fight against the Norman invasion. </a:t>
            </a:r>
          </a:p>
          <a:p>
            <a:r>
              <a:rPr lang="en-GB" sz="1900" dirty="0"/>
              <a:t>York surrendered and agreed to send hostages</a:t>
            </a:r>
          </a:p>
          <a:p>
            <a:endParaRPr lang="en-GB" dirty="0"/>
          </a:p>
          <a:p>
            <a:pPr eaLnBrk="1" hangingPunct="1">
              <a:spcBef>
                <a:spcPts val="0"/>
              </a:spcBef>
            </a:pPr>
            <a:endParaRPr lang="en-GB" altLang="en-US" sz="2000" dirty="0"/>
          </a:p>
        </p:txBody>
      </p:sp>
      <p:sp>
        <p:nvSpPr>
          <p:cNvPr id="10244" name="Rectangle 8"/>
          <p:cNvSpPr>
            <a:spLocks noGrp="1" noChangeArrowheads="1"/>
          </p:cNvSpPr>
          <p:nvPr>
            <p:ph sz="quarter" idx="3"/>
          </p:nvPr>
        </p:nvSpPr>
        <p:spPr>
          <a:xfrm>
            <a:off x="5264331" y="5157789"/>
            <a:ext cx="6772770" cy="1511300"/>
          </a:xfrm>
          <a:ln>
            <a:solidFill>
              <a:schemeClr val="tx1"/>
            </a:solidFill>
            <a:miter lim="800000"/>
            <a:headEnd/>
            <a:tailEnd/>
          </a:ln>
        </p:spPr>
        <p:txBody>
          <a:bodyPr>
            <a:noAutofit/>
          </a:bodyPr>
          <a:lstStyle/>
          <a:p>
            <a:pPr eaLnBrk="1" hangingPunct="1">
              <a:buFontTx/>
              <a:buNone/>
            </a:pPr>
            <a:r>
              <a:rPr lang="en-GB" altLang="en-US" sz="2000" b="1" dirty="0" err="1">
                <a:solidFill>
                  <a:srgbClr val="0070C0"/>
                </a:solidFill>
              </a:rPr>
              <a:t>Fyrd</a:t>
            </a:r>
            <a:r>
              <a:rPr lang="en-GB" altLang="en-US" sz="2000" b="1" dirty="0">
                <a:solidFill>
                  <a:srgbClr val="0070C0"/>
                </a:solidFill>
              </a:rPr>
              <a:t> Disbanded:</a:t>
            </a:r>
            <a:r>
              <a:rPr lang="en-GB" altLang="en-US" sz="2000" dirty="0">
                <a:solidFill>
                  <a:srgbClr val="0070C0"/>
                </a:solidFill>
              </a:rPr>
              <a:t> </a:t>
            </a:r>
            <a:r>
              <a:rPr lang="en-GB" altLang="en-US" sz="2000" dirty="0"/>
              <a:t>Harold had disbanded The </a:t>
            </a:r>
            <a:r>
              <a:rPr lang="en-GB" altLang="en-US" sz="2000" dirty="0" err="1"/>
              <a:t>Fyrd</a:t>
            </a:r>
            <a:r>
              <a:rPr lang="en-GB" altLang="en-US" sz="2000" dirty="0"/>
              <a:t> only three days before Harada landed as they needed to tend their crops. </a:t>
            </a:r>
          </a:p>
          <a:p>
            <a:pPr eaLnBrk="1" hangingPunct="1">
              <a:buFontTx/>
              <a:buNone/>
            </a:pPr>
            <a:r>
              <a:rPr lang="en-GB" altLang="en-US" sz="2000" b="1" dirty="0"/>
              <a:t>Edwin and </a:t>
            </a:r>
            <a:r>
              <a:rPr lang="en-GB" altLang="en-US" sz="2000" b="1" dirty="0" err="1"/>
              <a:t>Morcar</a:t>
            </a:r>
            <a:r>
              <a:rPr lang="en-GB" altLang="en-US" sz="2000" b="1" dirty="0"/>
              <a:t> both survived the battle but were did not fight at Hastings</a:t>
            </a:r>
            <a:endParaRPr lang="en-GB" altLang="en-US" sz="2000" dirty="0"/>
          </a:p>
        </p:txBody>
      </p:sp>
      <p:sp>
        <p:nvSpPr>
          <p:cNvPr id="10245" name="Rectangle 4"/>
          <p:cNvSpPr>
            <a:spLocks noGrp="1" noChangeArrowheads="1"/>
          </p:cNvSpPr>
          <p:nvPr>
            <p:ph type="body" sz="half" idx="4294967295"/>
          </p:nvPr>
        </p:nvSpPr>
        <p:spPr>
          <a:xfrm>
            <a:off x="318725" y="549276"/>
            <a:ext cx="4749664" cy="6119813"/>
          </a:xfrm>
          <a:ln>
            <a:solidFill>
              <a:schemeClr val="tx1"/>
            </a:solidFill>
            <a:miter lim="800000"/>
            <a:headEnd/>
            <a:tailEnd/>
          </a:ln>
        </p:spPr>
        <p:txBody>
          <a:bodyPr/>
          <a:lstStyle/>
          <a:p>
            <a:pPr eaLnBrk="1" hangingPunct="1">
              <a:lnSpc>
                <a:spcPct val="90000"/>
              </a:lnSpc>
              <a:spcBef>
                <a:spcPts val="0"/>
              </a:spcBef>
              <a:buFontTx/>
              <a:buNone/>
            </a:pPr>
            <a:r>
              <a:rPr lang="en-GB" altLang="en-US" sz="2000" b="1" u="sng" dirty="0">
                <a:solidFill>
                  <a:srgbClr val="0070C0"/>
                </a:solidFill>
              </a:rPr>
              <a:t>Harold’s Coronation</a:t>
            </a:r>
          </a:p>
          <a:p>
            <a:pPr eaLnBrk="1" hangingPunct="1">
              <a:lnSpc>
                <a:spcPct val="90000"/>
              </a:lnSpc>
              <a:spcBef>
                <a:spcPts val="0"/>
              </a:spcBef>
              <a:buFontTx/>
              <a:buNone/>
            </a:pPr>
            <a:r>
              <a:rPr lang="en-GB" altLang="en-US" sz="2000" b="1" dirty="0"/>
              <a:t>Causes:</a:t>
            </a:r>
          </a:p>
          <a:p>
            <a:pPr eaLnBrk="1" hangingPunct="1">
              <a:lnSpc>
                <a:spcPct val="90000"/>
              </a:lnSpc>
              <a:spcBef>
                <a:spcPts val="0"/>
              </a:spcBef>
            </a:pPr>
            <a:r>
              <a:rPr lang="en-GB" altLang="en-US" sz="2000" dirty="0"/>
              <a:t>Harold was in the right place at the right time.</a:t>
            </a:r>
          </a:p>
          <a:p>
            <a:pPr eaLnBrk="1" hangingPunct="1">
              <a:lnSpc>
                <a:spcPct val="90000"/>
              </a:lnSpc>
              <a:spcBef>
                <a:spcPts val="0"/>
              </a:spcBef>
            </a:pPr>
            <a:r>
              <a:rPr lang="en-GB" altLang="en-US" sz="2000" dirty="0"/>
              <a:t>Harold had the support of The Witan who were already gathered.</a:t>
            </a:r>
          </a:p>
          <a:p>
            <a:pPr eaLnBrk="1" hangingPunct="1">
              <a:lnSpc>
                <a:spcPct val="90000"/>
              </a:lnSpc>
              <a:spcBef>
                <a:spcPts val="0"/>
              </a:spcBef>
            </a:pPr>
            <a:r>
              <a:rPr lang="en-GB" altLang="en-US" sz="2000" dirty="0"/>
              <a:t>The Witan knew they needed to act quickly to choose a successful warrior king as successor to counter the threats from William.</a:t>
            </a:r>
          </a:p>
          <a:p>
            <a:pPr eaLnBrk="1" hangingPunct="1">
              <a:lnSpc>
                <a:spcPct val="90000"/>
              </a:lnSpc>
              <a:spcBef>
                <a:spcPts val="0"/>
              </a:spcBef>
              <a:buFontTx/>
              <a:buNone/>
            </a:pPr>
            <a:r>
              <a:rPr lang="en-GB" altLang="en-US" sz="2000" b="1" dirty="0"/>
              <a:t>Challenges</a:t>
            </a:r>
            <a:endParaRPr lang="en-GB" altLang="en-US" sz="2000" dirty="0"/>
          </a:p>
          <a:p>
            <a:pPr eaLnBrk="1" hangingPunct="1">
              <a:lnSpc>
                <a:spcPct val="90000"/>
              </a:lnSpc>
              <a:spcBef>
                <a:spcPts val="0"/>
              </a:spcBef>
            </a:pPr>
            <a:r>
              <a:rPr lang="en-GB" altLang="en-US" sz="2000" dirty="0" err="1"/>
              <a:t>Tostig</a:t>
            </a:r>
            <a:r>
              <a:rPr lang="en-GB" altLang="en-US" sz="2000" dirty="0"/>
              <a:t> and William looking to invade.</a:t>
            </a:r>
          </a:p>
          <a:p>
            <a:pPr eaLnBrk="1" hangingPunct="1">
              <a:lnSpc>
                <a:spcPct val="90000"/>
              </a:lnSpc>
              <a:spcBef>
                <a:spcPts val="0"/>
              </a:spcBef>
            </a:pPr>
            <a:r>
              <a:rPr lang="en-GB" altLang="en-US" sz="2000" dirty="0"/>
              <a:t>The North and Mercia.</a:t>
            </a:r>
          </a:p>
          <a:p>
            <a:pPr eaLnBrk="1" hangingPunct="1">
              <a:lnSpc>
                <a:spcPct val="90000"/>
              </a:lnSpc>
              <a:spcBef>
                <a:spcPts val="0"/>
              </a:spcBef>
              <a:buFontTx/>
              <a:buNone/>
            </a:pPr>
            <a:r>
              <a:rPr lang="en-GB" altLang="en-US" sz="2000" b="1" dirty="0"/>
              <a:t>Responses</a:t>
            </a:r>
            <a:endParaRPr lang="en-GB" altLang="en-US" sz="2000" dirty="0"/>
          </a:p>
          <a:p>
            <a:pPr eaLnBrk="1" hangingPunct="1">
              <a:lnSpc>
                <a:spcPct val="90000"/>
              </a:lnSpc>
              <a:spcBef>
                <a:spcPts val="0"/>
              </a:spcBef>
            </a:pPr>
            <a:r>
              <a:rPr lang="en-GB" altLang="en-US" sz="2000" dirty="0"/>
              <a:t>Harold visited York to ensure they would fight for him in the event of an invasion.</a:t>
            </a:r>
          </a:p>
          <a:p>
            <a:pPr eaLnBrk="1" hangingPunct="1">
              <a:lnSpc>
                <a:spcPct val="90000"/>
              </a:lnSpc>
              <a:spcBef>
                <a:spcPts val="0"/>
              </a:spcBef>
            </a:pPr>
            <a:r>
              <a:rPr lang="en-GB" altLang="en-US" sz="2000" dirty="0"/>
              <a:t>Harold gathers the largest army England had ever seen and stationed them on The South Coast to wait for William. He takes his fleet to The Isle of Wight</a:t>
            </a:r>
          </a:p>
          <a:p>
            <a:pPr eaLnBrk="1" hangingPunct="1">
              <a:lnSpc>
                <a:spcPct val="90000"/>
              </a:lnSpc>
              <a:buFontTx/>
              <a:buNone/>
            </a:pPr>
            <a:endParaRPr lang="en-GB" altLang="en-US" sz="1800" dirty="0"/>
          </a:p>
          <a:p>
            <a:pPr eaLnBrk="1" hangingPunct="1">
              <a:lnSpc>
                <a:spcPct val="90000"/>
              </a:lnSpc>
              <a:buFontTx/>
              <a:buNone/>
            </a:pPr>
            <a:endParaRPr lang="en-GB" altLang="en-US" sz="1800" dirty="0"/>
          </a:p>
          <a:p>
            <a:pPr eaLnBrk="1" hangingPunct="1">
              <a:lnSpc>
                <a:spcPct val="90000"/>
              </a:lnSpc>
              <a:buFontTx/>
              <a:buNone/>
            </a:pPr>
            <a:endParaRPr lang="en-GB" altLang="en-US" sz="1800" dirty="0"/>
          </a:p>
          <a:p>
            <a:pPr eaLnBrk="1" hangingPunct="1">
              <a:lnSpc>
                <a:spcPct val="90000"/>
              </a:lnSpc>
              <a:buFontTx/>
              <a:buNone/>
            </a:pPr>
            <a:endParaRPr lang="en-GB" altLang="en-US" sz="1800" dirty="0"/>
          </a:p>
          <a:p>
            <a:pPr eaLnBrk="1" hangingPunct="1">
              <a:lnSpc>
                <a:spcPct val="90000"/>
              </a:lnSpc>
              <a:buFontTx/>
              <a:buNone/>
            </a:pPr>
            <a:endParaRPr lang="en-GB" altLang="en-US" sz="1800" dirty="0"/>
          </a:p>
          <a:p>
            <a:pPr eaLnBrk="1" hangingPunct="1">
              <a:lnSpc>
                <a:spcPct val="90000"/>
              </a:lnSpc>
              <a:buFontTx/>
              <a:buNone/>
            </a:pPr>
            <a:endParaRPr lang="en-GB" altLang="en-US" sz="1800" dirty="0"/>
          </a:p>
          <a:p>
            <a:pPr eaLnBrk="1" hangingPunct="1">
              <a:lnSpc>
                <a:spcPct val="90000"/>
              </a:lnSpc>
              <a:buFontTx/>
              <a:buNone/>
            </a:pPr>
            <a:endParaRPr lang="en-GB" altLang="en-US" sz="1800" dirty="0"/>
          </a:p>
        </p:txBody>
      </p:sp>
    </p:spTree>
    <p:custDataLst>
      <p:tags r:id="rId1"/>
    </p:custDataLst>
    <p:extLst>
      <p:ext uri="{BB962C8B-B14F-4D97-AF65-F5344CB8AC3E}">
        <p14:creationId xmlns:p14="http://schemas.microsoft.com/office/powerpoint/2010/main" val="306337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36" y="866570"/>
            <a:ext cx="10515600" cy="1325563"/>
          </a:xfrm>
        </p:spPr>
        <p:txBody>
          <a:bodyPr>
            <a:noAutofit/>
          </a:bodyPr>
          <a:lstStyle/>
          <a:p>
            <a:r>
              <a:rPr lang="en-GB" sz="2800" dirty="0"/>
              <a:t>(4b) </a:t>
            </a:r>
            <a:r>
              <a:rPr lang="en-GB" sz="2800" b="1" dirty="0"/>
              <a:t>Explain why Earl Harold of Wessex became king of England in 1066.</a:t>
            </a:r>
            <a:br>
              <a:rPr lang="en-GB" sz="2800" dirty="0"/>
            </a:br>
            <a:br>
              <a:rPr lang="en-GB" sz="2800" dirty="0"/>
            </a:br>
            <a:r>
              <a:rPr lang="en-GB" sz="2800" b="1" dirty="0"/>
              <a:t>You may use the following in your answer:</a:t>
            </a:r>
            <a:br>
              <a:rPr lang="en-GB" sz="2800" dirty="0"/>
            </a:br>
            <a:r>
              <a:rPr lang="en-GB" sz="2800" dirty="0"/>
              <a:t>-</a:t>
            </a:r>
            <a:r>
              <a:rPr lang="en-GB" sz="2800" b="1" dirty="0"/>
              <a:t>The Witan</a:t>
            </a:r>
            <a:br>
              <a:rPr lang="en-GB" sz="2800" dirty="0"/>
            </a:br>
            <a:r>
              <a:rPr lang="en-GB" sz="2800" dirty="0"/>
              <a:t>-</a:t>
            </a:r>
            <a:r>
              <a:rPr lang="en-GB" sz="2800" b="1" dirty="0"/>
              <a:t>The power of the Godwin family </a:t>
            </a:r>
            <a:br>
              <a:rPr lang="en-GB" sz="2800" dirty="0"/>
            </a:br>
            <a:r>
              <a:rPr lang="en-GB" sz="2800" b="1" dirty="0"/>
              <a:t> </a:t>
            </a:r>
            <a:br>
              <a:rPr lang="en-GB" sz="2800" dirty="0"/>
            </a:br>
            <a:r>
              <a:rPr lang="en-GB" sz="2800" b="1" dirty="0"/>
              <a:t>You must also include information of your own. (12) </a:t>
            </a:r>
            <a:endParaRPr lang="en-GB" sz="2800" dirty="0"/>
          </a:p>
        </p:txBody>
      </p:sp>
      <p:sp>
        <p:nvSpPr>
          <p:cNvPr id="3" name="Content Placeholder 2"/>
          <p:cNvSpPr>
            <a:spLocks noGrp="1"/>
          </p:cNvSpPr>
          <p:nvPr>
            <p:ph idx="1"/>
          </p:nvPr>
        </p:nvSpPr>
        <p:spPr>
          <a:xfrm>
            <a:off x="1214324" y="4112384"/>
            <a:ext cx="5717418" cy="4351338"/>
          </a:xfrm>
        </p:spPr>
        <p:txBody>
          <a:bodyPr/>
          <a:lstStyle/>
          <a:p>
            <a:r>
              <a:rPr lang="en-GB" dirty="0"/>
              <a:t>You will be given two stimulus points but will also need to come up with at least one of your own</a:t>
            </a:r>
          </a:p>
          <a:p>
            <a:r>
              <a:rPr lang="en-GB" dirty="0"/>
              <a:t>Aim to give at least three explained reasons</a:t>
            </a:r>
          </a:p>
        </p:txBody>
      </p:sp>
      <p:sp>
        <p:nvSpPr>
          <p:cNvPr id="4" name="TextBox 3"/>
          <p:cNvSpPr txBox="1"/>
          <p:nvPr/>
        </p:nvSpPr>
        <p:spPr>
          <a:xfrm>
            <a:off x="8008374" y="3117954"/>
            <a:ext cx="3579023" cy="3170099"/>
          </a:xfrm>
          <a:prstGeom prst="rect">
            <a:avLst/>
          </a:prstGeom>
          <a:solidFill>
            <a:srgbClr val="FFFF00"/>
          </a:solidFill>
        </p:spPr>
        <p:txBody>
          <a:bodyPr wrap="square" rtlCol="0">
            <a:spAutoFit/>
          </a:bodyPr>
          <a:lstStyle/>
          <a:p>
            <a:r>
              <a:rPr lang="en-GB" sz="2000" dirty="0"/>
              <a:t>3XPEE and J</a:t>
            </a:r>
          </a:p>
          <a:p>
            <a:endParaRPr lang="en-GB" sz="2000" dirty="0"/>
          </a:p>
          <a:p>
            <a:r>
              <a:rPr lang="en-GB" sz="2000" dirty="0"/>
              <a:t>20 </a:t>
            </a:r>
            <a:r>
              <a:rPr lang="en-GB" sz="2000" dirty="0" err="1"/>
              <a:t>mins</a:t>
            </a:r>
            <a:endParaRPr lang="en-GB" sz="2000" dirty="0"/>
          </a:p>
          <a:p>
            <a:endParaRPr lang="en-GB" sz="2000" dirty="0"/>
          </a:p>
          <a:p>
            <a:r>
              <a:rPr lang="en-GB" sz="2000" dirty="0"/>
              <a:t>You need to explain – at least 3 reasons. You are given two reasons. You need to add  an extra point of your own.</a:t>
            </a:r>
          </a:p>
          <a:p>
            <a:endParaRPr lang="en-GB" sz="2000" dirty="0"/>
          </a:p>
          <a:p>
            <a:r>
              <a:rPr lang="en-GB" sz="2000" dirty="0"/>
              <a:t>Focus – explain why</a:t>
            </a:r>
          </a:p>
        </p:txBody>
      </p:sp>
    </p:spTree>
    <p:custDataLst>
      <p:tags r:id="rId1"/>
    </p:custDataLst>
    <p:extLst>
      <p:ext uri="{BB962C8B-B14F-4D97-AF65-F5344CB8AC3E}">
        <p14:creationId xmlns:p14="http://schemas.microsoft.com/office/powerpoint/2010/main" val="2948664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0D927C-FC4A-4B74-BF90-13A0B7D31AA8}"/>
</file>

<file path=customXml/itemProps2.xml><?xml version="1.0" encoding="utf-8"?>
<ds:datastoreItem xmlns:ds="http://schemas.openxmlformats.org/officeDocument/2006/customXml" ds:itemID="{A069BBD0-30E4-4749-8013-1A675600F506}"/>
</file>

<file path=customXml/itemProps3.xml><?xml version="1.0" encoding="utf-8"?>
<ds:datastoreItem xmlns:ds="http://schemas.openxmlformats.org/officeDocument/2006/customXml" ds:itemID="{88CBA7D8-7989-4EDF-B002-755E5622C1F7}"/>
</file>

<file path=docProps/app.xml><?xml version="1.0" encoding="utf-8"?>
<Properties xmlns="http://schemas.openxmlformats.org/officeDocument/2006/extended-properties" xmlns:vt="http://schemas.openxmlformats.org/officeDocument/2006/docPropsVTypes">
  <TotalTime>467</TotalTime>
  <Words>6898</Words>
  <Application>Microsoft Office PowerPoint</Application>
  <PresentationFormat>Widescreen</PresentationFormat>
  <Paragraphs>461</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Comic Sans MS</vt:lpstr>
      <vt:lpstr>Times New Roman</vt:lpstr>
      <vt:lpstr>Wingdings</vt:lpstr>
      <vt:lpstr>Office Theme</vt:lpstr>
      <vt:lpstr>Paper 2: Anglo-Saxon and Norman England, c1060-88 (British Depth Study)</vt:lpstr>
      <vt:lpstr>Anglo-Saxon/Norman England</vt:lpstr>
      <vt:lpstr>Topic 1: Anglo-Saxons 1050-1066 Anglo-Saxon Society </vt:lpstr>
      <vt:lpstr>Anglo-Saxon Society          Anglo-Saxon Economy and legal system </vt:lpstr>
      <vt:lpstr>PowerPoint Presentation</vt:lpstr>
      <vt:lpstr>(4a) Describe two features of the power of Saxon government (4)</vt:lpstr>
      <vt:lpstr>PowerPoint Presentation</vt:lpstr>
      <vt:lpstr>Harold’s coronation and The Battle of Gate Fulford </vt:lpstr>
      <vt:lpstr>(4b) Explain why Earl Harold of Wessex became king of England in 1066.  You may use the following in your answer: -The Witan -The power of the Godwin family    You must also include information of your own. (12) </vt:lpstr>
      <vt:lpstr>The Battles of Stamford Bridge and Hastings- the Norman invasion</vt:lpstr>
      <vt:lpstr>Topic 2: William securing the kingdom  Establishing control - The Submission of The Earls 1066</vt:lpstr>
      <vt:lpstr>PowerPoint Presentation</vt:lpstr>
      <vt:lpstr>Establishing control - Castles</vt:lpstr>
      <vt:lpstr>The causes and outcomes of Anglo-Saxon resistance, 1068-71 </vt:lpstr>
      <vt:lpstr>The legacy of resistance to 1087 - The Harrying of The North</vt:lpstr>
      <vt:lpstr>PowerPoint Presentation</vt:lpstr>
      <vt:lpstr>The legacy of resistance to 1087 - Changes for the peasants and changes to government</vt:lpstr>
      <vt:lpstr>Revolt of The Earls 1075</vt:lpstr>
      <vt:lpstr>Topic 3 Norman England 1066-88 </vt:lpstr>
      <vt:lpstr>The Nature of feudalism: </vt:lpstr>
      <vt:lpstr>PowerPoint Presentation</vt:lpstr>
      <vt:lpstr>Extent of change</vt:lpstr>
      <vt:lpstr>PowerPoint Presentation</vt:lpstr>
      <vt:lpstr>PowerPoint Presentation</vt:lpstr>
      <vt:lpstr>PowerPoint Presentation</vt:lpstr>
      <vt:lpstr>PowerPoint Presentation</vt:lpstr>
      <vt:lpstr>William and his sons</vt:lpstr>
      <vt:lpstr>PowerPoint Presentation</vt:lpstr>
    </vt:vector>
  </TitlesOfParts>
  <Company>The Wavell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Woodward</dc:creator>
  <cp:lastModifiedBy>Grainger, Ben</cp:lastModifiedBy>
  <cp:revision>63</cp:revision>
  <dcterms:created xsi:type="dcterms:W3CDTF">2018-05-24T09:07:29Z</dcterms:created>
  <dcterms:modified xsi:type="dcterms:W3CDTF">2020-10-12T20:08:10Z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