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</p:sldIdLst>
  <p:sldSz cx="6858000" cy="9144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920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inger, Ben" userId="688ce517-5ba7-440e-8201-879011674eaa" providerId="ADAL" clId="{A281E021-4F49-4B26-8759-86F8BD17B548}"/>
    <pc:docChg chg="custSel modSld">
      <pc:chgData name="Grainger, Ben" userId="688ce517-5ba7-440e-8201-879011674eaa" providerId="ADAL" clId="{A281E021-4F49-4B26-8759-86F8BD17B548}" dt="2020-10-12T20:22:02.524" v="4" actId="1076"/>
      <pc:docMkLst>
        <pc:docMk/>
      </pc:docMkLst>
      <pc:sldChg chg="delSp modSp mod">
        <pc:chgData name="Grainger, Ben" userId="688ce517-5ba7-440e-8201-879011674eaa" providerId="ADAL" clId="{A281E021-4F49-4B26-8759-86F8BD17B548}" dt="2020-10-12T20:22:02.524" v="4" actId="1076"/>
        <pc:sldMkLst>
          <pc:docMk/>
          <pc:sldMk cId="59281527" sldId="258"/>
        </pc:sldMkLst>
        <pc:spChg chg="del mod">
          <ac:chgData name="Grainger, Ben" userId="688ce517-5ba7-440e-8201-879011674eaa" providerId="ADAL" clId="{A281E021-4F49-4B26-8759-86F8BD17B548}" dt="2020-10-12T20:21:53.934" v="2" actId="478"/>
          <ac:spMkLst>
            <pc:docMk/>
            <pc:sldMk cId="59281527" sldId="258"/>
            <ac:spMk id="2" creationId="{00000000-0000-0000-0000-000000000000}"/>
          </ac:spMkLst>
        </pc:spChg>
        <pc:spChg chg="del">
          <ac:chgData name="Grainger, Ben" userId="688ce517-5ba7-440e-8201-879011674eaa" providerId="ADAL" clId="{A281E021-4F49-4B26-8759-86F8BD17B548}" dt="2020-10-12T20:21:57.605" v="3" actId="478"/>
          <ac:spMkLst>
            <pc:docMk/>
            <pc:sldMk cId="59281527" sldId="258"/>
            <ac:spMk id="3" creationId="{00000000-0000-0000-0000-000000000000}"/>
          </ac:spMkLst>
        </pc:spChg>
        <pc:graphicFrameChg chg="mod">
          <ac:chgData name="Grainger, Ben" userId="688ce517-5ba7-440e-8201-879011674eaa" providerId="ADAL" clId="{A281E021-4F49-4B26-8759-86F8BD17B548}" dt="2020-10-12T20:22:02.524" v="4" actId="1076"/>
          <ac:graphicFrameMkLst>
            <pc:docMk/>
            <pc:sldMk cId="59281527" sldId="258"/>
            <ac:graphicFrameMk id="4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909E-DE7E-491D-90D0-2FFA344AFA8C}" type="datetimeFigureOut">
              <a:rPr lang="en-US" smtClean="0"/>
              <a:pPr/>
              <a:t>10/12/2020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909E-DE7E-491D-90D0-2FFA344AFA8C}" type="datetimeFigureOut">
              <a:rPr lang="en-US" smtClean="0"/>
              <a:pPr/>
              <a:t>10/12/2020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909E-DE7E-491D-90D0-2FFA344AFA8C}" type="datetimeFigureOut">
              <a:rPr lang="en-US" smtClean="0"/>
              <a:pPr/>
              <a:t>10/12/2020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909E-DE7E-491D-90D0-2FFA344AFA8C}" type="datetimeFigureOut">
              <a:rPr lang="en-US" smtClean="0"/>
              <a:pPr/>
              <a:t>10/12/2020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909E-DE7E-491D-90D0-2FFA344AFA8C}" type="datetimeFigureOut">
              <a:rPr lang="en-US" smtClean="0"/>
              <a:pPr/>
              <a:t>10/12/2020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909E-DE7E-491D-90D0-2FFA344AFA8C}" type="datetimeFigureOut">
              <a:rPr lang="en-US" smtClean="0"/>
              <a:pPr/>
              <a:t>10/12/2020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909E-DE7E-491D-90D0-2FFA344AFA8C}" type="datetimeFigureOut">
              <a:rPr lang="en-US" smtClean="0"/>
              <a:pPr/>
              <a:t>10/12/2020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909E-DE7E-491D-90D0-2FFA344AFA8C}" type="datetimeFigureOut">
              <a:rPr lang="en-US" smtClean="0"/>
              <a:pPr/>
              <a:t>10/12/2020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909E-DE7E-491D-90D0-2FFA344AFA8C}" type="datetimeFigureOut">
              <a:rPr lang="en-US" smtClean="0"/>
              <a:pPr/>
              <a:t>10/12/2020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909E-DE7E-491D-90D0-2FFA344AFA8C}" type="datetimeFigureOut">
              <a:rPr lang="en-US" smtClean="0"/>
              <a:pPr/>
              <a:t>10/12/2020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909E-DE7E-491D-90D0-2FFA344AFA8C}" type="datetimeFigureOut">
              <a:rPr lang="en-US" smtClean="0"/>
              <a:pPr/>
              <a:t>10/12/2020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5909E-DE7E-491D-90D0-2FFA344AFA8C}" type="datetimeFigureOut">
              <a:rPr lang="en-US" smtClean="0"/>
              <a:pPr/>
              <a:t>10/12/2020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2A2DC-9E56-4C5F-8ADB-B2EAB602E5A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27659" y="104194"/>
            <a:ext cx="3916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u="sng" dirty="0"/>
              <a:t>Weimar and Nazi Germany  1918-39 – Content List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6071"/>
              </p:ext>
            </p:extLst>
          </p:nvPr>
        </p:nvGraphicFramePr>
        <p:xfrm>
          <a:off x="500042" y="428596"/>
          <a:ext cx="5881286" cy="810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27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6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2244">
                <a:tc>
                  <a:txBody>
                    <a:bodyPr/>
                    <a:lstStyle/>
                    <a:p>
                      <a:r>
                        <a:rPr lang="en-GB" sz="1400" b="1" u="sng" dirty="0">
                          <a:solidFill>
                            <a:schemeClr val="tx1"/>
                          </a:solidFill>
                        </a:rPr>
                        <a:t>The Weimar Republic 1918-29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/>
                        <a:t>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/>
                        <a:t>Revised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The Legacy of WW1, Abdication,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Armistice and Revolution,1918-19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The Weimar Republic: Strengths and Weaknesses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Reasons for the early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unpopularity of the Republic: ‘stab in the back’ theory and 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Treaty of Versailles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Political Threats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– Left and Right: Spartacists, Freikorps and </a:t>
                      </a:r>
                      <a:r>
                        <a:rPr lang="en-GB" sz="1200" b="1" baseline="0" dirty="0" err="1">
                          <a:solidFill>
                            <a:schemeClr val="tx1"/>
                          </a:solidFill>
                        </a:rPr>
                        <a:t>Kapp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Putsch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The Challenges of 1923: hyperinflation and the Invasion of the Ruhr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Reasons for economic recovery: Stresemann,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="1" baseline="0" dirty="0" err="1">
                          <a:solidFill>
                            <a:schemeClr val="tx1"/>
                          </a:solidFill>
                        </a:rPr>
                        <a:t>Rentenmark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, Dawes and Young Plan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The impact of Stresemann on foreign affairs: Locarno, League of Nations and the Kellogg-Briand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Pact.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r>
                        <a:rPr lang="en-GB" sz="1200" b="1" dirty="0"/>
                        <a:t>Changes in the standard of living; wages, housing</a:t>
                      </a:r>
                      <a:r>
                        <a:rPr lang="en-GB" sz="1200" b="1" baseline="0" dirty="0"/>
                        <a:t> and unemployment insurance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r>
                        <a:rPr lang="en-GB" sz="1200" b="1" baseline="0" dirty="0"/>
                        <a:t>Changes in the position of women, politics and leisure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r>
                        <a:rPr lang="en-GB" sz="1200" b="1" baseline="0" dirty="0"/>
                        <a:t>Cultural changes: architecture, art and the cinema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r>
                        <a:rPr lang="en-GB" sz="1400" b="1" u="sng" dirty="0">
                          <a:solidFill>
                            <a:schemeClr val="tx1"/>
                          </a:solidFill>
                        </a:rPr>
                        <a:t>Hitler’s Rise to Power 1919-33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/>
                        <a:t>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/>
                        <a:t>Revised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The Early Years of the Nazi Party 1919-20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The early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growth and features of the Party. The 25 Point Programme and role of SA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The reasons for, events of and consequences of the Munich Putsch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8252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Reasons for limited support for the Nazis,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1924-28: Party reorganisation, Mein </a:t>
                      </a:r>
                      <a:r>
                        <a:rPr lang="en-GB" sz="1200" b="1" baseline="0" dirty="0" err="1">
                          <a:solidFill>
                            <a:schemeClr val="tx1"/>
                          </a:solidFill>
                        </a:rPr>
                        <a:t>Kampf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and Bamberg Conference of 1926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865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The growth of unemployment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causes and impact. Weimar governments reactions. Communist growth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r>
                        <a:rPr lang="en-GB" sz="1200" b="1" dirty="0"/>
                        <a:t>Reasons for the</a:t>
                      </a:r>
                      <a:r>
                        <a:rPr lang="en-GB" sz="1200" b="1" baseline="0" dirty="0"/>
                        <a:t> growth in support of the Nazi Party: Appeal of Hitler, propaganda and work of SA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r>
                        <a:rPr lang="en-GB" sz="1200" b="1" dirty="0"/>
                        <a:t>Political developments in 1932: Hindenburg, </a:t>
                      </a:r>
                      <a:r>
                        <a:rPr lang="en-GB" sz="1200" b="1" dirty="0" err="1"/>
                        <a:t>Bruning</a:t>
                      </a:r>
                      <a:r>
                        <a:rPr lang="en-GB" sz="1200" b="1" dirty="0"/>
                        <a:t>, von Papen and von </a:t>
                      </a:r>
                      <a:r>
                        <a:rPr lang="en-GB" sz="1200" b="1" dirty="0" err="1"/>
                        <a:t>Schleicher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2244">
                <a:tc>
                  <a:txBody>
                    <a:bodyPr/>
                    <a:lstStyle/>
                    <a:p>
                      <a:r>
                        <a:rPr lang="en-GB" sz="1200" b="1" dirty="0"/>
                        <a:t>The role</a:t>
                      </a:r>
                      <a:r>
                        <a:rPr lang="en-GB" sz="1200" b="1" baseline="0" dirty="0"/>
                        <a:t> of Hindenburg and von Papen in Hitler becoming Chancellor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464827"/>
              </p:ext>
            </p:extLst>
          </p:nvPr>
        </p:nvGraphicFramePr>
        <p:xfrm>
          <a:off x="421471" y="702190"/>
          <a:ext cx="6015058" cy="77396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33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4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7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8628">
                <a:tc>
                  <a:txBody>
                    <a:bodyPr/>
                    <a:lstStyle/>
                    <a:p>
                      <a:r>
                        <a:rPr lang="en-GB" sz="1400" b="1" u="sng" dirty="0">
                          <a:solidFill>
                            <a:schemeClr val="tx1"/>
                          </a:solidFill>
                        </a:rPr>
                        <a:t>Nazi Control and Dictatorship 1933-39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/>
                        <a:t>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/>
                        <a:t>Revised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93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The Reichstag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Fire and the Enabling Act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562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The threat from Rohm and the SA. The Night of the Long Knives and the death of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Hindenburg. Fuhrer and Army Oath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93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Role of the Gestapo, SS,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SD and concentration camps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93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Nazi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control of the legal system, judges and law courts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93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Nazi policies towards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Catholics and Protestants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93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Goebbels, censorship, media, rallies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and sport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893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Nazi control of culture and the arts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1562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Opposition to the regime: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Churches and </a:t>
                      </a:r>
                      <a:r>
                        <a:rPr lang="en-GB" sz="1200" b="1" baseline="0" dirty="0" err="1">
                          <a:solidFill>
                            <a:schemeClr val="tx1"/>
                          </a:solidFill>
                        </a:rPr>
                        <a:t>Niemoller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. Swing Youth and </a:t>
                      </a:r>
                      <a:r>
                        <a:rPr lang="en-GB" sz="1200" b="1" baseline="0" dirty="0" err="1">
                          <a:solidFill>
                            <a:schemeClr val="tx1"/>
                          </a:solidFill>
                        </a:rPr>
                        <a:t>Eidelweiss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Pirates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4375">
                <a:tc>
                  <a:txBody>
                    <a:bodyPr/>
                    <a:lstStyle/>
                    <a:p>
                      <a:r>
                        <a:rPr lang="en-GB" sz="1400" b="1" u="sng" dirty="0">
                          <a:solidFill>
                            <a:schemeClr val="tx1"/>
                          </a:solidFill>
                        </a:rPr>
                        <a:t>Life in Nazi Germany 1933-39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 dirty="0"/>
                        <a:t>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u="sng"/>
                        <a:t>Revised</a:t>
                      </a:r>
                      <a:endParaRPr lang="en-GB" sz="1200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893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Nazi views on women and the Family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31562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Nazi policies towards women: marriage, family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, employment and appearance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31562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Nazi aims and policies towards the young: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Hitler Youth and the League of German Maidens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31562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Nazi control of youth through education, curriculum and teachers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31562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Nazi policies to reduce unemployment: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labour service, autobahns, rearmament and invisible unemployment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31562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Changes in the standard of living: The Labour Front, Strength Through Joy, Beauty of Labour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531562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Nazi racial beliefs and the treatment of minorities: Slavs, gypsies, homosexuals and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those with disabilities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531562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The persecution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of the Jews</a:t>
                      </a:r>
                      <a:r>
                        <a:rPr lang="en-GB" sz="1200" b="1" baseline="0">
                          <a:solidFill>
                            <a:schemeClr val="tx1"/>
                          </a:solidFill>
                        </a:rPr>
                        <a:t>: Boycotts, 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the Nuremberg Laws and </a:t>
                      </a:r>
                      <a:r>
                        <a:rPr lang="en-GB" sz="1200" b="1" baseline="0" dirty="0" err="1">
                          <a:solidFill>
                            <a:schemeClr val="tx1"/>
                          </a:solidFill>
                        </a:rPr>
                        <a:t>Krystallnacht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281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F0E80F59BB104798E222572B3D5FDE" ma:contentTypeVersion="12" ma:contentTypeDescription="Create a new document." ma:contentTypeScope="" ma:versionID="6d3ace640bf360eaecbf916c3d376203">
  <xsd:schema xmlns:xsd="http://www.w3.org/2001/XMLSchema" xmlns:xs="http://www.w3.org/2001/XMLSchema" xmlns:p="http://schemas.microsoft.com/office/2006/metadata/properties" xmlns:ns2="3cde8ce8-497b-4d58-ad3b-77e996642cc8" xmlns:ns3="1c2ace7b-0193-49d6-b28f-a6c5f1daf0a8" targetNamespace="http://schemas.microsoft.com/office/2006/metadata/properties" ma:root="true" ma:fieldsID="68de4921ee568875b070f02223174350" ns2:_="" ns3:_="">
    <xsd:import namespace="3cde8ce8-497b-4d58-ad3b-77e996642cc8"/>
    <xsd:import namespace="1c2ace7b-0193-49d6-b28f-a6c5f1daf0a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de8ce8-497b-4d58-ad3b-77e996642cc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2ace7b-0193-49d6-b28f-a6c5f1daf0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4D1B6F-72D2-473B-9BAE-8EA125E3A1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cde8ce8-497b-4d58-ad3b-77e996642cc8"/>
    <ds:schemaRef ds:uri="1c2ace7b-0193-49d6-b28f-a6c5f1daf0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F8443F-2AE4-43D6-8406-3301C7B4D141}">
  <ds:schemaRefs>
    <ds:schemaRef ds:uri="1c2ace7b-0193-49d6-b28f-a6c5f1daf0a8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3cde8ce8-497b-4d58-ad3b-77e996642cc8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F9DC8A68-DAFF-4278-9C07-C0C59A0111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476</Words>
  <Application>Microsoft Office PowerPoint</Application>
  <PresentationFormat>On-screen Show (4:3)</PresentationFormat>
  <Paragraphs>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Grainger, Ben</cp:lastModifiedBy>
  <cp:revision>17</cp:revision>
  <dcterms:created xsi:type="dcterms:W3CDTF">2013-08-15T16:32:27Z</dcterms:created>
  <dcterms:modified xsi:type="dcterms:W3CDTF">2020-10-12T20:22:02Z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0x0101005BF0E80F59BB104798E222572B3D5FDE</vt:lpwstr>
  </property>
</Properties>
</file>