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6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61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3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3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6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8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4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1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58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4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D17FF-AA4B-4EC7-B7DA-43F6A025CCB4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4B48-8A68-4FD7-8C68-E4B3339D0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41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358692"/>
              </p:ext>
            </p:extLst>
          </p:nvPr>
        </p:nvGraphicFramePr>
        <p:xfrm>
          <a:off x="179512" y="512967"/>
          <a:ext cx="4248472" cy="5793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3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58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The Weimar Republic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This was the name given to Germany after the Kaiser had abdicated</a:t>
                      </a:r>
                      <a:r>
                        <a:rPr lang="en-GB" sz="1000" baseline="0" dirty="0">
                          <a:effectLst/>
                        </a:rPr>
                        <a:t> in November 1918. This was a time of despair and hope for Germany. At first, the country faced lots of chaos but under Gustav Stresemann, there was some stability.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58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events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</a:rPr>
                        <a:t>2</a:t>
                      </a:r>
                      <a:endParaRPr lang="en-GB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1918 </a:t>
                      </a:r>
                      <a:r>
                        <a:rPr lang="en-GB" sz="1000" b="0" dirty="0">
                          <a:effectLst/>
                        </a:rPr>
                        <a:t>World War One ended.</a:t>
                      </a:r>
                      <a:r>
                        <a:rPr lang="en-GB" sz="1000" b="0" baseline="0" dirty="0">
                          <a:effectLst/>
                        </a:rPr>
                        <a:t> The Kaiser abdicated and Germany became a country without a monarch (a Republic). 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1919 January </a:t>
                      </a:r>
                      <a:r>
                        <a:rPr lang="en-GB" sz="1000" dirty="0">
                          <a:effectLst/>
                        </a:rPr>
                        <a:t>Spartacist Uprising led by Communists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1919 June </a:t>
                      </a:r>
                      <a:r>
                        <a:rPr lang="en-GB" sz="1000" dirty="0">
                          <a:effectLst/>
                        </a:rPr>
                        <a:t>Signing of the Treaty of Versailles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1919 August </a:t>
                      </a:r>
                      <a:r>
                        <a:rPr lang="en-GB" sz="1000" b="0" dirty="0">
                          <a:effectLst/>
                        </a:rPr>
                        <a:t>Weimar Constitution finalised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1920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Kapp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Putsch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3297154276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1923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French occupation of the Ruhr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hyperinflation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975143011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1924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Dawes Plan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3494659155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1925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Locarno Pact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735000885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1926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Germany joins League of Nations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7553562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1928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Kellogg Briand Pact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3137183654"/>
                  </a:ext>
                </a:extLst>
              </a:tr>
              <a:tr h="1586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1929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Young Plan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3955392966"/>
                  </a:ext>
                </a:extLst>
              </a:tr>
              <a:tr h="17758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Concepts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74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The Weimar Republic </a:t>
                      </a:r>
                      <a:r>
                        <a:rPr lang="en-GB" sz="1000" b="0" dirty="0">
                          <a:effectLst/>
                        </a:rPr>
                        <a:t>faced much opposition, It was disliked by the left wing who wanted Germany to be like Communist Russia and it was disliked by the right wing who wanted the</a:t>
                      </a:r>
                      <a:r>
                        <a:rPr lang="en-GB" sz="1000" b="0" baseline="0" dirty="0">
                          <a:effectLst/>
                        </a:rPr>
                        <a:t> monarchy back. 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The Treaty of Versailles </a:t>
                      </a:r>
                      <a:r>
                        <a:rPr lang="en-GB" sz="1000" b="0" dirty="0">
                          <a:effectLst/>
                        </a:rPr>
                        <a:t>caused many problems for Germany. The German people disliked the politicians</a:t>
                      </a:r>
                      <a:r>
                        <a:rPr lang="en-GB" sz="1000" b="0" baseline="0" dirty="0">
                          <a:effectLst/>
                        </a:rPr>
                        <a:t> for signing it and it caused political problems and economic problems. 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4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Gustav Stresemann </a:t>
                      </a:r>
                      <a:r>
                        <a:rPr lang="en-GB" sz="1000" b="0" dirty="0">
                          <a:effectLst/>
                        </a:rPr>
                        <a:t>helped to bring about recovery in Germany after 1924. He solved economic problems by making friends</a:t>
                      </a:r>
                      <a:r>
                        <a:rPr lang="en-GB" sz="1000" b="0" baseline="0" dirty="0">
                          <a:effectLst/>
                        </a:rPr>
                        <a:t> with other countries. However, historians have very different views about the extent of this recovery</a:t>
                      </a:r>
                      <a:r>
                        <a:rPr lang="en-GB" sz="1000" b="1" baseline="0" dirty="0">
                          <a:effectLst/>
                        </a:rPr>
                        <a:t>.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6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Golden Age 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was the period from 1924-29 and it saw significant changes in culture, the standard of living and the position of women.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204546366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502568"/>
              </p:ext>
            </p:extLst>
          </p:nvPr>
        </p:nvGraphicFramePr>
        <p:xfrm>
          <a:off x="4499993" y="502107"/>
          <a:ext cx="4464495" cy="60395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26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Words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Abdication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When a monarch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leaves the throne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Republic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country without a King or a Queen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Ebert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first President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the Republic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Stresemann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Chancellor of Germany from the Summer of 1923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Article 48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President could use this to ignore the Reichstag and rule as he saw fit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Kaiser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Emperor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Armistice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agreement to end war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Weimar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new government could not meet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 Berlin as it was so dangerous, so they met here instead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25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Constitution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This is an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agreement about how the country would be ruled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6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Reichstag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 parliament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736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‘Stab in the back’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Some people argued that the German military hadn’t been defeated in 1918 but instead was stabbed in the back by the Weimar politicians whom they called the November Criminals.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0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Freikorps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Ex military soldiers who wanted to overthrow the Republic during the Kapp Putsch. 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</a:rPr>
                        <a:t>Rentenmark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currency of Germany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after November 1923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Hyperinflation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When money looses its value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Dawes Plan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 agreement where the USA would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lend Germany money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Young Plan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This lowered the reparations payment and gave Germany longer to pay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Treaty of Versailles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This decided how Germany was going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 be treated after WW1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Locarno Pact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 agreement on borders signed by Britain, France, Italy and Belgium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410600879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Kellogg Briand Pact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 counties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including Germany agreed to resolve conflict peacefully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2154028432"/>
                  </a:ext>
                </a:extLst>
              </a:tr>
              <a:tr h="331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Communists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workers political group that wanted the Weimar Republic to fail.  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26744099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25870"/>
            <a:ext cx="63367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Knowledge Organiser: Weimar and Nazi Germany 1918-39 </a:t>
            </a:r>
          </a:p>
          <a:p>
            <a:pPr algn="ctr"/>
            <a:r>
              <a:rPr lang="en-GB" sz="1200" b="1" u="sng" dirty="0"/>
              <a:t>KT1:  The Weimar Republic, 1918-29 Threats and Recovery</a:t>
            </a:r>
          </a:p>
        </p:txBody>
      </p:sp>
    </p:spTree>
    <p:extLst>
      <p:ext uri="{BB962C8B-B14F-4D97-AF65-F5344CB8AC3E}">
        <p14:creationId xmlns:p14="http://schemas.microsoft.com/office/powerpoint/2010/main" val="407222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34511"/>
              </p:ext>
            </p:extLst>
          </p:nvPr>
        </p:nvGraphicFramePr>
        <p:xfrm>
          <a:off x="179512" y="764705"/>
          <a:ext cx="4248472" cy="59766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3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35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Hitler’s Rise to Power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Hitler sets</a:t>
                      </a:r>
                      <a:r>
                        <a:rPr lang="en-GB" sz="1000" baseline="0" dirty="0">
                          <a:effectLst/>
                        </a:rPr>
                        <a:t> up the Nazi Party in 1920 and becomes Chancellor in January 1933. This happens for a variety of reasons – Hitler’s strengths, inbuilt problems of the Weimar Republic, and the weaknesses of others.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41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events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1919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 joins the German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Worker’s Party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1920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 sets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up the Nazi Party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1921 </a:t>
                      </a:r>
                      <a:r>
                        <a:rPr lang="en-GB" sz="1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Hitler</a:t>
                      </a:r>
                      <a:r>
                        <a:rPr lang="en-GB" sz="1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introduces the SA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1923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Munich Putsch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1925 </a:t>
                      </a:r>
                      <a:r>
                        <a:rPr lang="en-GB" sz="1000" b="0" dirty="0">
                          <a:effectLst/>
                        </a:rPr>
                        <a:t>Mein </a:t>
                      </a:r>
                      <a:r>
                        <a:rPr lang="en-GB" sz="1000" b="0" dirty="0" err="1">
                          <a:effectLst/>
                        </a:rPr>
                        <a:t>Kampf</a:t>
                      </a:r>
                      <a:r>
                        <a:rPr lang="en-GB" sz="1000" b="0" dirty="0">
                          <a:effectLst/>
                        </a:rPr>
                        <a:t> published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7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1926</a:t>
                      </a: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Bamberg Conference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3825099346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8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1928</a:t>
                      </a:r>
                      <a:r>
                        <a:rPr lang="en-GB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Nazis win 12 seats in Reichstag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766759222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9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1929</a:t>
                      </a: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Death of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Stresemann and Wall Street Crash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31054444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10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1930</a:t>
                      </a: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Nazis win 107 seats in Reichstag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2535122144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11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1932 July </a:t>
                      </a: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Nazis win 230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seats in Reichstag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2548090325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12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1932 November </a:t>
                      </a: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Nazis win 196 seats in Reichstag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494708950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r>
                        <a:rPr lang="en-GB" sz="1000" dirty="0"/>
                        <a:t>13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1933 January </a:t>
                      </a: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becomes Chancellor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55243181"/>
                  </a:ext>
                </a:extLst>
              </a:tr>
              <a:tr h="22241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Concepts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The Munich Putsch </a:t>
                      </a:r>
                      <a:r>
                        <a:rPr lang="en-GB" sz="1000" b="0" dirty="0">
                          <a:effectLst/>
                        </a:rPr>
                        <a:t>is a significant event. Although a</a:t>
                      </a:r>
                      <a:r>
                        <a:rPr lang="en-GB" sz="1000" b="0" baseline="0" dirty="0">
                          <a:effectLst/>
                        </a:rPr>
                        <a:t> failure, Hitler gained publicity, he wrote Mein </a:t>
                      </a:r>
                      <a:r>
                        <a:rPr lang="en-GB" sz="1000" b="0" baseline="0" dirty="0" err="1">
                          <a:effectLst/>
                        </a:rPr>
                        <a:t>Kampf</a:t>
                      </a:r>
                      <a:r>
                        <a:rPr lang="en-GB" sz="1000" b="0" baseline="0" dirty="0">
                          <a:effectLst/>
                        </a:rPr>
                        <a:t> and he realised that if he was to win power, he needed to do this by votes and not by force. 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Stable Stresemann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caused problems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for the popularity of the Nazi Party. When times were good, voters were not attracted to the Nazi policies. 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Wall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Street Crash 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was a major turning point in the fortunes of the Nazi Party. The Nazi message did not change but people were now prepared to hear it. 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69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 Backstairs Intrigue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At a time when Nazi popularity at the polls was decreasing, Hitler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was handed power by political elites who feared a Communist take over and Civil War.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32503934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03282"/>
              </p:ext>
            </p:extLst>
          </p:nvPr>
        </p:nvGraphicFramePr>
        <p:xfrm>
          <a:off x="4588183" y="764705"/>
          <a:ext cx="4464495" cy="47734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29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Words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NSDAP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Nazis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Iron Cross Award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Given for bravery in war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Volk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notion of pure German people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Point Programme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political manifesto of the Nazi Party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Volkischer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Beobachter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People’s Observer, a Nazi newspaper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Fuhrerprinzip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Belief that one person should run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Party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Swastika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Emblem of the Nazi Party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25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 or Sturmabteilung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Private army of the Nazi Party headed by Himmler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Aryan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Pure German people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Anti-Semitism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Hatred of the Jewish people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6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Mein </a:t>
                      </a: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Kampf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Hitler’s autobiography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Putsch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 attempt to get power illegally 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Bamberg Conference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Nazi gathering where Hitler stamped his authority on the party.  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35378096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Gauleiters 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Ran local party branches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599134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SS or Schutzstaffel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Hitler’s bodyguards 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73617324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KPD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 Communist Party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860420012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Propaganda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Goebbels attempted to make people think in a certain way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148295890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Hindenburg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President of the Republic from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1925 to 1934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65175066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16632"/>
            <a:ext cx="849694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Knowledge Organiser: Weimar and Nazi Germany 1918-39 </a:t>
            </a:r>
          </a:p>
          <a:p>
            <a:pPr algn="ctr"/>
            <a:r>
              <a:rPr lang="en-GB" sz="1200" b="1" u="sng" dirty="0"/>
              <a:t>KT2:  Hitler’s Rise to Power, 1919-33</a:t>
            </a:r>
          </a:p>
        </p:txBody>
      </p:sp>
    </p:spTree>
    <p:extLst>
      <p:ext uri="{BB962C8B-B14F-4D97-AF65-F5344CB8AC3E}">
        <p14:creationId xmlns:p14="http://schemas.microsoft.com/office/powerpoint/2010/main" val="257460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16315"/>
              </p:ext>
            </p:extLst>
          </p:nvPr>
        </p:nvGraphicFramePr>
        <p:xfrm>
          <a:off x="107504" y="663615"/>
          <a:ext cx="4248472" cy="51416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3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81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Nazi Control</a:t>
                      </a:r>
                      <a:r>
                        <a:rPr lang="en-GB" sz="1000" b="1" baseline="0" dirty="0">
                          <a:effectLst/>
                        </a:rPr>
                        <a:t> and Dictatorship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3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This</a:t>
                      </a:r>
                      <a:r>
                        <a:rPr lang="en-GB" sz="1000" baseline="0" dirty="0">
                          <a:effectLst/>
                        </a:rPr>
                        <a:t> was a time when Hitler formed a legal dictatorship and put in place methods of propaganda and censorship to persuade and encourage all Germany people to support Nazi ideals.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1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events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1933 January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becomes Chancellor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1933 February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Reichstag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Fire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1933 March </a:t>
                      </a:r>
                      <a:r>
                        <a:rPr lang="en-GB" sz="1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Nazis win 288 seats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1933 March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Enabling Act passed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175"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1933 July </a:t>
                      </a:r>
                      <a:r>
                        <a:rPr lang="en-GB" sz="1000" b="0" dirty="0">
                          <a:effectLst/>
                        </a:rPr>
                        <a:t>Nazis become the only legal party</a:t>
                      </a:r>
                      <a:r>
                        <a:rPr lang="en-GB" sz="1000" b="0" baseline="0" dirty="0">
                          <a:effectLst/>
                        </a:rPr>
                        <a:t> in Germany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175">
                <a:tc>
                  <a:txBody>
                    <a:bodyPr/>
                    <a:lstStyle/>
                    <a:p>
                      <a:r>
                        <a:rPr lang="en-GB" sz="1000" dirty="0"/>
                        <a:t>7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1934 June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Night of the Long Knives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175">
                <a:tc>
                  <a:txBody>
                    <a:bodyPr/>
                    <a:lstStyle/>
                    <a:p>
                      <a:r>
                        <a:rPr lang="en-GB" sz="1000" dirty="0"/>
                        <a:t>8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1934 August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President Hindenburg dies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547">
                <a:tc>
                  <a:txBody>
                    <a:bodyPr/>
                    <a:lstStyle/>
                    <a:p>
                      <a:r>
                        <a:rPr lang="en-GB" sz="1000" dirty="0"/>
                        <a:t>9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1934 August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 combines the post of Chancellor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President and becomes Fuhrer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734189329"/>
                  </a:ext>
                </a:extLst>
              </a:tr>
              <a:tr h="204175">
                <a:tc>
                  <a:txBody>
                    <a:bodyPr/>
                    <a:lstStyle/>
                    <a:p>
                      <a:r>
                        <a:rPr lang="en-GB" sz="1000" dirty="0"/>
                        <a:t>10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1934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August German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army swears allegiance to Hitler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796225807"/>
                  </a:ext>
                </a:extLst>
              </a:tr>
              <a:tr h="348547">
                <a:tc>
                  <a:txBody>
                    <a:bodyPr/>
                    <a:lstStyle/>
                    <a:p>
                      <a:r>
                        <a:rPr lang="en-GB" sz="1000" dirty="0"/>
                        <a:t>11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1938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 the course of the year, Hitler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removes 16 army generals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from their positions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2027416009"/>
                  </a:ext>
                </a:extLst>
              </a:tr>
              <a:tr h="23381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Concepts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3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Removal – </a:t>
                      </a:r>
                      <a:r>
                        <a:rPr lang="en-GB" sz="1000" b="0" dirty="0">
                          <a:effectLst/>
                        </a:rPr>
                        <a:t>From 1933 to 1934,</a:t>
                      </a:r>
                      <a:r>
                        <a:rPr lang="en-GB" sz="1000" b="0" baseline="0" dirty="0">
                          <a:effectLst/>
                        </a:rPr>
                        <a:t> Hitler removed all opposition and established himself as Fuhrer. 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0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 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There was an attempt to control and influence attitudes. This was done by propaganda and terror. 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2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Opposition –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youth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the churches opposed the regime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71105"/>
              </p:ext>
            </p:extLst>
          </p:nvPr>
        </p:nvGraphicFramePr>
        <p:xfrm>
          <a:off x="4499992" y="663615"/>
          <a:ext cx="4536504" cy="50129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29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Words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Marinus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van der </a:t>
                      </a: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Lubbe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Reichstag Fire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was blamed on this Communist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Enabling Act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Gave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the Nazis full power for the next 4 years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Gleichschaltung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Hitler’s attempt to bring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German society into line with Nazi philosophy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18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 Labour Front (DAF)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up to replace Trade Unions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Dachau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First concentration camp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Centralisation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Germany had been divided into districts called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Lander. Now Germany was run from Belin alone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Purge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get rid of opposition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Gestapo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Secret police headed by Goering.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Night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the Long Knives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Removal on internal and external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opposition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1">
                <a:tc>
                  <a:txBody>
                    <a:bodyPr/>
                    <a:lstStyle/>
                    <a:p>
                      <a:r>
                        <a:rPr lang="en-GB" sz="1000" dirty="0"/>
                        <a:t>24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Sicherheitsdienst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(SD)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intelligence body of the Nazi Party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Concordat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July 1933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the Pope agreed to stay out of political matters if the Nazis did not interfere with Catholic affairs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26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Eidelweiss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Pirates and Swing Youth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Groups who apposed the Hitler Youth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183">
                <a:tc>
                  <a:txBody>
                    <a:bodyPr/>
                    <a:lstStyle/>
                    <a:p>
                      <a:r>
                        <a:rPr lang="en-GB" sz="1000" dirty="0"/>
                        <a:t>27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Confessional Church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Followed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traditional German Protestantism and refused to allow the </a:t>
                      </a:r>
                      <a:r>
                        <a:rPr lang="en-GB" sz="10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Nazification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religion. Led by Pastor Martin </a:t>
                      </a:r>
                      <a:r>
                        <a:rPr lang="en-GB" sz="10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Niemoller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28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Mit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Brennender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Sorge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(With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Burning Concern)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Pope wrote to priests in Germany about his concerns over the Nazi attempts to control religion 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3063"/>
            <a:ext cx="849694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Knowledge Organiser: Weimar and Nazi Germany 1918-39 </a:t>
            </a:r>
          </a:p>
          <a:p>
            <a:pPr algn="ctr"/>
            <a:r>
              <a:rPr lang="en-GB" sz="1200" b="1" u="sng" dirty="0"/>
              <a:t>KT3:  Nazi Control and Dictatorship</a:t>
            </a:r>
          </a:p>
        </p:txBody>
      </p:sp>
    </p:spTree>
    <p:extLst>
      <p:ext uri="{BB962C8B-B14F-4D97-AF65-F5344CB8AC3E}">
        <p14:creationId xmlns:p14="http://schemas.microsoft.com/office/powerpoint/2010/main" val="267093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94345"/>
              </p:ext>
            </p:extLst>
          </p:nvPr>
        </p:nvGraphicFramePr>
        <p:xfrm>
          <a:off x="179512" y="620688"/>
          <a:ext cx="4248472" cy="57210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3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Life in Nazi Germany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lives of German citizens were changed after Hitler’s appointment as Chancellor. For</a:t>
                      </a:r>
                      <a:r>
                        <a:rPr lang="en-GB" sz="105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some, life was better under the Nazis but for others, it was much worse. 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4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Key events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8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1933 </a:t>
                      </a:r>
                      <a:r>
                        <a:rPr lang="en-GB" sz="105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Boycott of Jewish shops and businesses. Law for the Encouragement of Marriage. Sterilisation Law passed. 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8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10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1935 </a:t>
                      </a:r>
                      <a:r>
                        <a:rPr lang="en-GB" sz="105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Nuremberg Laws were passed.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6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1935 </a:t>
                      </a:r>
                      <a:r>
                        <a:rPr lang="en-GB" sz="105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Conscription introduced.</a:t>
                      </a: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1936 </a:t>
                      </a:r>
                      <a:r>
                        <a:rPr lang="en-GB" sz="105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Membership of the Hitler</a:t>
                      </a:r>
                      <a:r>
                        <a:rPr lang="en-GB" sz="105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Youth made compulsory.</a:t>
                      </a:r>
                      <a:endParaRPr lang="en-GB" sz="10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020">
                <a:tc>
                  <a:txBody>
                    <a:bodyPr/>
                    <a:lstStyle/>
                    <a:p>
                      <a:r>
                        <a:rPr lang="en-GB" sz="1050" dirty="0"/>
                        <a:t>6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1938 </a:t>
                      </a:r>
                      <a:r>
                        <a:rPr lang="en-GB" sz="105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Jewish children were not allowed to attend</a:t>
                      </a:r>
                      <a:r>
                        <a:rPr lang="en-GB" sz="105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German schools. </a:t>
                      </a:r>
                      <a:r>
                        <a:rPr lang="en-GB" sz="1050" b="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Lebensborn</a:t>
                      </a:r>
                      <a:r>
                        <a:rPr lang="en-GB" sz="105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programme introduced. Kristallnacht. </a:t>
                      </a:r>
                      <a:endParaRPr lang="en-GB" sz="10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119">
                <a:tc>
                  <a:txBody>
                    <a:bodyPr/>
                    <a:lstStyle/>
                    <a:p>
                      <a:r>
                        <a:rPr lang="en-GB" sz="1050" dirty="0"/>
                        <a:t>7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1939 </a:t>
                      </a:r>
                      <a:r>
                        <a:rPr lang="en-GB" sz="105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euthanasia campaign</a:t>
                      </a:r>
                      <a:r>
                        <a:rPr lang="en-GB" sz="105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began. Designated Jewish ghettos established.</a:t>
                      </a:r>
                      <a:endParaRPr lang="en-GB" sz="10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74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Key Concepts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63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Anti-Semitism</a:t>
                      </a:r>
                      <a:r>
                        <a:rPr lang="en-GB" sz="105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Persecution of the Jews grew continuously after 1933. 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828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Young</a:t>
                      </a:r>
                      <a:r>
                        <a:rPr lang="en-GB" sz="105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The Nazis placed much emphasis on controlling the young as only then could they secure a ‘thousand year Reich’. Youth organisations and education indoctrinated the German youth. </a:t>
                      </a:r>
                      <a:endParaRPr lang="en-GB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828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Women – </a:t>
                      </a:r>
                      <a:r>
                        <a:rPr lang="en-GB" sz="105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Nazis</a:t>
                      </a:r>
                      <a:r>
                        <a:rPr lang="en-GB" sz="105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had traditional family values but even these were tested by the needs of war and the desire to ensure a growing Aryan population.</a:t>
                      </a:r>
                      <a:endParaRPr lang="en-GB" sz="10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828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Living Standards </a:t>
                      </a:r>
                      <a:r>
                        <a:rPr lang="en-GB" sz="105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The Nazis</a:t>
                      </a:r>
                      <a:r>
                        <a:rPr lang="en-GB" sz="105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did reduce unemployment but they did this by banning Jews and women from the workplace and by putting Germany on a war footing. Workers had limited rights. </a:t>
                      </a:r>
                      <a:endParaRPr lang="en-GB" sz="10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146586043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70119"/>
              </p:ext>
            </p:extLst>
          </p:nvPr>
        </p:nvGraphicFramePr>
        <p:xfrm>
          <a:off x="4550675" y="620688"/>
          <a:ext cx="4464495" cy="61912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29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Key Words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Kinder, </a:t>
                      </a: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Kuche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Kirche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Children, Kitchen,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Church. </a:t>
                      </a:r>
                      <a:r>
                        <a:rPr lang="en-GB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This summed up the Nazi</a:t>
                      </a:r>
                      <a:r>
                        <a:rPr lang="en-GB" sz="10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ideal of womanhood</a:t>
                      </a:r>
                      <a:endParaRPr lang="en-GB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Motherhood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Cross Award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Given to women for large families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Lebensborn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Where unmarried women were impregnated by SS  men. 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Napola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Schools intended to train the future leaders of Germany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Nazi Teachers League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teachers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had to swear an oath of loyalty to the Nazis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18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Reich Labour Service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scheme to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provide young men with manual labour jobs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Invisible unemployment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Nazi unemployment figures did not include women, Jews, opponent and unmarried men under 25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Autobahn 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Motorway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Rearmament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Building up the armed forces I readiness for war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204">
                <a:tc>
                  <a:txBody>
                    <a:bodyPr/>
                    <a:lstStyle/>
                    <a:p>
                      <a:r>
                        <a:rPr lang="en-GB" sz="1000" dirty="0"/>
                        <a:t>22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Volksgemeinshaft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Nazi community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23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Strength Through Joy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attempt to improve the leisure time of German workers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24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Beauty of Labour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Tried to improve working conditions of German workers. 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25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Volkswagon</a:t>
                      </a: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People’s car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26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Eintopf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one pot dish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27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Herrenvolk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master race or</a:t>
                      </a:r>
                      <a:r>
                        <a:rPr lang="en-GB" sz="10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the Aryans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443734285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28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Nuremberg Laws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Jews were stripped of their citizenship rights and marriage between Jews and no Jews was forbidden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2859079601"/>
                  </a:ext>
                </a:extLst>
              </a:tr>
              <a:tr h="380404">
                <a:tc>
                  <a:txBody>
                    <a:bodyPr/>
                    <a:lstStyle/>
                    <a:p>
                      <a:r>
                        <a:rPr lang="en-GB" sz="1000" dirty="0"/>
                        <a:t>29</a:t>
                      </a: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Kristallnacht (Night</a:t>
                      </a:r>
                      <a:r>
                        <a:rPr lang="en-GB" sz="1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the Broken Glass)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71" marR="531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Nazi sponsored event against the Jewish community</a:t>
                      </a:r>
                    </a:p>
                  </a:txBody>
                  <a:tcPr marL="53171" marR="53171" marT="0" marB="0"/>
                </a:tc>
                <a:extLst>
                  <a:ext uri="{0D108BD9-81ED-4DB2-BD59-A6C34878D82A}">
                    <a16:rowId xmlns:a16="http://schemas.microsoft.com/office/drawing/2014/main" val="395679187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0"/>
            <a:ext cx="849694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Knowledge Organiser: Weimar and Nazi Germany 1918-39 </a:t>
            </a:r>
          </a:p>
          <a:p>
            <a:pPr algn="ctr"/>
            <a:r>
              <a:rPr lang="en-GB" sz="1200" b="1" u="sng" dirty="0"/>
              <a:t>KT4:  Life in Nazi Germany, 1933-39</a:t>
            </a:r>
          </a:p>
        </p:txBody>
      </p:sp>
    </p:spTree>
    <p:extLst>
      <p:ext uri="{BB962C8B-B14F-4D97-AF65-F5344CB8AC3E}">
        <p14:creationId xmlns:p14="http://schemas.microsoft.com/office/powerpoint/2010/main" val="220089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D63954-2E68-4A4E-A528-1410C7ADC335}"/>
</file>

<file path=customXml/itemProps2.xml><?xml version="1.0" encoding="utf-8"?>
<ds:datastoreItem xmlns:ds="http://schemas.openxmlformats.org/officeDocument/2006/customXml" ds:itemID="{E540EEAF-5186-4D4A-82F7-8E0BAA68771B}"/>
</file>

<file path=customXml/itemProps3.xml><?xml version="1.0" encoding="utf-8"?>
<ds:datastoreItem xmlns:ds="http://schemas.openxmlformats.org/officeDocument/2006/customXml" ds:itemID="{7FEE55FD-2C21-49B0-A2F7-B6BC54329893}"/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1817</Words>
  <Application>Microsoft Office PowerPoint</Application>
  <PresentationFormat>On-screen Show (4:3)</PresentationFormat>
  <Paragraphs>349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Nelson</dc:creator>
  <cp:lastModifiedBy>Benjamin Grainger</cp:lastModifiedBy>
  <cp:revision>67</cp:revision>
  <cp:lastPrinted>2016-08-31T11:28:51Z</cp:lastPrinted>
  <dcterms:created xsi:type="dcterms:W3CDTF">2016-07-12T12:18:12Z</dcterms:created>
  <dcterms:modified xsi:type="dcterms:W3CDTF">2018-08-31T15:08:33Z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