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67" d="100"/>
          <a:sy n="67" d="100"/>
        </p:scale>
        <p:origin x="6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2C3F0-8B07-DF42-91AF-6F2A073E6533}" type="datetimeFigureOut">
              <a:rPr lang="en-US" smtClean="0"/>
              <a:t>10/11/2020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DCDE-528F-8E46-B236-C667D376892F}" type="slidenum">
              <a:rPr lang="en-US" smtClean="0"/>
              <a:t>‹#›</a:t>
            </a:fld>
            <a:endParaRPr lang="en-US"/>
          </a:p>
        </p:txBody>
      </p:sp>
    </p:spTree>
    <p:extLst>
      <p:ext uri="{BB962C8B-B14F-4D97-AF65-F5344CB8AC3E}">
        <p14:creationId xmlns:p14="http://schemas.microsoft.com/office/powerpoint/2010/main" val="63740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0CEFA4-BFA4-BB46-88CE-E82C29BB053E}"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E7C3D-3C8F-CD44-BB15-C35D68C05B87}" type="slidenum">
              <a:rPr lang="en-US" smtClean="0"/>
              <a:t>‹#›</a:t>
            </a:fld>
            <a:endParaRPr lang="en-US"/>
          </a:p>
        </p:txBody>
      </p:sp>
    </p:spTree>
    <p:extLst>
      <p:ext uri="{BB962C8B-B14F-4D97-AF65-F5344CB8AC3E}">
        <p14:creationId xmlns:p14="http://schemas.microsoft.com/office/powerpoint/2010/main" val="127286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CEFA4-BFA4-BB46-88CE-E82C29BB053E}"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E7C3D-3C8F-CD44-BB15-C35D68C05B87}" type="slidenum">
              <a:rPr lang="en-US" smtClean="0"/>
              <a:t>‹#›</a:t>
            </a:fld>
            <a:endParaRPr lang="en-US"/>
          </a:p>
        </p:txBody>
      </p:sp>
    </p:spTree>
    <p:extLst>
      <p:ext uri="{BB962C8B-B14F-4D97-AF65-F5344CB8AC3E}">
        <p14:creationId xmlns:p14="http://schemas.microsoft.com/office/powerpoint/2010/main" val="109462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CEFA4-BFA4-BB46-88CE-E82C29BB053E}"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E7C3D-3C8F-CD44-BB15-C35D68C05B87}" type="slidenum">
              <a:rPr lang="en-US" smtClean="0"/>
              <a:t>‹#›</a:t>
            </a:fld>
            <a:endParaRPr lang="en-US"/>
          </a:p>
        </p:txBody>
      </p:sp>
    </p:spTree>
    <p:extLst>
      <p:ext uri="{BB962C8B-B14F-4D97-AF65-F5344CB8AC3E}">
        <p14:creationId xmlns:p14="http://schemas.microsoft.com/office/powerpoint/2010/main" val="200511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CEFA4-BFA4-BB46-88CE-E82C29BB053E}"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E7C3D-3C8F-CD44-BB15-C35D68C05B87}" type="slidenum">
              <a:rPr lang="en-US" smtClean="0"/>
              <a:t>‹#›</a:t>
            </a:fld>
            <a:endParaRPr lang="en-US"/>
          </a:p>
        </p:txBody>
      </p:sp>
    </p:spTree>
    <p:extLst>
      <p:ext uri="{BB962C8B-B14F-4D97-AF65-F5344CB8AC3E}">
        <p14:creationId xmlns:p14="http://schemas.microsoft.com/office/powerpoint/2010/main" val="197238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CEFA4-BFA4-BB46-88CE-E82C29BB053E}"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E7C3D-3C8F-CD44-BB15-C35D68C05B87}" type="slidenum">
              <a:rPr lang="en-US" smtClean="0"/>
              <a:t>‹#›</a:t>
            </a:fld>
            <a:endParaRPr lang="en-US"/>
          </a:p>
        </p:txBody>
      </p:sp>
    </p:spTree>
    <p:extLst>
      <p:ext uri="{BB962C8B-B14F-4D97-AF65-F5344CB8AC3E}">
        <p14:creationId xmlns:p14="http://schemas.microsoft.com/office/powerpoint/2010/main" val="137856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0CEFA4-BFA4-BB46-88CE-E82C29BB053E}"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E7C3D-3C8F-CD44-BB15-C35D68C05B87}" type="slidenum">
              <a:rPr lang="en-US" smtClean="0"/>
              <a:t>‹#›</a:t>
            </a:fld>
            <a:endParaRPr lang="en-US"/>
          </a:p>
        </p:txBody>
      </p:sp>
    </p:spTree>
    <p:extLst>
      <p:ext uri="{BB962C8B-B14F-4D97-AF65-F5344CB8AC3E}">
        <p14:creationId xmlns:p14="http://schemas.microsoft.com/office/powerpoint/2010/main" val="3627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0CEFA4-BFA4-BB46-88CE-E82C29BB053E}" type="datetimeFigureOut">
              <a:rPr lang="en-US" smtClean="0"/>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E7C3D-3C8F-CD44-BB15-C35D68C05B87}" type="slidenum">
              <a:rPr lang="en-US" smtClean="0"/>
              <a:t>‹#›</a:t>
            </a:fld>
            <a:endParaRPr lang="en-US"/>
          </a:p>
        </p:txBody>
      </p:sp>
    </p:spTree>
    <p:extLst>
      <p:ext uri="{BB962C8B-B14F-4D97-AF65-F5344CB8AC3E}">
        <p14:creationId xmlns:p14="http://schemas.microsoft.com/office/powerpoint/2010/main" val="195573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0CEFA4-BFA4-BB46-88CE-E82C29BB053E}" type="datetimeFigureOut">
              <a:rPr lang="en-US" smtClean="0"/>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E7C3D-3C8F-CD44-BB15-C35D68C05B87}" type="slidenum">
              <a:rPr lang="en-US" smtClean="0"/>
              <a:t>‹#›</a:t>
            </a:fld>
            <a:endParaRPr lang="en-US"/>
          </a:p>
        </p:txBody>
      </p:sp>
    </p:spTree>
    <p:extLst>
      <p:ext uri="{BB962C8B-B14F-4D97-AF65-F5344CB8AC3E}">
        <p14:creationId xmlns:p14="http://schemas.microsoft.com/office/powerpoint/2010/main" val="59853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CEFA4-BFA4-BB46-88CE-E82C29BB053E}" type="datetimeFigureOut">
              <a:rPr lang="en-US" smtClean="0"/>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E7C3D-3C8F-CD44-BB15-C35D68C05B87}" type="slidenum">
              <a:rPr lang="en-US" smtClean="0"/>
              <a:t>‹#›</a:t>
            </a:fld>
            <a:endParaRPr lang="en-US"/>
          </a:p>
        </p:txBody>
      </p:sp>
    </p:spTree>
    <p:extLst>
      <p:ext uri="{BB962C8B-B14F-4D97-AF65-F5344CB8AC3E}">
        <p14:creationId xmlns:p14="http://schemas.microsoft.com/office/powerpoint/2010/main" val="77356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0CEFA4-BFA4-BB46-88CE-E82C29BB053E}"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E7C3D-3C8F-CD44-BB15-C35D68C05B87}" type="slidenum">
              <a:rPr lang="en-US" smtClean="0"/>
              <a:t>‹#›</a:t>
            </a:fld>
            <a:endParaRPr lang="en-US"/>
          </a:p>
        </p:txBody>
      </p:sp>
    </p:spTree>
    <p:extLst>
      <p:ext uri="{BB962C8B-B14F-4D97-AF65-F5344CB8AC3E}">
        <p14:creationId xmlns:p14="http://schemas.microsoft.com/office/powerpoint/2010/main" val="51650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0CEFA4-BFA4-BB46-88CE-E82C29BB053E}"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E7C3D-3C8F-CD44-BB15-C35D68C05B87}" type="slidenum">
              <a:rPr lang="en-US" smtClean="0"/>
              <a:t>‹#›</a:t>
            </a:fld>
            <a:endParaRPr lang="en-US"/>
          </a:p>
        </p:txBody>
      </p:sp>
    </p:spTree>
    <p:extLst>
      <p:ext uri="{BB962C8B-B14F-4D97-AF65-F5344CB8AC3E}">
        <p14:creationId xmlns:p14="http://schemas.microsoft.com/office/powerpoint/2010/main" val="74587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CEFA4-BFA4-BB46-88CE-E82C29BB053E}" type="datetimeFigureOut">
              <a:rPr lang="en-US" smtClean="0"/>
              <a:t>10/11/2020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E7C3D-3C8F-CD44-BB15-C35D68C05B87}" type="slidenum">
              <a:rPr lang="en-US" smtClean="0"/>
              <a:t>‹#›</a:t>
            </a:fld>
            <a:endParaRPr lang="en-US"/>
          </a:p>
        </p:txBody>
      </p:sp>
    </p:spTree>
    <p:extLst>
      <p:ext uri="{BB962C8B-B14F-4D97-AF65-F5344CB8AC3E}">
        <p14:creationId xmlns:p14="http://schemas.microsoft.com/office/powerpoint/2010/main" val="394383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6874" y="-20906"/>
            <a:ext cx="5050466" cy="338554"/>
          </a:xfrm>
          <a:prstGeom prst="rect">
            <a:avLst/>
          </a:prstGeom>
          <a:noFill/>
        </p:spPr>
        <p:txBody>
          <a:bodyPr wrap="square" rtlCol="0">
            <a:spAutoFit/>
          </a:bodyPr>
          <a:lstStyle/>
          <a:p>
            <a:pPr algn="ctr"/>
            <a:r>
              <a:rPr lang="en-US" sz="1600" b="1" dirty="0">
                <a:latin typeface="Chalkboard" charset="0"/>
                <a:ea typeface="Chalkboard" charset="0"/>
                <a:cs typeface="Chalkboard" charset="0"/>
              </a:rPr>
              <a:t>Knowledge Organiser: Christianity Beliefs</a:t>
            </a:r>
          </a:p>
        </p:txBody>
      </p:sp>
      <p:sp>
        <p:nvSpPr>
          <p:cNvPr id="5" name="TextBox 4"/>
          <p:cNvSpPr txBox="1"/>
          <p:nvPr/>
        </p:nvSpPr>
        <p:spPr>
          <a:xfrm>
            <a:off x="37137" y="79669"/>
            <a:ext cx="2207666" cy="6617196"/>
          </a:xfrm>
          <a:prstGeom prst="rect">
            <a:avLst/>
          </a:prstGeom>
          <a:noFill/>
          <a:ln>
            <a:solidFill>
              <a:schemeClr val="tx1"/>
            </a:solidFill>
            <a:prstDash val="lgDash"/>
          </a:ln>
        </p:spPr>
        <p:txBody>
          <a:bodyPr wrap="square" rtlCol="0">
            <a:spAutoFit/>
          </a:bodyPr>
          <a:lstStyle/>
          <a:p>
            <a:pPr algn="ctr"/>
            <a:r>
              <a:rPr lang="en-US" sz="800" b="1" u="sng" dirty="0">
                <a:latin typeface="Chalkboard" charset="0"/>
                <a:ea typeface="Chalkboard" charset="0"/>
                <a:cs typeface="Chalkboard" charset="0"/>
              </a:rPr>
              <a:t>Key Words</a:t>
            </a:r>
          </a:p>
          <a:p>
            <a:pPr algn="ctr"/>
            <a:endParaRPr lang="en-US" sz="800" b="1" u="sng" dirty="0">
              <a:latin typeface="Chalkboard" charset="0"/>
              <a:ea typeface="Chalkboard" charset="0"/>
              <a:cs typeface="Chalkboard" charset="0"/>
            </a:endParaRPr>
          </a:p>
          <a:p>
            <a:r>
              <a:rPr lang="en-US" sz="800" b="1" dirty="0">
                <a:latin typeface="Chalkboard" charset="0"/>
                <a:ea typeface="Chalkboard" charset="0"/>
                <a:cs typeface="Chalkboard" charset="0"/>
              </a:rPr>
              <a:t>Monotheistic: </a:t>
            </a:r>
            <a:r>
              <a:rPr lang="en-US" sz="800" dirty="0">
                <a:latin typeface="Chalkboard" charset="0"/>
                <a:ea typeface="Chalkboard" charset="0"/>
                <a:cs typeface="Chalkboard" charset="0"/>
              </a:rPr>
              <a:t>A religion which believes in one God</a:t>
            </a:r>
          </a:p>
          <a:p>
            <a:r>
              <a:rPr lang="en-US" sz="800" b="1" dirty="0">
                <a:latin typeface="Chalkboard" charset="0"/>
                <a:ea typeface="Chalkboard" charset="0"/>
                <a:cs typeface="Chalkboard" charset="0"/>
              </a:rPr>
              <a:t>Holy: </a:t>
            </a:r>
            <a:r>
              <a:rPr lang="en-US" sz="800" dirty="0">
                <a:latin typeface="Chalkboard" charset="0"/>
                <a:ea typeface="Chalkboard" charset="0"/>
                <a:cs typeface="Chalkboard" charset="0"/>
              </a:rPr>
              <a:t>Separate and set apart for a special purpose by God</a:t>
            </a:r>
          </a:p>
          <a:p>
            <a:r>
              <a:rPr lang="en-US" sz="800" b="1" dirty="0">
                <a:latin typeface="Chalkboard" charset="0"/>
                <a:ea typeface="Chalkboard" charset="0"/>
                <a:cs typeface="Chalkboard" charset="0"/>
              </a:rPr>
              <a:t>Omnipotent</a:t>
            </a:r>
            <a:r>
              <a:rPr lang="en-US" sz="800" dirty="0">
                <a:latin typeface="Chalkboard" charset="0"/>
                <a:ea typeface="Chalkboard" charset="0"/>
                <a:cs typeface="Chalkboard" charset="0"/>
              </a:rPr>
              <a:t>: Almighty – unlimited power</a:t>
            </a:r>
          </a:p>
          <a:p>
            <a:r>
              <a:rPr lang="en-US" sz="800" b="1" dirty="0">
                <a:latin typeface="Chalkboard" charset="0"/>
                <a:ea typeface="Chalkboard" charset="0"/>
                <a:cs typeface="Chalkboard" charset="0"/>
              </a:rPr>
              <a:t>Benevolent: </a:t>
            </a:r>
            <a:r>
              <a:rPr lang="en-US" sz="800" dirty="0">
                <a:latin typeface="Chalkboard" charset="0"/>
                <a:ea typeface="Chalkboard" charset="0"/>
                <a:cs typeface="Chalkboard" charset="0"/>
              </a:rPr>
              <a:t>all-loving</a:t>
            </a:r>
          </a:p>
          <a:p>
            <a:r>
              <a:rPr lang="en-US" sz="800" dirty="0">
                <a:latin typeface="Chalkboard" charset="0"/>
                <a:ea typeface="Chalkboard" charset="0"/>
                <a:cs typeface="Chalkboard" charset="0"/>
              </a:rPr>
              <a:t>Justice: what is right and fair</a:t>
            </a:r>
          </a:p>
          <a:p>
            <a:r>
              <a:rPr lang="en-US" sz="800" b="1" dirty="0">
                <a:latin typeface="Chalkboard" charset="0"/>
                <a:ea typeface="Chalkboard" charset="0"/>
                <a:cs typeface="Chalkboard" charset="0"/>
              </a:rPr>
              <a:t>Trinity: </a:t>
            </a:r>
            <a:r>
              <a:rPr lang="en-US" sz="800" dirty="0">
                <a:latin typeface="Chalkboard" charset="0"/>
                <a:ea typeface="Chalkboard" charset="0"/>
                <a:cs typeface="Chalkboard" charset="0"/>
              </a:rPr>
              <a:t>God the father, Son and Holy Spirit</a:t>
            </a:r>
          </a:p>
          <a:p>
            <a:r>
              <a:rPr lang="en-US" sz="800" b="1" dirty="0">
                <a:latin typeface="Chalkboard" charset="0"/>
                <a:ea typeface="Chalkboard" charset="0"/>
                <a:cs typeface="Chalkboard" charset="0"/>
              </a:rPr>
              <a:t>Holy Spirit: </a:t>
            </a:r>
            <a:r>
              <a:rPr lang="en-US" sz="800" dirty="0">
                <a:latin typeface="Chalkboard" charset="0"/>
                <a:ea typeface="Chalkboard" charset="0"/>
                <a:cs typeface="Chalkboard" charset="0"/>
              </a:rPr>
              <a:t>Gods presence in the world</a:t>
            </a:r>
          </a:p>
          <a:p>
            <a:r>
              <a:rPr lang="en-US" sz="800" b="1" dirty="0">
                <a:latin typeface="Chalkboard" charset="0"/>
                <a:ea typeface="Chalkboard" charset="0"/>
                <a:cs typeface="Chalkboard" charset="0"/>
              </a:rPr>
              <a:t>God the Son: </a:t>
            </a:r>
            <a:r>
              <a:rPr lang="en-US" sz="800" dirty="0">
                <a:latin typeface="Chalkboard" charset="0"/>
                <a:ea typeface="Chalkboard" charset="0"/>
                <a:cs typeface="Chalkboard" charset="0"/>
              </a:rPr>
              <a:t>Jesus – enables humans to have a special relationship with God</a:t>
            </a:r>
          </a:p>
          <a:p>
            <a:r>
              <a:rPr lang="en-US" sz="800" dirty="0">
                <a:latin typeface="Chalkboard" charset="0"/>
                <a:ea typeface="Chalkboard" charset="0"/>
                <a:cs typeface="Chalkboard" charset="0"/>
              </a:rPr>
              <a:t>Creation: God bringing the universe into being</a:t>
            </a:r>
          </a:p>
          <a:p>
            <a:r>
              <a:rPr lang="en-US" sz="800" b="1" dirty="0">
                <a:latin typeface="Chalkboard" charset="0"/>
                <a:ea typeface="Chalkboard" charset="0"/>
                <a:cs typeface="Chalkboard" charset="0"/>
              </a:rPr>
              <a:t>The Word: </a:t>
            </a:r>
            <a:r>
              <a:rPr lang="en-US" sz="800" dirty="0">
                <a:latin typeface="Chalkboard" charset="0"/>
                <a:ea typeface="Chalkboard" charset="0"/>
                <a:cs typeface="Chalkboard" charset="0"/>
              </a:rPr>
              <a:t>Jesus – as described in the book of John</a:t>
            </a:r>
          </a:p>
          <a:p>
            <a:r>
              <a:rPr lang="en-US" sz="800" b="1" dirty="0">
                <a:latin typeface="Chalkboard" charset="0"/>
                <a:ea typeface="Chalkboard" charset="0"/>
                <a:cs typeface="Chalkboard" charset="0"/>
              </a:rPr>
              <a:t>Genesis: </a:t>
            </a:r>
            <a:r>
              <a:rPr lang="en-US" sz="800" dirty="0">
                <a:latin typeface="Chalkboard" charset="0"/>
                <a:ea typeface="Chalkboard" charset="0"/>
                <a:cs typeface="Chalkboard" charset="0"/>
              </a:rPr>
              <a:t>The first book in the bible which has the creation story in it</a:t>
            </a:r>
          </a:p>
          <a:p>
            <a:r>
              <a:rPr lang="en-US" sz="800" b="1" dirty="0">
                <a:latin typeface="Chalkboard" charset="0"/>
                <a:ea typeface="Chalkboard" charset="0"/>
                <a:cs typeface="Chalkboard" charset="0"/>
              </a:rPr>
              <a:t>Incarnation: </a:t>
            </a:r>
            <a:r>
              <a:rPr lang="en-US" sz="800" dirty="0">
                <a:latin typeface="Chalkboard" charset="0"/>
                <a:ea typeface="Chalkboard" charset="0"/>
                <a:cs typeface="Chalkboard" charset="0"/>
              </a:rPr>
              <a:t>God in human form – Jesus.</a:t>
            </a:r>
          </a:p>
          <a:p>
            <a:r>
              <a:rPr lang="en-US" sz="800" b="1" dirty="0">
                <a:latin typeface="Chalkboard" charset="0"/>
                <a:ea typeface="Chalkboard" charset="0"/>
                <a:cs typeface="Chalkboard" charset="0"/>
              </a:rPr>
              <a:t>Resurrection: </a:t>
            </a:r>
            <a:r>
              <a:rPr lang="en-US" sz="800" dirty="0">
                <a:latin typeface="Chalkboard" charset="0"/>
                <a:ea typeface="Chalkboard" charset="0"/>
                <a:cs typeface="Chalkboard" charset="0"/>
              </a:rPr>
              <a:t>coming back from the dead</a:t>
            </a:r>
          </a:p>
          <a:p>
            <a:r>
              <a:rPr lang="en-US" sz="800" b="1" dirty="0">
                <a:latin typeface="Chalkboard" charset="0"/>
                <a:ea typeface="Chalkboard" charset="0"/>
                <a:cs typeface="Chalkboard" charset="0"/>
              </a:rPr>
              <a:t>Blasphemy: </a:t>
            </a:r>
            <a:r>
              <a:rPr lang="en-US" sz="800" dirty="0">
                <a:latin typeface="Chalkboard" charset="0"/>
                <a:ea typeface="Chalkboard" charset="0"/>
                <a:cs typeface="Chalkboard" charset="0"/>
              </a:rPr>
              <a:t>saying or doing something which goes against God</a:t>
            </a:r>
          </a:p>
          <a:p>
            <a:r>
              <a:rPr lang="en-US" sz="800" b="1" dirty="0">
                <a:latin typeface="Chalkboard" charset="0"/>
                <a:ea typeface="Chalkboard" charset="0"/>
                <a:cs typeface="Chalkboard" charset="0"/>
              </a:rPr>
              <a:t>Crucifixion: </a:t>
            </a:r>
            <a:r>
              <a:rPr lang="en-US" sz="800" dirty="0">
                <a:latin typeface="Chalkboard" charset="0"/>
                <a:ea typeface="Chalkboard" charset="0"/>
                <a:cs typeface="Chalkboard" charset="0"/>
              </a:rPr>
              <a:t>Roman method of execution where a person is nailed to a cross</a:t>
            </a:r>
          </a:p>
          <a:p>
            <a:r>
              <a:rPr lang="en-US" sz="800" b="1" dirty="0">
                <a:latin typeface="Chalkboard" charset="0"/>
                <a:ea typeface="Chalkboard" charset="0"/>
                <a:cs typeface="Chalkboard" charset="0"/>
              </a:rPr>
              <a:t>Ascension: </a:t>
            </a:r>
            <a:r>
              <a:rPr lang="en-US" sz="800" dirty="0">
                <a:latin typeface="Chalkboard" charset="0"/>
                <a:ea typeface="Chalkboard" charset="0"/>
                <a:cs typeface="Chalkboard" charset="0"/>
              </a:rPr>
              <a:t>40 days after the resurrection when Jesus returned to God in heaven</a:t>
            </a:r>
          </a:p>
          <a:p>
            <a:r>
              <a:rPr lang="en-US" sz="800" b="1" dirty="0">
                <a:latin typeface="Chalkboard" charset="0"/>
                <a:ea typeface="Chalkboard" charset="0"/>
                <a:cs typeface="Chalkboard" charset="0"/>
              </a:rPr>
              <a:t>Afterlife</a:t>
            </a:r>
            <a:r>
              <a:rPr lang="en-US" sz="800" dirty="0">
                <a:latin typeface="Chalkboard" charset="0"/>
                <a:ea typeface="Chalkboard" charset="0"/>
                <a:cs typeface="Chalkboard" charset="0"/>
              </a:rPr>
              <a:t>: What happens when you die</a:t>
            </a:r>
          </a:p>
          <a:p>
            <a:r>
              <a:rPr lang="en-US" sz="800" b="1" dirty="0">
                <a:latin typeface="Chalkboard" charset="0"/>
                <a:ea typeface="Chalkboard" charset="0"/>
                <a:cs typeface="Chalkboard" charset="0"/>
              </a:rPr>
              <a:t>Day of Judgement: </a:t>
            </a:r>
            <a:r>
              <a:rPr lang="en-US" sz="800" dirty="0">
                <a:latin typeface="Chalkboard" charset="0"/>
                <a:ea typeface="Chalkboard" charset="0"/>
                <a:cs typeface="Chalkboard" charset="0"/>
              </a:rPr>
              <a:t>God will judge all souls at the end of time</a:t>
            </a:r>
          </a:p>
          <a:p>
            <a:r>
              <a:rPr lang="en-US" sz="800" b="1" dirty="0">
                <a:latin typeface="Chalkboard" charset="0"/>
                <a:ea typeface="Chalkboard" charset="0"/>
                <a:cs typeface="Chalkboard" charset="0"/>
              </a:rPr>
              <a:t>Heaven</a:t>
            </a:r>
            <a:r>
              <a:rPr lang="en-US" sz="800" dirty="0">
                <a:latin typeface="Chalkboard" charset="0"/>
                <a:ea typeface="Chalkboard" charset="0"/>
                <a:cs typeface="Chalkboard" charset="0"/>
              </a:rPr>
              <a:t>: Eternal happiness, being in the presence of God</a:t>
            </a:r>
          </a:p>
          <a:p>
            <a:r>
              <a:rPr lang="en-US" sz="800" b="1" dirty="0">
                <a:latin typeface="Chalkboard" charset="0"/>
                <a:ea typeface="Chalkboard" charset="0"/>
                <a:cs typeface="Chalkboard" charset="0"/>
              </a:rPr>
              <a:t>Hell: </a:t>
            </a:r>
            <a:r>
              <a:rPr lang="en-US" sz="800" dirty="0">
                <a:latin typeface="Chalkboard" charset="0"/>
                <a:ea typeface="Chalkboard" charset="0"/>
                <a:cs typeface="Chalkboard" charset="0"/>
              </a:rPr>
              <a:t>Eternal suffering, absence of God</a:t>
            </a:r>
          </a:p>
          <a:p>
            <a:r>
              <a:rPr lang="en-US" sz="800" b="1" dirty="0">
                <a:latin typeface="Chalkboard" charset="0"/>
                <a:ea typeface="Chalkboard" charset="0"/>
                <a:cs typeface="Chalkboard" charset="0"/>
              </a:rPr>
              <a:t>Purgatory: </a:t>
            </a:r>
            <a:r>
              <a:rPr lang="en-US" sz="800" dirty="0">
                <a:latin typeface="Chalkboard" charset="0"/>
                <a:ea typeface="Chalkboard" charset="0"/>
                <a:cs typeface="Chalkboard" charset="0"/>
              </a:rPr>
              <a:t>Catholic belief in which souls are cleansed in order to enter heaven</a:t>
            </a:r>
          </a:p>
          <a:p>
            <a:r>
              <a:rPr lang="en-US" sz="800" b="1" dirty="0">
                <a:latin typeface="Chalkboard" charset="0"/>
                <a:ea typeface="Chalkboard" charset="0"/>
                <a:cs typeface="Chalkboard" charset="0"/>
              </a:rPr>
              <a:t>Sin: </a:t>
            </a:r>
            <a:r>
              <a:rPr lang="en-US" sz="800" dirty="0">
                <a:latin typeface="Chalkboard" charset="0"/>
                <a:ea typeface="Chalkboard" charset="0"/>
                <a:cs typeface="Chalkboard" charset="0"/>
              </a:rPr>
              <a:t>Any action against God</a:t>
            </a:r>
          </a:p>
          <a:p>
            <a:r>
              <a:rPr lang="en-US" sz="800" b="1" dirty="0">
                <a:latin typeface="Chalkboard" charset="0"/>
                <a:ea typeface="Chalkboard" charset="0"/>
                <a:cs typeface="Chalkboard" charset="0"/>
              </a:rPr>
              <a:t>Original Sin: </a:t>
            </a:r>
            <a:r>
              <a:rPr lang="en-US" sz="800" dirty="0">
                <a:latin typeface="Chalkboard" charset="0"/>
                <a:ea typeface="Chalkboard" charset="0"/>
                <a:cs typeface="Chalkboard" charset="0"/>
              </a:rPr>
              <a:t>first sin in the world committed by Adam and Eve which means all humans are born with this in them</a:t>
            </a:r>
          </a:p>
          <a:p>
            <a:r>
              <a:rPr lang="en-US" sz="800" b="1" dirty="0">
                <a:latin typeface="Chalkboard" charset="0"/>
                <a:ea typeface="Chalkboard" charset="0"/>
                <a:cs typeface="Chalkboard" charset="0"/>
              </a:rPr>
              <a:t>Salvation: </a:t>
            </a:r>
            <a:r>
              <a:rPr lang="en-US" sz="800" dirty="0">
                <a:latin typeface="Chalkboard" charset="0"/>
                <a:ea typeface="Chalkboard" charset="0"/>
                <a:cs typeface="Chalkboard" charset="0"/>
              </a:rPr>
              <a:t>saving the soul from sin and going to heaven thanks to Jesus’ sacrifice</a:t>
            </a:r>
          </a:p>
          <a:p>
            <a:r>
              <a:rPr lang="en-US" sz="800" b="1" dirty="0">
                <a:latin typeface="Chalkboard" charset="0"/>
                <a:ea typeface="Chalkboard" charset="0"/>
                <a:cs typeface="Chalkboard" charset="0"/>
              </a:rPr>
              <a:t>Grace: </a:t>
            </a:r>
            <a:r>
              <a:rPr lang="en-US" sz="800" dirty="0">
                <a:latin typeface="Chalkboard" charset="0"/>
                <a:ea typeface="Chalkboard" charset="0"/>
                <a:cs typeface="Chalkboard" charset="0"/>
              </a:rPr>
              <a:t>A quality of God which shows to humans that God loves them which they don</a:t>
            </a:r>
            <a:r>
              <a:rPr lang="fr-FR" sz="800" dirty="0">
                <a:latin typeface="Chalkboard" charset="0"/>
                <a:ea typeface="Chalkboard" charset="0"/>
                <a:cs typeface="Chalkboard" charset="0"/>
              </a:rPr>
              <a:t>’</a:t>
            </a:r>
            <a:r>
              <a:rPr lang="en-US" sz="800" dirty="0">
                <a:latin typeface="Chalkboard" charset="0"/>
                <a:ea typeface="Chalkboard" charset="0"/>
                <a:cs typeface="Chalkboard" charset="0"/>
              </a:rPr>
              <a:t>t need to earn</a:t>
            </a:r>
          </a:p>
          <a:p>
            <a:r>
              <a:rPr lang="en-US" sz="800" b="1" dirty="0">
                <a:latin typeface="Chalkboard" charset="0"/>
                <a:ea typeface="Chalkboard" charset="0"/>
                <a:cs typeface="Chalkboard" charset="0"/>
              </a:rPr>
              <a:t>Forgiveness: </a:t>
            </a:r>
            <a:r>
              <a:rPr lang="en-US" sz="800" dirty="0">
                <a:latin typeface="Chalkboard" charset="0"/>
                <a:ea typeface="Chalkboard" charset="0"/>
                <a:cs typeface="Chalkboard" charset="0"/>
              </a:rPr>
              <a:t>pardoning someone for their wrong doing</a:t>
            </a:r>
          </a:p>
          <a:p>
            <a:r>
              <a:rPr lang="en-US" sz="800" b="1" dirty="0">
                <a:latin typeface="Chalkboard" charset="0"/>
                <a:ea typeface="Chalkboard" charset="0"/>
                <a:cs typeface="Chalkboard" charset="0"/>
              </a:rPr>
              <a:t>Atonement: </a:t>
            </a:r>
            <a:r>
              <a:rPr lang="en-US" sz="800" dirty="0">
                <a:latin typeface="Chalkboard" charset="0"/>
                <a:ea typeface="Chalkboard" charset="0"/>
                <a:cs typeface="Chalkboard" charset="0"/>
              </a:rPr>
              <a:t>restoring the relationship between people and God through the life, death and resurrection of Jesus</a:t>
            </a:r>
          </a:p>
          <a:p>
            <a:r>
              <a:rPr lang="en-US" sz="800" b="1" dirty="0">
                <a:latin typeface="Chalkboard" charset="0"/>
                <a:ea typeface="Chalkboard" charset="0"/>
                <a:cs typeface="Chalkboard" charset="0"/>
              </a:rPr>
              <a:t>Mass: </a:t>
            </a:r>
            <a:r>
              <a:rPr lang="en-US" sz="800" dirty="0">
                <a:latin typeface="Chalkboard" charset="0"/>
                <a:ea typeface="Chalkboard" charset="0"/>
                <a:cs typeface="Chalkboard" charset="0"/>
              </a:rPr>
              <a:t>Ceremony, also called Eucharist, in which the death and resurrection of Jesus is celebrated using bread and wine</a:t>
            </a:r>
          </a:p>
        </p:txBody>
      </p:sp>
      <p:sp>
        <p:nvSpPr>
          <p:cNvPr id="7" name="TextBox 6"/>
          <p:cNvSpPr txBox="1"/>
          <p:nvPr/>
        </p:nvSpPr>
        <p:spPr>
          <a:xfrm>
            <a:off x="2334220" y="386197"/>
            <a:ext cx="2464096" cy="1815882"/>
          </a:xfrm>
          <a:prstGeom prst="rect">
            <a:avLst/>
          </a:prstGeom>
          <a:noFill/>
          <a:ln>
            <a:solidFill>
              <a:schemeClr val="tx1"/>
            </a:solidFill>
            <a:prstDash val="sysDash"/>
          </a:ln>
        </p:spPr>
        <p:txBody>
          <a:bodyPr wrap="square" rtlCol="0">
            <a:spAutoFit/>
          </a:bodyPr>
          <a:lstStyle/>
          <a:p>
            <a:pPr algn="ctr"/>
            <a:r>
              <a:rPr lang="en-US" sz="800" b="1" u="sng" dirty="0">
                <a:latin typeface="Chalkboard" charset="0"/>
                <a:ea typeface="Chalkboard" charset="0"/>
                <a:cs typeface="Chalkboard" charset="0"/>
              </a:rPr>
              <a:t>God as omnipotent, loving and just</a:t>
            </a:r>
          </a:p>
          <a:p>
            <a:pPr algn="ctr"/>
            <a:endParaRPr lang="en-US" sz="800" b="1" u="sng" dirty="0">
              <a:latin typeface="Chalkboard" charset="0"/>
              <a:ea typeface="Chalkboard" charset="0"/>
              <a:cs typeface="Chalkboard" charset="0"/>
            </a:endParaRPr>
          </a:p>
          <a:p>
            <a:r>
              <a:rPr lang="en-US" sz="800" dirty="0">
                <a:latin typeface="Chalkboard" charset="0"/>
                <a:ea typeface="Chalkboard" charset="0"/>
                <a:cs typeface="Chalkboard" charset="0"/>
              </a:rPr>
              <a:t>Christians believe </a:t>
            </a:r>
            <a:r>
              <a:rPr lang="en-US" sz="800" b="1" dirty="0">
                <a:latin typeface="Chalkboard" charset="0"/>
                <a:ea typeface="Chalkboard" charset="0"/>
                <a:cs typeface="Chalkboard" charset="0"/>
              </a:rPr>
              <a:t>God is all-powerful</a:t>
            </a:r>
            <a:r>
              <a:rPr lang="en-US" sz="800" dirty="0">
                <a:latin typeface="Chalkboard" charset="0"/>
                <a:ea typeface="Chalkboard" charset="0"/>
                <a:cs typeface="Chalkboard" charset="0"/>
              </a:rPr>
              <a:t>. He has unlimited power and can do anything. </a:t>
            </a:r>
          </a:p>
          <a:p>
            <a:r>
              <a:rPr lang="en-US" sz="800" i="1" dirty="0">
                <a:latin typeface="Chalkboard" charset="0"/>
                <a:ea typeface="Chalkboard" charset="0"/>
                <a:cs typeface="Chalkboard" charset="0"/>
              </a:rPr>
              <a:t>“Nothing is impossible with God”</a:t>
            </a:r>
          </a:p>
          <a:p>
            <a:r>
              <a:rPr lang="en-US" sz="800" b="1" dirty="0">
                <a:latin typeface="Chalkboard" charset="0"/>
                <a:ea typeface="Chalkboard" charset="0"/>
                <a:cs typeface="Chalkboard" charset="0"/>
              </a:rPr>
              <a:t>God is all-loving </a:t>
            </a:r>
            <a:r>
              <a:rPr lang="en-US" sz="800" dirty="0">
                <a:latin typeface="Chalkboard" charset="0"/>
                <a:ea typeface="Chalkboard" charset="0"/>
                <a:cs typeface="Chalkboard" charset="0"/>
              </a:rPr>
              <a:t>he loves humans so wants what is best for them. Guidelines are given for us to live the best lives we can. Christians should love each other treating everyone with care and respect. </a:t>
            </a:r>
            <a:r>
              <a:rPr lang="en-US" sz="800" i="1" dirty="0">
                <a:latin typeface="Chalkboard" charset="0"/>
                <a:ea typeface="Chalkboard" charset="0"/>
                <a:cs typeface="Chalkboard" charset="0"/>
              </a:rPr>
              <a:t>“God so loved the world he gave his one and only Son…” </a:t>
            </a:r>
            <a:r>
              <a:rPr lang="en-US" sz="800" dirty="0">
                <a:latin typeface="Chalkboard" charset="0"/>
                <a:ea typeface="Chalkboard" charset="0"/>
                <a:cs typeface="Chalkboard" charset="0"/>
              </a:rPr>
              <a:t>God has unlimited power and authority with complete love and therefore gives justice is a fair way. Christians should try and bring about fairness in the world. </a:t>
            </a:r>
          </a:p>
        </p:txBody>
      </p:sp>
      <p:sp>
        <p:nvSpPr>
          <p:cNvPr id="8" name="TextBox 7"/>
          <p:cNvSpPr txBox="1"/>
          <p:nvPr/>
        </p:nvSpPr>
        <p:spPr>
          <a:xfrm>
            <a:off x="4876157" y="1356812"/>
            <a:ext cx="2874956" cy="954107"/>
          </a:xfrm>
          <a:prstGeom prst="rect">
            <a:avLst/>
          </a:prstGeom>
          <a:noFill/>
          <a:ln>
            <a:solidFill>
              <a:schemeClr val="tx1"/>
            </a:solidFill>
            <a:prstDash val="sysDash"/>
          </a:ln>
        </p:spPr>
        <p:txBody>
          <a:bodyPr wrap="square" rtlCol="0">
            <a:spAutoFit/>
          </a:bodyPr>
          <a:lstStyle/>
          <a:p>
            <a:pPr algn="ctr"/>
            <a:r>
              <a:rPr lang="en-US" sz="800" b="1" u="sng" dirty="0">
                <a:latin typeface="Chalkboard" charset="0"/>
                <a:ea typeface="Chalkboard" charset="0"/>
                <a:cs typeface="Chalkboard" charset="0"/>
              </a:rPr>
              <a:t>The inconsistent Triad</a:t>
            </a:r>
          </a:p>
          <a:p>
            <a:pPr algn="ctr"/>
            <a:endParaRPr lang="en-US" sz="800" dirty="0">
              <a:latin typeface="Chalkboard" charset="0"/>
              <a:ea typeface="Chalkboard" charset="0"/>
              <a:cs typeface="Chalkboard" charset="0"/>
            </a:endParaRPr>
          </a:p>
          <a:p>
            <a:r>
              <a:rPr lang="en-US" sz="800" dirty="0">
                <a:latin typeface="Chalkboard" charset="0"/>
                <a:ea typeface="Chalkboard" charset="0"/>
                <a:cs typeface="Chalkboard" charset="0"/>
              </a:rPr>
              <a:t>Some people believe that you cannot have an all-loving God, who is all-powerful who allows evil and suffering to exist. Christians believe that God is transcendent (beyond our understanding) and therefore they can trust God when things in the world are not right. </a:t>
            </a:r>
          </a:p>
        </p:txBody>
      </p:sp>
      <p:sp>
        <p:nvSpPr>
          <p:cNvPr id="9" name="TextBox 8"/>
          <p:cNvSpPr txBox="1"/>
          <p:nvPr/>
        </p:nvSpPr>
        <p:spPr>
          <a:xfrm>
            <a:off x="4887734" y="394871"/>
            <a:ext cx="2863380" cy="830997"/>
          </a:xfrm>
          <a:prstGeom prst="rect">
            <a:avLst/>
          </a:prstGeom>
          <a:noFill/>
          <a:ln>
            <a:solidFill>
              <a:schemeClr val="tx1"/>
            </a:solidFill>
            <a:prstDash val="sysDash"/>
          </a:ln>
        </p:spPr>
        <p:txBody>
          <a:bodyPr wrap="square" rtlCol="0">
            <a:spAutoFit/>
          </a:bodyPr>
          <a:lstStyle/>
          <a:p>
            <a:pPr algn="ctr"/>
            <a:r>
              <a:rPr lang="en-US" sz="800" b="1" u="sng" dirty="0">
                <a:latin typeface="Chalkboard" charset="0"/>
                <a:ea typeface="Chalkboard" charset="0"/>
                <a:cs typeface="Chalkboard" charset="0"/>
              </a:rPr>
              <a:t>The Oneness of God and the Trinity</a:t>
            </a:r>
          </a:p>
          <a:p>
            <a:pPr algn="ctr"/>
            <a:endParaRPr lang="en-US" sz="800" dirty="0">
              <a:latin typeface="Chalkboard" charset="0"/>
              <a:ea typeface="Chalkboard" charset="0"/>
              <a:cs typeface="Chalkboard" charset="0"/>
            </a:endParaRPr>
          </a:p>
          <a:p>
            <a:r>
              <a:rPr lang="en-US" sz="800" dirty="0">
                <a:latin typeface="Chalkboard" charset="0"/>
                <a:ea typeface="Chalkboard" charset="0"/>
                <a:cs typeface="Chalkboard" charset="0"/>
              </a:rPr>
              <a:t>Christians believe that the Trinity is made up of God the father, the son and the holy spirit. They believe God is three in one. There are not three Gods, but different forms of the same thing. </a:t>
            </a:r>
          </a:p>
        </p:txBody>
      </p:sp>
      <p:sp>
        <p:nvSpPr>
          <p:cNvPr id="13" name="TextBox 12"/>
          <p:cNvSpPr txBox="1"/>
          <p:nvPr/>
        </p:nvSpPr>
        <p:spPr>
          <a:xfrm>
            <a:off x="2336505" y="2294801"/>
            <a:ext cx="2452093" cy="1815882"/>
          </a:xfrm>
          <a:prstGeom prst="rect">
            <a:avLst/>
          </a:prstGeom>
          <a:noFill/>
          <a:ln>
            <a:solidFill>
              <a:schemeClr val="tx1"/>
            </a:solidFill>
            <a:prstDash val="sysDash"/>
          </a:ln>
        </p:spPr>
        <p:txBody>
          <a:bodyPr wrap="square" rtlCol="0">
            <a:spAutoFit/>
          </a:bodyPr>
          <a:lstStyle/>
          <a:p>
            <a:pPr algn="ctr"/>
            <a:r>
              <a:rPr lang="en-US" sz="800" b="1" u="sng" dirty="0">
                <a:latin typeface="Chalkboard" charset="0"/>
                <a:ea typeface="Chalkboard" charset="0"/>
                <a:cs typeface="Chalkboard" charset="0"/>
              </a:rPr>
              <a:t>Different Christian beliefs about Creation</a:t>
            </a:r>
          </a:p>
          <a:p>
            <a:pPr algn="ctr"/>
            <a:endParaRPr lang="en-US" sz="800" dirty="0">
              <a:latin typeface="Chalkboard" charset="0"/>
              <a:ea typeface="Chalkboard" charset="0"/>
              <a:cs typeface="Chalkboard" charset="0"/>
            </a:endParaRPr>
          </a:p>
          <a:p>
            <a:r>
              <a:rPr lang="en-US" sz="800" dirty="0">
                <a:latin typeface="Chalkboard" charset="0"/>
                <a:ea typeface="Chalkboard" charset="0"/>
                <a:cs typeface="Chalkboard" charset="0"/>
              </a:rPr>
              <a:t>Creation in Genesis 1:1-3  - God created the world in 6 days and rested on day 7. </a:t>
            </a:r>
            <a:r>
              <a:rPr lang="en-US" sz="800" i="1" dirty="0">
                <a:latin typeface="Chalkboard" charset="0"/>
                <a:ea typeface="Chalkboard" charset="0"/>
                <a:cs typeface="Chalkboard" charset="0"/>
              </a:rPr>
              <a:t>“In the beginning God created the heavens and the earth” </a:t>
            </a:r>
            <a:r>
              <a:rPr lang="en-US" sz="800" dirty="0">
                <a:latin typeface="Chalkboard" charset="0"/>
                <a:ea typeface="Chalkboard" charset="0"/>
                <a:cs typeface="Chalkboard" charset="0"/>
              </a:rPr>
              <a:t>God created the perfect world in the beginning. </a:t>
            </a:r>
            <a:r>
              <a:rPr lang="en-US" sz="800" i="1" dirty="0">
                <a:latin typeface="Chalkboard" charset="0"/>
                <a:ea typeface="Chalkboard" charset="0"/>
                <a:cs typeface="Chalkboard" charset="0"/>
              </a:rPr>
              <a:t>“it was good” </a:t>
            </a:r>
          </a:p>
          <a:p>
            <a:r>
              <a:rPr lang="en-US" sz="800" dirty="0">
                <a:latin typeface="Chalkboard" charset="0"/>
                <a:ea typeface="Chalkboard" charset="0"/>
                <a:cs typeface="Chalkboard" charset="0"/>
              </a:rPr>
              <a:t>Creation in John 1:1-3 – </a:t>
            </a:r>
            <a:r>
              <a:rPr lang="en-US" sz="800" i="1" dirty="0">
                <a:latin typeface="Chalkboard" charset="0"/>
                <a:ea typeface="Chalkboard" charset="0"/>
                <a:cs typeface="Chalkboard" charset="0"/>
              </a:rPr>
              <a:t>”In the beginning was the word….through him all things were made…”. </a:t>
            </a:r>
            <a:r>
              <a:rPr lang="en-US" sz="800" dirty="0">
                <a:latin typeface="Chalkboard" charset="0"/>
                <a:ea typeface="Chalkboard" charset="0"/>
                <a:cs typeface="Chalkboard" charset="0"/>
              </a:rPr>
              <a:t>The word refers to Jesus and therefore he was present at the beginning of the world and involved in the creation of the world. This also shows the importance of the trinity being involved in the whole creation. </a:t>
            </a:r>
            <a:endParaRPr lang="en-US" sz="800" i="1" dirty="0">
              <a:latin typeface="Chalkboard" charset="0"/>
              <a:ea typeface="Chalkboard" charset="0"/>
              <a:cs typeface="Chalkboard" charset="0"/>
            </a:endParaRPr>
          </a:p>
        </p:txBody>
      </p:sp>
      <p:sp>
        <p:nvSpPr>
          <p:cNvPr id="14" name="TextBox 13"/>
          <p:cNvSpPr txBox="1"/>
          <p:nvPr/>
        </p:nvSpPr>
        <p:spPr>
          <a:xfrm>
            <a:off x="2334220" y="4172470"/>
            <a:ext cx="2452093" cy="2554545"/>
          </a:xfrm>
          <a:prstGeom prst="rect">
            <a:avLst/>
          </a:prstGeom>
          <a:noFill/>
          <a:ln>
            <a:solidFill>
              <a:schemeClr val="tx1"/>
            </a:solidFill>
            <a:prstDash val="sysDash"/>
          </a:ln>
        </p:spPr>
        <p:txBody>
          <a:bodyPr wrap="square" rtlCol="0">
            <a:spAutoFit/>
          </a:bodyPr>
          <a:lstStyle/>
          <a:p>
            <a:pPr algn="ctr"/>
            <a:r>
              <a:rPr lang="en-US" sz="800" b="1" u="sng" dirty="0">
                <a:latin typeface="Chalkboard" charset="0"/>
                <a:ea typeface="Chalkboard" charset="0"/>
                <a:cs typeface="Chalkboard" charset="0"/>
              </a:rPr>
              <a:t>The Incarnation of Jesus – The Son of God</a:t>
            </a:r>
          </a:p>
          <a:p>
            <a:pPr algn="ctr"/>
            <a:endParaRPr lang="en-US" sz="800" dirty="0">
              <a:latin typeface="Chalkboard" charset="0"/>
              <a:ea typeface="Chalkboard" charset="0"/>
              <a:cs typeface="Chalkboard" charset="0"/>
            </a:endParaRPr>
          </a:p>
          <a:p>
            <a:r>
              <a:rPr lang="en-US" sz="800" dirty="0">
                <a:latin typeface="Chalkboard" charset="0"/>
                <a:ea typeface="Chalkboard" charset="0"/>
                <a:cs typeface="Chalkboard" charset="0"/>
              </a:rPr>
              <a:t>The Christmas story is the account of Jesus’ birth. Some belief that this story shows Jesus had an ordinary birth as someone who was fully human, however was fully God as it says in the bible he was born through the immaculate conception. </a:t>
            </a:r>
            <a:r>
              <a:rPr lang="en-US" sz="800" i="1" dirty="0">
                <a:latin typeface="Chalkboard" charset="0"/>
                <a:ea typeface="Chalkboard" charset="0"/>
                <a:cs typeface="Chalkboard" charset="0"/>
              </a:rPr>
              <a:t>“before they came together, she was found to be pregnant through the Holy Spirit”. </a:t>
            </a:r>
            <a:r>
              <a:rPr lang="en-US" sz="800" dirty="0">
                <a:latin typeface="Chalkboard" charset="0"/>
                <a:ea typeface="Chalkboard" charset="0"/>
                <a:cs typeface="Chalkboard" charset="0"/>
              </a:rPr>
              <a:t>This is proof to Christians that Jesus was incarnate. Through the incarnation God showed himself as a human. </a:t>
            </a:r>
          </a:p>
          <a:p>
            <a:r>
              <a:rPr lang="en-US" sz="800" i="1" dirty="0">
                <a:latin typeface="Chalkboard" charset="0"/>
                <a:ea typeface="Chalkboard" charset="0"/>
                <a:cs typeface="Chalkboard" charset="0"/>
              </a:rPr>
              <a:t>“The word became flesh and made his dwelling among us”. </a:t>
            </a:r>
            <a:r>
              <a:rPr lang="en-US" sz="800" dirty="0">
                <a:latin typeface="Chalkboard" charset="0"/>
                <a:ea typeface="Chalkboard" charset="0"/>
                <a:cs typeface="Chalkboard" charset="0"/>
              </a:rPr>
              <a:t>God in human form makes it easier for some to understand his actions, including miracles and resurrection. Jesus is known as the Messiah or special leader. When Jesus was baptised God said, </a:t>
            </a:r>
            <a:r>
              <a:rPr lang="en-US" sz="800" i="1" dirty="0">
                <a:latin typeface="Chalkboard" charset="0"/>
                <a:ea typeface="Chalkboard" charset="0"/>
                <a:cs typeface="Chalkboard" charset="0"/>
              </a:rPr>
              <a:t>“You are my son”. </a:t>
            </a:r>
            <a:r>
              <a:rPr lang="en-US" sz="800" dirty="0">
                <a:latin typeface="Chalkboard" charset="0"/>
                <a:ea typeface="Chalkboard" charset="0"/>
                <a:cs typeface="Chalkboard" charset="0"/>
              </a:rPr>
              <a:t>Jesus was asked whether he was the Son of God, he replied, </a:t>
            </a:r>
            <a:r>
              <a:rPr lang="en-US" sz="800" i="1" dirty="0">
                <a:latin typeface="Chalkboard" charset="0"/>
                <a:ea typeface="Chalkboard" charset="0"/>
                <a:cs typeface="Chalkboard" charset="0"/>
              </a:rPr>
              <a:t>“I am”</a:t>
            </a:r>
          </a:p>
        </p:txBody>
      </p:sp>
      <p:sp>
        <p:nvSpPr>
          <p:cNvPr id="15" name="TextBox 14"/>
          <p:cNvSpPr txBox="1"/>
          <p:nvPr/>
        </p:nvSpPr>
        <p:spPr>
          <a:xfrm>
            <a:off x="4887734" y="2441863"/>
            <a:ext cx="2908517" cy="1938992"/>
          </a:xfrm>
          <a:prstGeom prst="rect">
            <a:avLst/>
          </a:prstGeom>
          <a:noFill/>
          <a:ln>
            <a:solidFill>
              <a:schemeClr val="tx1"/>
            </a:solidFill>
            <a:prstDash val="sysDash"/>
          </a:ln>
        </p:spPr>
        <p:txBody>
          <a:bodyPr wrap="square" rtlCol="0">
            <a:spAutoFit/>
          </a:bodyPr>
          <a:lstStyle/>
          <a:p>
            <a:pPr algn="ctr"/>
            <a:r>
              <a:rPr lang="en-US" sz="800" b="1" u="sng" dirty="0">
                <a:latin typeface="Chalkboard" charset="0"/>
                <a:ea typeface="Chalkboard" charset="0"/>
                <a:cs typeface="Chalkboard" charset="0"/>
              </a:rPr>
              <a:t>The Crucifixion</a:t>
            </a:r>
          </a:p>
          <a:p>
            <a:pPr algn="ctr"/>
            <a:endParaRPr lang="en-US" sz="800" dirty="0">
              <a:latin typeface="Chalkboard" charset="0"/>
              <a:ea typeface="Chalkboard" charset="0"/>
              <a:cs typeface="Chalkboard" charset="0"/>
            </a:endParaRPr>
          </a:p>
          <a:p>
            <a:r>
              <a:rPr lang="en-US" sz="800" dirty="0">
                <a:latin typeface="Chalkboard" charset="0"/>
                <a:ea typeface="Chalkboard" charset="0"/>
                <a:cs typeface="Chalkboard" charset="0"/>
              </a:rPr>
              <a:t>It is believed that Jesus was arrested, tortured and then put to death by Pontius Pilate through crucifixion. As Jesus was fully human he suffered pain as an ordinary human did. </a:t>
            </a:r>
            <a:r>
              <a:rPr lang="en-US" sz="800" i="1" dirty="0">
                <a:latin typeface="Chalkboard" charset="0"/>
                <a:ea typeface="Chalkboard" charset="0"/>
                <a:cs typeface="Chalkboard" charset="0"/>
              </a:rPr>
              <a:t>“Father, into your hands I command my spirit” </a:t>
            </a:r>
            <a:r>
              <a:rPr lang="en-US" sz="800" dirty="0">
                <a:latin typeface="Chalkboard" charset="0"/>
                <a:ea typeface="Chalkboard" charset="0"/>
                <a:cs typeface="Chalkboard" charset="0"/>
              </a:rPr>
              <a:t>Jesus forgave the guards who crucified him and one of the criminals who was crucified next to him, </a:t>
            </a:r>
            <a:r>
              <a:rPr lang="en-US" sz="800" i="1" dirty="0">
                <a:latin typeface="Chalkboard" charset="0"/>
                <a:ea typeface="Chalkboard" charset="0"/>
                <a:cs typeface="Chalkboard" charset="0"/>
              </a:rPr>
              <a:t>“You will be in paradise with me this day”. </a:t>
            </a:r>
            <a:r>
              <a:rPr lang="en-US" sz="800" dirty="0">
                <a:latin typeface="Chalkboard" charset="0"/>
                <a:ea typeface="Chalkboard" charset="0"/>
                <a:cs typeface="Chalkboard" charset="0"/>
              </a:rPr>
              <a:t>One of the Roman centurions said, "Surely this is the Son of God”</a:t>
            </a:r>
            <a:r>
              <a:rPr lang="en-US" sz="800" i="1" dirty="0">
                <a:latin typeface="Chalkboard" charset="0"/>
                <a:ea typeface="Chalkboard" charset="0"/>
                <a:cs typeface="Chalkboard" charset="0"/>
              </a:rPr>
              <a:t>.</a:t>
            </a:r>
          </a:p>
          <a:p>
            <a:r>
              <a:rPr lang="en-US" sz="800" dirty="0">
                <a:latin typeface="Chalkboard" charset="0"/>
                <a:ea typeface="Chalkboard" charset="0"/>
                <a:cs typeface="Chalkboard" charset="0"/>
              </a:rPr>
              <a:t>The crucifixion influences Christians today by accepting Jesus sacrifice they can be forgiven for sin and go to heaven. They can acknowledge that suffering is a part of life and God can understand what it is like for someone to suffer.  </a:t>
            </a:r>
          </a:p>
        </p:txBody>
      </p:sp>
      <p:sp>
        <p:nvSpPr>
          <p:cNvPr id="17" name="TextBox 16"/>
          <p:cNvSpPr txBox="1"/>
          <p:nvPr/>
        </p:nvSpPr>
        <p:spPr>
          <a:xfrm>
            <a:off x="7828955" y="79669"/>
            <a:ext cx="4311233" cy="2062103"/>
          </a:xfrm>
          <a:prstGeom prst="rect">
            <a:avLst/>
          </a:prstGeom>
          <a:noFill/>
          <a:ln>
            <a:solidFill>
              <a:schemeClr val="tx1"/>
            </a:solidFill>
            <a:prstDash val="sysDash"/>
          </a:ln>
        </p:spPr>
        <p:txBody>
          <a:bodyPr wrap="square" rtlCol="0">
            <a:spAutoFit/>
          </a:bodyPr>
          <a:lstStyle/>
          <a:p>
            <a:pPr algn="ctr"/>
            <a:r>
              <a:rPr lang="en-US" sz="800" b="1" u="sng" dirty="0">
                <a:latin typeface="Chalkboard" charset="0"/>
                <a:ea typeface="Chalkboard" charset="0"/>
                <a:cs typeface="Chalkboard" charset="0"/>
              </a:rPr>
              <a:t>The Resurrection and ascension</a:t>
            </a:r>
          </a:p>
          <a:p>
            <a:pPr algn="ctr"/>
            <a:endParaRPr lang="en-US" sz="800" dirty="0">
              <a:latin typeface="Chalkboard" charset="0"/>
              <a:ea typeface="Chalkboard" charset="0"/>
              <a:cs typeface="Chalkboard" charset="0"/>
            </a:endParaRPr>
          </a:p>
          <a:p>
            <a:r>
              <a:rPr lang="en-US" sz="800" dirty="0">
                <a:latin typeface="Chalkboard" charset="0"/>
                <a:ea typeface="Chalkboard" charset="0"/>
                <a:cs typeface="Chalkboard" charset="0"/>
              </a:rPr>
              <a:t>Jesus was buried in a tomb and left there until Easter Sunday because it was the Sabbath no-one could touch the body until after this. When Mary Magdalene returned to the tomb it was open and empty. An angel appeared and said Jesus had risen from the dead. The resurrection is one of the most important parts of Christianity as it proves Jesus was divine and not just a human. For the next few days and weeks Jesus appeared to several people including his disciples to tell them to spread the news that he had risen and that they should continue his message. The ascension happened 40 days after the resurrection when Jesus went up to heaven. </a:t>
            </a:r>
            <a:r>
              <a:rPr lang="en-US" sz="800" i="1" dirty="0">
                <a:latin typeface="Chalkboard" charset="0"/>
                <a:ea typeface="Chalkboard" charset="0"/>
                <a:cs typeface="Chalkboard" charset="0"/>
              </a:rPr>
              <a:t>“He left them and was taken up into heaven.” </a:t>
            </a:r>
            <a:r>
              <a:rPr lang="en-US" sz="800" dirty="0">
                <a:latin typeface="Chalkboard" charset="0"/>
                <a:ea typeface="Chalkboard" charset="0"/>
                <a:cs typeface="Chalkboard" charset="0"/>
              </a:rPr>
              <a:t>He told his disciples to carry on his teachings, </a:t>
            </a:r>
            <a:r>
              <a:rPr lang="en-US" sz="800" i="1" dirty="0">
                <a:latin typeface="Chalkboard" charset="0"/>
                <a:ea typeface="Chalkboard" charset="0"/>
                <a:cs typeface="Chalkboard" charset="0"/>
              </a:rPr>
              <a:t>“Go and make disciples of many nations, baptising them in the name of the father, Son and Holy Spirit”. </a:t>
            </a:r>
            <a:r>
              <a:rPr lang="en-US" sz="800" dirty="0">
                <a:latin typeface="Chalkboard" charset="0"/>
                <a:ea typeface="Chalkboard" charset="0"/>
                <a:cs typeface="Chalkboard" charset="0"/>
              </a:rPr>
              <a:t>The significance for Christians today is it shows the power of good over evil and that they can be resurrected and therefore shouldn't fear death. God will forgive sins and they can become closer to God. The holy spirit will be there to guide and comfort. The resurrection gives the point to the Christian faith.</a:t>
            </a:r>
            <a:endParaRPr lang="en-US" sz="800" i="1" dirty="0">
              <a:latin typeface="Chalkboard" charset="0"/>
              <a:ea typeface="Chalkboard" charset="0"/>
              <a:cs typeface="Chalkboard" charset="0"/>
            </a:endParaRPr>
          </a:p>
        </p:txBody>
      </p:sp>
      <p:sp>
        <p:nvSpPr>
          <p:cNvPr id="18" name="TextBox 17"/>
          <p:cNvSpPr txBox="1"/>
          <p:nvPr/>
        </p:nvSpPr>
        <p:spPr>
          <a:xfrm>
            <a:off x="7828955" y="2194785"/>
            <a:ext cx="4293587" cy="1323439"/>
          </a:xfrm>
          <a:prstGeom prst="rect">
            <a:avLst/>
          </a:prstGeom>
          <a:noFill/>
          <a:ln>
            <a:solidFill>
              <a:schemeClr val="tx1"/>
            </a:solidFill>
            <a:prstDash val="sysDash"/>
          </a:ln>
        </p:spPr>
        <p:txBody>
          <a:bodyPr wrap="square" rtlCol="0">
            <a:spAutoFit/>
          </a:bodyPr>
          <a:lstStyle/>
          <a:p>
            <a:pPr algn="ctr"/>
            <a:r>
              <a:rPr lang="en-US" sz="800" b="1" u="sng" dirty="0">
                <a:latin typeface="Chalkboard" charset="0"/>
                <a:ea typeface="Chalkboard" charset="0"/>
                <a:cs typeface="Chalkboard" charset="0"/>
              </a:rPr>
              <a:t>The afterlife and judgement</a:t>
            </a:r>
          </a:p>
          <a:p>
            <a:pPr algn="ctr"/>
            <a:endParaRPr lang="en-US" sz="800" dirty="0">
              <a:latin typeface="Chalkboard" charset="0"/>
              <a:ea typeface="Chalkboard" charset="0"/>
              <a:cs typeface="Chalkboard" charset="0"/>
            </a:endParaRPr>
          </a:p>
          <a:p>
            <a:r>
              <a:rPr lang="en-US" sz="800" dirty="0">
                <a:latin typeface="Chalkboard" charset="0"/>
                <a:ea typeface="Chalkboard" charset="0"/>
                <a:cs typeface="Chalkboard" charset="0"/>
              </a:rPr>
              <a:t>Christians believe there is another life. Christians believe that they have eternal life but what happens to them depends on their belief in God. Judgement will happen at death or at the day of judgement. The Apostles creed says, </a:t>
            </a:r>
            <a:r>
              <a:rPr lang="en-US" sz="800" i="1" dirty="0">
                <a:latin typeface="Chalkboard" charset="0"/>
                <a:ea typeface="Chalkboard" charset="0"/>
                <a:cs typeface="Chalkboard" charset="0"/>
              </a:rPr>
              <a:t>“…he will come to judge the living and the dead…”</a:t>
            </a:r>
            <a:r>
              <a:rPr lang="en-US" sz="800" dirty="0">
                <a:latin typeface="Chalkboard" charset="0"/>
                <a:ea typeface="Chalkboard" charset="0"/>
                <a:cs typeface="Chalkboard" charset="0"/>
              </a:rPr>
              <a:t> The parable of the sheep and Goats shows how people will be judged by God. The sheep are the good and the goats the bad, going to heaven and hell. Jesus also said, </a:t>
            </a:r>
            <a:r>
              <a:rPr lang="en-US" sz="800" i="1" dirty="0">
                <a:latin typeface="Chalkboard" charset="0"/>
                <a:ea typeface="Chalkboard" charset="0"/>
                <a:cs typeface="Chalkboard" charset="0"/>
              </a:rPr>
              <a:t>”I am the way the truth and the life, no-one comes to the Father expect through me.” </a:t>
            </a:r>
            <a:r>
              <a:rPr lang="en-US" sz="800" dirty="0">
                <a:latin typeface="Chalkboard" charset="0"/>
                <a:ea typeface="Chalkboard" charset="0"/>
                <a:cs typeface="Chalkboard" charset="0"/>
              </a:rPr>
              <a:t>Treating others well and believing in God is important to guarantee a good afterlife.</a:t>
            </a:r>
            <a:endParaRPr lang="en-US" sz="800" i="1" dirty="0">
              <a:latin typeface="Chalkboard" charset="0"/>
              <a:ea typeface="Chalkboard" charset="0"/>
              <a:cs typeface="Chalkboard" charset="0"/>
            </a:endParaRPr>
          </a:p>
        </p:txBody>
      </p:sp>
      <p:sp>
        <p:nvSpPr>
          <p:cNvPr id="19" name="TextBox 18"/>
          <p:cNvSpPr txBox="1"/>
          <p:nvPr/>
        </p:nvSpPr>
        <p:spPr>
          <a:xfrm>
            <a:off x="4875730" y="4519632"/>
            <a:ext cx="2863808" cy="2185214"/>
          </a:xfrm>
          <a:prstGeom prst="rect">
            <a:avLst/>
          </a:prstGeom>
          <a:noFill/>
          <a:ln>
            <a:solidFill>
              <a:schemeClr val="tx1"/>
            </a:solidFill>
            <a:prstDash val="sysDash"/>
          </a:ln>
        </p:spPr>
        <p:txBody>
          <a:bodyPr wrap="square" rtlCol="0">
            <a:spAutoFit/>
          </a:bodyPr>
          <a:lstStyle/>
          <a:p>
            <a:pPr algn="ctr"/>
            <a:r>
              <a:rPr lang="en-US" sz="800" b="1" u="sng" dirty="0">
                <a:latin typeface="Chalkboard" charset="0"/>
                <a:ea typeface="Chalkboard" charset="0"/>
                <a:cs typeface="Chalkboard" charset="0"/>
              </a:rPr>
              <a:t>Heaven and Hell</a:t>
            </a:r>
          </a:p>
          <a:p>
            <a:pPr algn="ctr"/>
            <a:endParaRPr lang="en-US" sz="800" b="1" u="sng" dirty="0">
              <a:latin typeface="Chalkboard" charset="0"/>
              <a:ea typeface="Chalkboard" charset="0"/>
              <a:cs typeface="Chalkboard" charset="0"/>
            </a:endParaRPr>
          </a:p>
          <a:p>
            <a:r>
              <a:rPr lang="en-US" sz="800" dirty="0">
                <a:latin typeface="Chalkboard" charset="0"/>
                <a:ea typeface="Chalkboard" charset="0"/>
                <a:cs typeface="Chalkboard" charset="0"/>
              </a:rPr>
              <a:t>Based on judgement Christians believe that people will go to heaven or hell depending on how they behave and whether they have a belief in Jesus. Heaven is seen as being with God and eternal happiness where there is no suffering. Hell is seen as eternal torment or suffering and being absent from God and where the Devil is. </a:t>
            </a:r>
          </a:p>
          <a:p>
            <a:r>
              <a:rPr lang="en-US" sz="800" dirty="0">
                <a:latin typeface="Chalkboard" charset="0"/>
                <a:ea typeface="Chalkboard" charset="0"/>
                <a:cs typeface="Chalkboard" charset="0"/>
              </a:rPr>
              <a:t>Some Christians believe that Heaven is a literal, real place you will go. Other Christians believe it is just being with God, in the same way hell may not be actually real but an absence of God.</a:t>
            </a:r>
          </a:p>
          <a:p>
            <a:r>
              <a:rPr lang="en-US" sz="800" dirty="0">
                <a:latin typeface="Chalkboard" charset="0"/>
                <a:ea typeface="Chalkboard" charset="0"/>
                <a:cs typeface="Chalkboard" charset="0"/>
              </a:rPr>
              <a:t>In the book of revelation it mentions people who go to hell will burn in a lake of fire.</a:t>
            </a:r>
          </a:p>
          <a:p>
            <a:r>
              <a:rPr lang="en-US" sz="800" dirty="0">
                <a:latin typeface="Chalkboard" charset="0"/>
                <a:ea typeface="Chalkboard" charset="0"/>
                <a:cs typeface="Chalkboard" charset="0"/>
              </a:rPr>
              <a:t>Catholics believe in a place called purgatory in which your soul goes to be cleansed as no-one is ready yet to go to heaven as as humans we are all imperfect. </a:t>
            </a:r>
          </a:p>
        </p:txBody>
      </p:sp>
      <p:sp>
        <p:nvSpPr>
          <p:cNvPr id="20" name="TextBox 19"/>
          <p:cNvSpPr txBox="1"/>
          <p:nvPr/>
        </p:nvSpPr>
        <p:spPr>
          <a:xfrm>
            <a:off x="7828955" y="3561366"/>
            <a:ext cx="4321866" cy="1692771"/>
          </a:xfrm>
          <a:prstGeom prst="rect">
            <a:avLst/>
          </a:prstGeom>
          <a:noFill/>
          <a:ln>
            <a:solidFill>
              <a:schemeClr val="tx1"/>
            </a:solidFill>
            <a:prstDash val="sysDash"/>
          </a:ln>
        </p:spPr>
        <p:txBody>
          <a:bodyPr wrap="square" rtlCol="0">
            <a:spAutoFit/>
          </a:bodyPr>
          <a:lstStyle/>
          <a:p>
            <a:pPr algn="ctr"/>
            <a:r>
              <a:rPr lang="en-US" sz="800" b="1" u="sng" dirty="0">
                <a:latin typeface="Chalkboard" charset="0"/>
                <a:ea typeface="Chalkboard" charset="0"/>
                <a:cs typeface="Chalkboard" charset="0"/>
              </a:rPr>
              <a:t>Sin and Salvation </a:t>
            </a:r>
          </a:p>
          <a:p>
            <a:pPr algn="ctr"/>
            <a:endParaRPr lang="en-US" sz="800" b="1" u="sng" dirty="0">
              <a:latin typeface="Chalkboard" charset="0"/>
              <a:ea typeface="Chalkboard" charset="0"/>
              <a:cs typeface="Chalkboard" charset="0"/>
            </a:endParaRPr>
          </a:p>
          <a:p>
            <a:r>
              <a:rPr lang="en-US" sz="800" dirty="0">
                <a:latin typeface="Chalkboard" charset="0"/>
                <a:ea typeface="Chalkboard" charset="0"/>
                <a:cs typeface="Chalkboard" charset="0"/>
              </a:rPr>
              <a:t>Sin separates humans from God, this can be anything that goes against God or his laws. As humans are not perfect it is impossible not to sin. Christians believe that all are born with sin in them known as Original sin. This is due to Adam an Eve disobeying God and eating the fruit from the tree of knowledge. This action separated humans from God and brought about death into the world. They were tempted by the serpent (devil) and Christians believe that Christians are tempted in life to do bad things. Christians have freewill however they should use this to make the right choices using God and Jesus’ teachings to guide them, e.g. The Ten Commandments. Salvation means to be saved from Sin and its consequences, e.g. going to hell. Sin separates us from God and salvation saves us from this. This salvation comes through faith in God and Grace through faith in Jesus. </a:t>
            </a:r>
          </a:p>
        </p:txBody>
      </p:sp>
      <p:sp>
        <p:nvSpPr>
          <p:cNvPr id="21" name="TextBox 20"/>
          <p:cNvSpPr txBox="1"/>
          <p:nvPr/>
        </p:nvSpPr>
        <p:spPr>
          <a:xfrm>
            <a:off x="7828955" y="5297279"/>
            <a:ext cx="4297167" cy="1446550"/>
          </a:xfrm>
          <a:prstGeom prst="rect">
            <a:avLst/>
          </a:prstGeom>
          <a:noFill/>
          <a:ln>
            <a:solidFill>
              <a:schemeClr val="tx1"/>
            </a:solidFill>
            <a:prstDash val="sysDash"/>
          </a:ln>
        </p:spPr>
        <p:txBody>
          <a:bodyPr wrap="square" rtlCol="0">
            <a:spAutoFit/>
          </a:bodyPr>
          <a:lstStyle/>
          <a:p>
            <a:pPr algn="ctr"/>
            <a:r>
              <a:rPr lang="en-US" sz="800" b="1" u="sng" dirty="0">
                <a:latin typeface="Chalkboard" charset="0"/>
                <a:ea typeface="Chalkboard" charset="0"/>
                <a:cs typeface="Chalkboard" charset="0"/>
              </a:rPr>
              <a:t>The role of Christ in Salvation</a:t>
            </a:r>
          </a:p>
          <a:p>
            <a:pPr algn="ctr"/>
            <a:endParaRPr lang="en-US" sz="800" b="1" u="sng" dirty="0">
              <a:latin typeface="Chalkboard" charset="0"/>
              <a:ea typeface="Chalkboard" charset="0"/>
              <a:cs typeface="Chalkboard" charset="0"/>
            </a:endParaRPr>
          </a:p>
          <a:p>
            <a:r>
              <a:rPr lang="en-US" sz="800" dirty="0">
                <a:latin typeface="Chalkboard" charset="0"/>
                <a:ea typeface="Chalkboard" charset="0"/>
                <a:cs typeface="Chalkboard" charset="0"/>
              </a:rPr>
              <a:t>Salvation is offered through Jesus, </a:t>
            </a:r>
            <a:r>
              <a:rPr lang="en-US" sz="800" i="1" dirty="0">
                <a:latin typeface="Chalkboard" charset="0"/>
                <a:ea typeface="Chalkboard" charset="0"/>
                <a:cs typeface="Chalkboard" charset="0"/>
              </a:rPr>
              <a:t>“For the wages of sin is death, but the gift of God is eternal life in Christ Jesus</a:t>
            </a:r>
            <a:r>
              <a:rPr lang="en-US" sz="800" dirty="0">
                <a:latin typeface="Chalkboard" charset="0"/>
                <a:ea typeface="Chalkboard" charset="0"/>
                <a:cs typeface="Chalkboard" charset="0"/>
              </a:rPr>
              <a:t>”. Jesus’ death makes up for original sin. Humans can receive forgiveness for their sins because of Jesus’ death and then receive eternal life. His sacrifice provides atonement, which means our relationship with God is restored. This removes the effects of sin and allows humans to get back to God. </a:t>
            </a:r>
            <a:r>
              <a:rPr lang="en-US" sz="800" i="1" dirty="0">
                <a:latin typeface="Chalkboard" charset="0"/>
                <a:ea typeface="Chalkboard" charset="0"/>
                <a:cs typeface="Chalkboard" charset="0"/>
              </a:rPr>
              <a:t>“He is the atoning sacrifice for our sins and for the sins of the whole world”. </a:t>
            </a:r>
            <a:r>
              <a:rPr lang="en-US" sz="800" dirty="0">
                <a:latin typeface="Chalkboard" charset="0"/>
                <a:ea typeface="Chalkboard" charset="0"/>
                <a:cs typeface="Chalkboard" charset="0"/>
              </a:rPr>
              <a:t>Jesus paid the price for the sin of all mankind through his death and Christians believe if you put your trust in him you can receive eternal life with God. Salvation is a gift you must choose through belief in Jesus and following his teachings. </a:t>
            </a:r>
            <a:endParaRPr lang="en-US" sz="800" i="1" dirty="0">
              <a:latin typeface="Chalkboard" charset="0"/>
              <a:ea typeface="Chalkboard" charset="0"/>
              <a:cs typeface="Chalkboard" charset="0"/>
            </a:endParaRPr>
          </a:p>
        </p:txBody>
      </p:sp>
      <p:pic>
        <p:nvPicPr>
          <p:cNvPr id="22" name="Picture 21"/>
          <p:cNvPicPr>
            <a:picLocks noChangeAspect="1"/>
          </p:cNvPicPr>
          <p:nvPr/>
        </p:nvPicPr>
        <p:blipFill>
          <a:blip r:embed="rId2"/>
          <a:stretch>
            <a:fillRect/>
          </a:stretch>
        </p:blipFill>
        <p:spPr>
          <a:xfrm>
            <a:off x="2386808" y="45695"/>
            <a:ext cx="730208" cy="247781"/>
          </a:xfrm>
          <a:prstGeom prst="rect">
            <a:avLst/>
          </a:prstGeom>
        </p:spPr>
      </p:pic>
    </p:spTree>
    <p:extLst>
      <p:ext uri="{BB962C8B-B14F-4D97-AF65-F5344CB8AC3E}">
        <p14:creationId xmlns:p14="http://schemas.microsoft.com/office/powerpoint/2010/main" val="1712568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05D89A-24C3-40CF-88A7-32F3E867F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e8ce8-497b-4d58-ad3b-77e996642cc8"/>
    <ds:schemaRef ds:uri="1c2ace7b-0193-49d6-b28f-a6c5f1daf0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F53C41-FF0A-44AA-8114-06E8CE6EB716}">
  <ds:schemaRefs>
    <ds:schemaRef ds:uri="http://schemas.microsoft.com/sharepoint/v3/contenttype/forms"/>
  </ds:schemaRefs>
</ds:datastoreItem>
</file>

<file path=customXml/itemProps3.xml><?xml version="1.0" encoding="utf-8"?>
<ds:datastoreItem xmlns:ds="http://schemas.openxmlformats.org/officeDocument/2006/customXml" ds:itemID="{1B78FF5B-E491-491E-8978-B8146EFF87DF}">
  <ds:schemaRefs>
    <ds:schemaRef ds:uri="3cde8ce8-497b-4d58-ad3b-77e996642cc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c2ace7b-0193-49d6-b28f-a6c5f1daf0a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1507</TotalTime>
  <Words>1809</Words>
  <Application>Microsoft Office PowerPoint</Application>
  <PresentationFormat>Widescreen</PresentationFormat>
  <Paragraphs>72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Chalkboard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Parekh</dc:creator>
  <cp:lastModifiedBy>Hailes, Craig</cp:lastModifiedBy>
  <cp:revision>33</cp:revision>
  <dcterms:created xsi:type="dcterms:W3CDTF">2018-04-03T20:20:11Z</dcterms:created>
  <dcterms:modified xsi:type="dcterms:W3CDTF">2020-10-11T13:49:12Z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