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7" r:id="rId5"/>
    <p:sldId id="258" r:id="rId6"/>
    <p:sldId id="260" r:id="rId7"/>
    <p:sldId id="261" r:id="rId8"/>
    <p:sldId id="263" r:id="rId9"/>
    <p:sldId id="264" r:id="rId10"/>
    <p:sldId id="265" r:id="rId11"/>
    <p:sldId id="270" r:id="rId12"/>
    <p:sldId id="267" r:id="rId13"/>
    <p:sldId id="269" r:id="rId14"/>
    <p:sldId id="266" r:id="rId15"/>
    <p:sldId id="268" r:id="rId16"/>
    <p:sldId id="271"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2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7" d="100"/>
          <a:sy n="67"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A811FD5C-CFAA-4BC3-A662-F203E5E00DCF}" type="datetimeFigureOut">
              <a:rPr lang="en-GB" smtClean="0"/>
              <a:t>11/10/2020</a:t>
            </a:fld>
            <a:endParaRPr lang="en-GB"/>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F1D7171A-23A1-4B81-BD28-2593D1F289BB}" type="slidenum">
              <a:rPr lang="en-GB" smtClean="0"/>
              <a:t>‹#›</a:t>
            </a:fld>
            <a:endParaRPr lang="en-GB"/>
          </a:p>
        </p:txBody>
      </p:sp>
    </p:spTree>
    <p:extLst>
      <p:ext uri="{BB962C8B-B14F-4D97-AF65-F5344CB8AC3E}">
        <p14:creationId xmlns:p14="http://schemas.microsoft.com/office/powerpoint/2010/main" val="681046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14E40EF2-6D80-47CF-95C0-C8FA39A91922}" type="datetimeFigureOut">
              <a:rPr lang="en-GB" smtClean="0"/>
              <a:t>11/10/2020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7AC76DF1-143C-41B5-8BF3-A94193EF0666}" type="slidenum">
              <a:rPr lang="en-GB" smtClean="0"/>
              <a:t>‹#›</a:t>
            </a:fld>
            <a:endParaRPr lang="en-GB"/>
          </a:p>
        </p:txBody>
      </p:sp>
    </p:spTree>
    <p:extLst>
      <p:ext uri="{BB962C8B-B14F-4D97-AF65-F5344CB8AC3E}">
        <p14:creationId xmlns:p14="http://schemas.microsoft.com/office/powerpoint/2010/main" val="44655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24CD40-F619-E249-B67A-D5E5939C065C}" type="slidenum">
              <a:rPr lang="en-US" smtClean="0"/>
              <a:t>2</a:t>
            </a:fld>
            <a:endParaRPr lang="en-US"/>
          </a:p>
        </p:txBody>
      </p:sp>
    </p:spTree>
    <p:extLst>
      <p:ext uri="{BB962C8B-B14F-4D97-AF65-F5344CB8AC3E}">
        <p14:creationId xmlns:p14="http://schemas.microsoft.com/office/powerpoint/2010/main" val="4022693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B012014-95CA-42FA-956D-C881B29743F0}"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6A059-E647-49F7-A663-017D437FE00A}" type="slidenum">
              <a:rPr lang="en-GB" smtClean="0"/>
              <a:t>‹#›</a:t>
            </a:fld>
            <a:endParaRPr lang="en-GB"/>
          </a:p>
        </p:txBody>
      </p:sp>
    </p:spTree>
    <p:extLst>
      <p:ext uri="{BB962C8B-B14F-4D97-AF65-F5344CB8AC3E}">
        <p14:creationId xmlns:p14="http://schemas.microsoft.com/office/powerpoint/2010/main" val="53846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012014-95CA-42FA-956D-C881B29743F0}"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6A059-E647-49F7-A663-017D437FE00A}" type="slidenum">
              <a:rPr lang="en-GB" smtClean="0"/>
              <a:t>‹#›</a:t>
            </a:fld>
            <a:endParaRPr lang="en-GB"/>
          </a:p>
        </p:txBody>
      </p:sp>
    </p:spTree>
    <p:extLst>
      <p:ext uri="{BB962C8B-B14F-4D97-AF65-F5344CB8AC3E}">
        <p14:creationId xmlns:p14="http://schemas.microsoft.com/office/powerpoint/2010/main" val="175452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012014-95CA-42FA-956D-C881B29743F0}"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6A059-E647-49F7-A663-017D437FE00A}" type="slidenum">
              <a:rPr lang="en-GB" smtClean="0"/>
              <a:t>‹#›</a:t>
            </a:fld>
            <a:endParaRPr lang="en-GB"/>
          </a:p>
        </p:txBody>
      </p:sp>
    </p:spTree>
    <p:extLst>
      <p:ext uri="{BB962C8B-B14F-4D97-AF65-F5344CB8AC3E}">
        <p14:creationId xmlns:p14="http://schemas.microsoft.com/office/powerpoint/2010/main" val="278555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012014-95CA-42FA-956D-C881B29743F0}"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6A059-E647-49F7-A663-017D437FE00A}" type="slidenum">
              <a:rPr lang="en-GB" smtClean="0"/>
              <a:t>‹#›</a:t>
            </a:fld>
            <a:endParaRPr lang="en-GB"/>
          </a:p>
        </p:txBody>
      </p:sp>
    </p:spTree>
    <p:extLst>
      <p:ext uri="{BB962C8B-B14F-4D97-AF65-F5344CB8AC3E}">
        <p14:creationId xmlns:p14="http://schemas.microsoft.com/office/powerpoint/2010/main" val="276549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012014-95CA-42FA-956D-C881B29743F0}"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6A059-E647-49F7-A663-017D437FE00A}" type="slidenum">
              <a:rPr lang="en-GB" smtClean="0"/>
              <a:t>‹#›</a:t>
            </a:fld>
            <a:endParaRPr lang="en-GB"/>
          </a:p>
        </p:txBody>
      </p:sp>
    </p:spTree>
    <p:extLst>
      <p:ext uri="{BB962C8B-B14F-4D97-AF65-F5344CB8AC3E}">
        <p14:creationId xmlns:p14="http://schemas.microsoft.com/office/powerpoint/2010/main" val="183977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B012014-95CA-42FA-956D-C881B29743F0}" type="datetimeFigureOut">
              <a:rPr lang="en-GB" smtClean="0"/>
              <a:t>11/10/2020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B6A059-E647-49F7-A663-017D437FE00A}" type="slidenum">
              <a:rPr lang="en-GB" smtClean="0"/>
              <a:t>‹#›</a:t>
            </a:fld>
            <a:endParaRPr lang="en-GB"/>
          </a:p>
        </p:txBody>
      </p:sp>
    </p:spTree>
    <p:extLst>
      <p:ext uri="{BB962C8B-B14F-4D97-AF65-F5344CB8AC3E}">
        <p14:creationId xmlns:p14="http://schemas.microsoft.com/office/powerpoint/2010/main" val="142027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B012014-95CA-42FA-956D-C881B29743F0}" type="datetimeFigureOut">
              <a:rPr lang="en-GB" smtClean="0"/>
              <a:t>11/10/2020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B6A059-E647-49F7-A663-017D437FE00A}" type="slidenum">
              <a:rPr lang="en-GB" smtClean="0"/>
              <a:t>‹#›</a:t>
            </a:fld>
            <a:endParaRPr lang="en-GB"/>
          </a:p>
        </p:txBody>
      </p:sp>
    </p:spTree>
    <p:extLst>
      <p:ext uri="{BB962C8B-B14F-4D97-AF65-F5344CB8AC3E}">
        <p14:creationId xmlns:p14="http://schemas.microsoft.com/office/powerpoint/2010/main" val="2266409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B012014-95CA-42FA-956D-C881B29743F0}" type="datetimeFigureOut">
              <a:rPr lang="en-GB" smtClean="0"/>
              <a:t>11/10/2020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B6A059-E647-49F7-A663-017D437FE00A}" type="slidenum">
              <a:rPr lang="en-GB" smtClean="0"/>
              <a:t>‹#›</a:t>
            </a:fld>
            <a:endParaRPr lang="en-GB"/>
          </a:p>
        </p:txBody>
      </p:sp>
    </p:spTree>
    <p:extLst>
      <p:ext uri="{BB962C8B-B14F-4D97-AF65-F5344CB8AC3E}">
        <p14:creationId xmlns:p14="http://schemas.microsoft.com/office/powerpoint/2010/main" val="111799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12014-95CA-42FA-956D-C881B29743F0}" type="datetimeFigureOut">
              <a:rPr lang="en-GB" smtClean="0"/>
              <a:t>11/10/2020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B6A059-E647-49F7-A663-017D437FE00A}" type="slidenum">
              <a:rPr lang="en-GB" smtClean="0"/>
              <a:t>‹#›</a:t>
            </a:fld>
            <a:endParaRPr lang="en-GB"/>
          </a:p>
        </p:txBody>
      </p:sp>
    </p:spTree>
    <p:extLst>
      <p:ext uri="{BB962C8B-B14F-4D97-AF65-F5344CB8AC3E}">
        <p14:creationId xmlns:p14="http://schemas.microsoft.com/office/powerpoint/2010/main" val="40060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012014-95CA-42FA-956D-C881B29743F0}" type="datetimeFigureOut">
              <a:rPr lang="en-GB" smtClean="0"/>
              <a:t>11/10/2020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B6A059-E647-49F7-A663-017D437FE00A}" type="slidenum">
              <a:rPr lang="en-GB" smtClean="0"/>
              <a:t>‹#›</a:t>
            </a:fld>
            <a:endParaRPr lang="en-GB"/>
          </a:p>
        </p:txBody>
      </p:sp>
    </p:spTree>
    <p:extLst>
      <p:ext uri="{BB962C8B-B14F-4D97-AF65-F5344CB8AC3E}">
        <p14:creationId xmlns:p14="http://schemas.microsoft.com/office/powerpoint/2010/main" val="239484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012014-95CA-42FA-956D-C881B29743F0}" type="datetimeFigureOut">
              <a:rPr lang="en-GB" smtClean="0"/>
              <a:t>11/10/2020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B6A059-E647-49F7-A663-017D437FE00A}" type="slidenum">
              <a:rPr lang="en-GB" smtClean="0"/>
              <a:t>‹#›</a:t>
            </a:fld>
            <a:endParaRPr lang="en-GB"/>
          </a:p>
        </p:txBody>
      </p:sp>
    </p:spTree>
    <p:extLst>
      <p:ext uri="{BB962C8B-B14F-4D97-AF65-F5344CB8AC3E}">
        <p14:creationId xmlns:p14="http://schemas.microsoft.com/office/powerpoint/2010/main" val="384821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12014-95CA-42FA-956D-C881B29743F0}" type="datetimeFigureOut">
              <a:rPr lang="en-GB" smtClean="0"/>
              <a:t>11/10/2020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6A059-E647-49F7-A663-017D437FE00A}" type="slidenum">
              <a:rPr lang="en-GB" smtClean="0"/>
              <a:t>‹#›</a:t>
            </a:fld>
            <a:endParaRPr lang="en-GB"/>
          </a:p>
        </p:txBody>
      </p:sp>
    </p:spTree>
    <p:extLst>
      <p:ext uri="{BB962C8B-B14F-4D97-AF65-F5344CB8AC3E}">
        <p14:creationId xmlns:p14="http://schemas.microsoft.com/office/powerpoint/2010/main" val="678643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parishnursing.org.uk/what-is-parish-nurs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www.youtube.com/watch?v=W3Yk-c9_PtQ"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hyperlink" Target="https://www.youtube.com/watch?v=iWSkdx-XwWY"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oasisproject.co.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1214"/>
            <a:ext cx="9144000" cy="2387600"/>
          </a:xfrm>
        </p:spPr>
        <p:txBody>
          <a:bodyPr>
            <a:normAutofit fontScale="90000"/>
          </a:bodyPr>
          <a:lstStyle/>
          <a:p>
            <a:r>
              <a:rPr lang="en-US" b="1" u="sng" dirty="0"/>
              <a:t>Christian practices </a:t>
            </a:r>
            <a:br>
              <a:rPr lang="en-US" dirty="0"/>
            </a:br>
            <a:r>
              <a:rPr lang="en-US" i="1" dirty="0"/>
              <a:t>The role of the Church in the local community</a:t>
            </a:r>
          </a:p>
        </p:txBody>
      </p:sp>
      <p:sp>
        <p:nvSpPr>
          <p:cNvPr id="3" name="Subtitle 2"/>
          <p:cNvSpPr>
            <a:spLocks noGrp="1"/>
          </p:cNvSpPr>
          <p:nvPr>
            <p:ph type="subTitle" idx="1"/>
          </p:nvPr>
        </p:nvSpPr>
        <p:spPr>
          <a:xfrm>
            <a:off x="1523999" y="6249245"/>
            <a:ext cx="9144000" cy="491980"/>
          </a:xfrm>
        </p:spPr>
        <p:txBody>
          <a:bodyPr/>
          <a:lstStyle/>
          <a:p>
            <a:r>
              <a:rPr lang="en-US" dirty="0"/>
              <a:t>Wednesday 2</a:t>
            </a:r>
            <a:r>
              <a:rPr lang="en-US" baseline="30000" dirty="0"/>
              <a:t>nd</a:t>
            </a:r>
            <a:r>
              <a:rPr lang="en-US" dirty="0"/>
              <a:t> May</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2049"/>
          <a:stretch/>
        </p:blipFill>
        <p:spPr>
          <a:xfrm>
            <a:off x="840889" y="3586362"/>
            <a:ext cx="2580042" cy="2521772"/>
          </a:xfrm>
          <a:prstGeom prst="rect">
            <a:avLst/>
          </a:prstGeom>
        </p:spPr>
      </p:pic>
      <p:pic>
        <p:nvPicPr>
          <p:cNvPr id="6" name="Picture 5"/>
          <p:cNvPicPr>
            <a:picLocks noChangeAspect="1"/>
          </p:cNvPicPr>
          <p:nvPr/>
        </p:nvPicPr>
        <p:blipFill>
          <a:blip r:embed="rId3"/>
          <a:stretch>
            <a:fillRect/>
          </a:stretch>
        </p:blipFill>
        <p:spPr>
          <a:xfrm>
            <a:off x="9854004" y="1983442"/>
            <a:ext cx="1982657" cy="172464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655483" y="4171922"/>
            <a:ext cx="3278620" cy="255494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6705" y="2628814"/>
            <a:ext cx="2313679" cy="138820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416" y="2386464"/>
            <a:ext cx="2578085" cy="744011"/>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8164" y="4342856"/>
            <a:ext cx="2557815" cy="1347116"/>
          </a:xfrm>
          <a:prstGeom prst="rect">
            <a:avLst/>
          </a:prstGeom>
        </p:spPr>
      </p:pic>
    </p:spTree>
    <p:extLst>
      <p:ext uri="{BB962C8B-B14F-4D97-AF65-F5344CB8AC3E}">
        <p14:creationId xmlns:p14="http://schemas.microsoft.com/office/powerpoint/2010/main" val="1752612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528" y="1577697"/>
            <a:ext cx="10515600" cy="4351338"/>
          </a:xfrm>
        </p:spPr>
        <p:txBody>
          <a:bodyPr>
            <a:normAutofit/>
          </a:bodyPr>
          <a:lstStyle/>
          <a:p>
            <a:pPr marL="0" indent="0" algn="ctr">
              <a:buNone/>
            </a:pPr>
            <a:r>
              <a:rPr lang="en-GB" sz="3600" dirty="0"/>
              <a:t>Parish Nursing UK is a Christian charity which helps local churches appoint nurses, who in turn support people and communities towards </a:t>
            </a:r>
            <a:r>
              <a:rPr lang="en-GB" sz="3600" b="1" dirty="0"/>
              <a:t>whole person healthcare.</a:t>
            </a:r>
            <a:r>
              <a:rPr lang="en-GB" sz="3600" dirty="0"/>
              <a:t> This is care for the person’s overall well-being, incorporating body, mind and spirit.  </a:t>
            </a:r>
          </a:p>
        </p:txBody>
      </p:sp>
      <p:sp>
        <p:nvSpPr>
          <p:cNvPr id="4" name="Rectangle 3"/>
          <p:cNvSpPr/>
          <p:nvPr/>
        </p:nvSpPr>
        <p:spPr>
          <a:xfrm>
            <a:off x="3418020" y="4881133"/>
            <a:ext cx="5076261" cy="369332"/>
          </a:xfrm>
          <a:prstGeom prst="rect">
            <a:avLst/>
          </a:prstGeom>
        </p:spPr>
        <p:txBody>
          <a:bodyPr wrap="none">
            <a:spAutoFit/>
          </a:bodyPr>
          <a:lstStyle/>
          <a:p>
            <a:r>
              <a:rPr lang="en-GB" dirty="0">
                <a:hlinkClick r:id="rId2"/>
              </a:rPr>
              <a:t>http://parishnursing.org.uk/what-is-parish-nursing/</a:t>
            </a:r>
            <a:r>
              <a:rPr lang="en-GB"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4018" y="182562"/>
            <a:ext cx="2213182" cy="960438"/>
          </a:xfrm>
          <a:prstGeom prst="rect">
            <a:avLst/>
          </a:prstGeom>
        </p:spPr>
      </p:pic>
      <p:sp>
        <p:nvSpPr>
          <p:cNvPr id="6" name="Title 1"/>
          <p:cNvSpPr txBox="1">
            <a:spLocks/>
          </p:cNvSpPr>
          <p:nvPr/>
        </p:nvSpPr>
        <p:spPr>
          <a:xfrm>
            <a:off x="12909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a:latin typeface="+mn-lt"/>
              </a:rPr>
              <a:t>Case study</a:t>
            </a:r>
            <a:endParaRPr lang="en-GB" b="1" u="sng" dirty="0">
              <a:latin typeface="+mn-lt"/>
            </a:endParaRPr>
          </a:p>
        </p:txBody>
      </p:sp>
    </p:spTree>
    <p:extLst>
      <p:ext uri="{BB962C8B-B14F-4D97-AF65-F5344CB8AC3E}">
        <p14:creationId xmlns:p14="http://schemas.microsoft.com/office/powerpoint/2010/main" val="2838911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137" y="2786230"/>
            <a:ext cx="2515946" cy="914399"/>
          </a:xfrm>
          <a:solidFill>
            <a:schemeClr val="accent4">
              <a:lumMod val="40000"/>
              <a:lumOff val="60000"/>
            </a:schemeClr>
          </a:solidFill>
        </p:spPr>
        <p:txBody>
          <a:bodyPr/>
          <a:lstStyle/>
          <a:p>
            <a:pPr marL="0" indent="0" algn="ctr">
              <a:buNone/>
            </a:pPr>
            <a:r>
              <a:rPr lang="en-GB" i="1" dirty="0"/>
              <a:t>“Love your neighbour”</a:t>
            </a:r>
          </a:p>
        </p:txBody>
      </p:sp>
      <p:sp>
        <p:nvSpPr>
          <p:cNvPr id="4" name="Content Placeholder 2"/>
          <p:cNvSpPr txBox="1">
            <a:spLocks/>
          </p:cNvSpPr>
          <p:nvPr/>
        </p:nvSpPr>
        <p:spPr>
          <a:xfrm>
            <a:off x="9359153" y="1836625"/>
            <a:ext cx="2414195" cy="2323650"/>
          </a:xfrm>
          <a:prstGeom prst="rect">
            <a:avLst/>
          </a:prstGeom>
          <a:solidFill>
            <a:schemeClr val="accent4">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i="1" dirty="0"/>
              <a:t>“Love your enemies and pray for those who persecute you”</a:t>
            </a:r>
          </a:p>
        </p:txBody>
      </p:sp>
      <p:sp>
        <p:nvSpPr>
          <p:cNvPr id="5" name="Content Placeholder 2"/>
          <p:cNvSpPr txBox="1">
            <a:spLocks/>
          </p:cNvSpPr>
          <p:nvPr/>
        </p:nvSpPr>
        <p:spPr>
          <a:xfrm>
            <a:off x="4871475" y="1076007"/>
            <a:ext cx="2259554" cy="1922443"/>
          </a:xfrm>
          <a:prstGeom prst="rect">
            <a:avLst/>
          </a:prstGeom>
          <a:solidFill>
            <a:schemeClr val="accent4">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i="1" dirty="0"/>
              <a:t>“When I was hungry you gave me something to eat”</a:t>
            </a:r>
          </a:p>
        </p:txBody>
      </p:sp>
      <p:sp>
        <p:nvSpPr>
          <p:cNvPr id="6" name="Content Placeholder 2"/>
          <p:cNvSpPr txBox="1">
            <a:spLocks/>
          </p:cNvSpPr>
          <p:nvPr/>
        </p:nvSpPr>
        <p:spPr>
          <a:xfrm>
            <a:off x="7415490" y="141439"/>
            <a:ext cx="1999579" cy="1495314"/>
          </a:xfrm>
          <a:prstGeom prst="rect">
            <a:avLst/>
          </a:prstGeom>
          <a:solidFill>
            <a:schemeClr val="accent4">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The parable of the Good Samaritan</a:t>
            </a:r>
          </a:p>
        </p:txBody>
      </p:sp>
      <p:sp>
        <p:nvSpPr>
          <p:cNvPr id="7" name="Content Placeholder 2"/>
          <p:cNvSpPr txBox="1">
            <a:spLocks/>
          </p:cNvSpPr>
          <p:nvPr/>
        </p:nvSpPr>
        <p:spPr>
          <a:xfrm>
            <a:off x="1084283" y="4676399"/>
            <a:ext cx="3229533" cy="1807287"/>
          </a:xfrm>
          <a:prstGeom prst="rect">
            <a:avLst/>
          </a:prstGeom>
          <a:solidFill>
            <a:schemeClr val="accent4">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i="1" dirty="0"/>
              <a:t>“Carry each other’s burdens and in this way you will fulfil the law of Christ”</a:t>
            </a:r>
          </a:p>
        </p:txBody>
      </p:sp>
      <p:sp>
        <p:nvSpPr>
          <p:cNvPr id="8" name="Content Placeholder 2"/>
          <p:cNvSpPr txBox="1">
            <a:spLocks/>
          </p:cNvSpPr>
          <p:nvPr/>
        </p:nvSpPr>
        <p:spPr>
          <a:xfrm>
            <a:off x="8552332" y="4676399"/>
            <a:ext cx="2597074" cy="1402568"/>
          </a:xfrm>
          <a:prstGeom prst="rect">
            <a:avLst/>
          </a:prstGeom>
          <a:solidFill>
            <a:schemeClr val="accent4">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i="1" dirty="0"/>
              <a:t>“Love each other as I have loved you”</a:t>
            </a:r>
          </a:p>
        </p:txBody>
      </p:sp>
      <p:sp>
        <p:nvSpPr>
          <p:cNvPr id="9" name="Content Placeholder 2"/>
          <p:cNvSpPr txBox="1">
            <a:spLocks/>
          </p:cNvSpPr>
          <p:nvPr/>
        </p:nvSpPr>
        <p:spPr>
          <a:xfrm>
            <a:off x="572172" y="258183"/>
            <a:ext cx="4014842" cy="1635648"/>
          </a:xfrm>
          <a:prstGeom prst="rect">
            <a:avLst/>
          </a:prstGeom>
          <a:solidFill>
            <a:schemeClr val="accent4">
              <a:lumMod val="40000"/>
              <a:lumOff val="6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i="1" dirty="0"/>
              <a:t>“Anyone who has two shirts should share with the one who has none, and anyone who has food should do the same”  </a:t>
            </a:r>
          </a:p>
        </p:txBody>
      </p:sp>
      <p:sp>
        <p:nvSpPr>
          <p:cNvPr id="10" name="Content Placeholder 2"/>
          <p:cNvSpPr txBox="1">
            <a:spLocks/>
          </p:cNvSpPr>
          <p:nvPr/>
        </p:nvSpPr>
        <p:spPr>
          <a:xfrm>
            <a:off x="5496207" y="3700629"/>
            <a:ext cx="2296424" cy="2634074"/>
          </a:xfrm>
          <a:prstGeom prst="rect">
            <a:avLst/>
          </a:prstGeom>
          <a:solidFill>
            <a:schemeClr val="accent4">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i="1" dirty="0"/>
              <a:t>“Let each of you look not only to his own interests, but also to the interests of others.”</a:t>
            </a:r>
          </a:p>
        </p:txBody>
      </p:sp>
    </p:spTree>
    <p:extLst>
      <p:ext uri="{BB962C8B-B14F-4D97-AF65-F5344CB8AC3E}">
        <p14:creationId xmlns:p14="http://schemas.microsoft.com/office/powerpoint/2010/main" val="178953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bg/>
                                          </p:spTgt>
                                        </p:tgtEl>
                                        <p:attrNameLst>
                                          <p:attrName>style.visibility</p:attrName>
                                        </p:attrNameLst>
                                      </p:cBhvr>
                                      <p:to>
                                        <p:strVal val="visible"/>
                                      </p:to>
                                    </p:set>
                                    <p:animEffect transition="in" filter="fade">
                                      <p:cBhvr>
                                        <p:cTn id="42" dur="500"/>
                                        <p:tgtEl>
                                          <p:spTgt spid="3">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p:cNvSpPr/>
          <p:nvPr/>
        </p:nvSpPr>
        <p:spPr>
          <a:xfrm rot="155910">
            <a:off x="3547375" y="1278491"/>
            <a:ext cx="4507454" cy="2108346"/>
          </a:xfrm>
          <a:prstGeom prst="cloud">
            <a:avLst/>
          </a:prstGeom>
          <a:solidFill>
            <a:srgbClr val="FC9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43303" y="192349"/>
            <a:ext cx="10515600" cy="1325563"/>
          </a:xfrm>
        </p:spPr>
        <p:txBody>
          <a:bodyPr/>
          <a:lstStyle/>
          <a:p>
            <a:pPr algn="ctr"/>
            <a:r>
              <a:rPr lang="en-GB" b="1" u="sng" dirty="0">
                <a:latin typeface="+mn-lt"/>
              </a:rPr>
              <a:t>Agape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1373" y="365125"/>
            <a:ext cx="2141277" cy="214127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10660"/>
            <a:ext cx="1792632" cy="1565565"/>
          </a:xfrm>
          <a:prstGeom prst="rect">
            <a:avLst/>
          </a:prstGeom>
        </p:spPr>
      </p:pic>
      <p:sp>
        <p:nvSpPr>
          <p:cNvPr id="6" name="TextBox 5"/>
          <p:cNvSpPr txBox="1"/>
          <p:nvPr/>
        </p:nvSpPr>
        <p:spPr>
          <a:xfrm>
            <a:off x="3402147" y="1602781"/>
            <a:ext cx="4797911" cy="1384995"/>
          </a:xfrm>
          <a:prstGeom prst="rect">
            <a:avLst/>
          </a:prstGeom>
          <a:noFill/>
        </p:spPr>
        <p:txBody>
          <a:bodyPr wrap="square" rtlCol="0">
            <a:spAutoFit/>
          </a:bodyPr>
          <a:lstStyle/>
          <a:p>
            <a:pPr algn="ctr"/>
            <a:r>
              <a:rPr lang="en-GB" sz="2800" dirty="0"/>
              <a:t>“Faith by itself, if not accompanied by action, is dead”</a:t>
            </a:r>
          </a:p>
        </p:txBody>
      </p:sp>
      <p:sp>
        <p:nvSpPr>
          <p:cNvPr id="7" name="Rectangle 6"/>
          <p:cNvSpPr/>
          <p:nvPr/>
        </p:nvSpPr>
        <p:spPr>
          <a:xfrm>
            <a:off x="1418810" y="3641205"/>
            <a:ext cx="9081852" cy="2308324"/>
          </a:xfrm>
          <a:prstGeom prst="rect">
            <a:avLst/>
          </a:prstGeom>
          <a:solidFill>
            <a:schemeClr val="accent6">
              <a:lumMod val="60000"/>
              <a:lumOff val="40000"/>
            </a:schemeClr>
          </a:solidFill>
        </p:spPr>
        <p:txBody>
          <a:bodyPr wrap="square">
            <a:spAutoFit/>
          </a:bodyPr>
          <a:lstStyle/>
          <a:p>
            <a:pPr algn="ctr"/>
            <a:r>
              <a:rPr lang="en-GB" sz="2400" dirty="0"/>
              <a:t>The essence of agape love is goodwill, benevolence, and willful delight in the object of love. Unlike our English word love, agape is not used in the New Testament to refer to romantic or sexual love. Nor does it refer to close friendship or brotherly love, for which the Greek word philia is used. Agape love involves faithfulness, commitment, and an act of the will.</a:t>
            </a:r>
          </a:p>
        </p:txBody>
      </p:sp>
      <p:sp>
        <p:nvSpPr>
          <p:cNvPr id="9" name="Rectangle 8"/>
          <p:cNvSpPr/>
          <p:nvPr/>
        </p:nvSpPr>
        <p:spPr>
          <a:xfrm>
            <a:off x="3298077" y="6418292"/>
            <a:ext cx="5006050" cy="369332"/>
          </a:xfrm>
          <a:prstGeom prst="rect">
            <a:avLst/>
          </a:prstGeom>
        </p:spPr>
        <p:txBody>
          <a:bodyPr wrap="none">
            <a:spAutoFit/>
          </a:bodyPr>
          <a:lstStyle/>
          <a:p>
            <a:r>
              <a:rPr lang="en-GB" dirty="0">
                <a:hlinkClick r:id="rId4"/>
              </a:rPr>
              <a:t>https://www.youtube.com/watch?v=W3Yk-c9_PtQ</a:t>
            </a:r>
            <a:r>
              <a:rPr lang="en-GB" dirty="0"/>
              <a:t> </a:t>
            </a:r>
          </a:p>
        </p:txBody>
      </p:sp>
    </p:spTree>
    <p:extLst>
      <p:ext uri="{BB962C8B-B14F-4D97-AF65-F5344CB8AC3E}">
        <p14:creationId xmlns:p14="http://schemas.microsoft.com/office/powerpoint/2010/main" val="346521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37" y="96183"/>
            <a:ext cx="10515600" cy="1325563"/>
          </a:xfrm>
        </p:spPr>
        <p:txBody>
          <a:bodyPr/>
          <a:lstStyle/>
          <a:p>
            <a:r>
              <a:rPr lang="en-GB" b="1" u="sng" dirty="0"/>
              <a:t>Essential information…</a:t>
            </a:r>
          </a:p>
        </p:txBody>
      </p:sp>
      <p:sp>
        <p:nvSpPr>
          <p:cNvPr id="3" name="Content Placeholder 2"/>
          <p:cNvSpPr>
            <a:spLocks noGrp="1"/>
          </p:cNvSpPr>
          <p:nvPr>
            <p:ph idx="1"/>
          </p:nvPr>
        </p:nvSpPr>
        <p:spPr>
          <a:xfrm>
            <a:off x="289560" y="1421746"/>
            <a:ext cx="11608398" cy="5334056"/>
          </a:xfrm>
        </p:spPr>
        <p:txBody>
          <a:bodyPr>
            <a:normAutofit lnSpcReduction="10000"/>
          </a:bodyPr>
          <a:lstStyle/>
          <a:p>
            <a:pPr>
              <a:buFont typeface="Wingdings" panose="05000000000000000000" pitchFamily="2" charset="2"/>
              <a:buChar char="ü"/>
            </a:pPr>
            <a:r>
              <a:rPr lang="en-GB" dirty="0"/>
              <a:t>The </a:t>
            </a:r>
            <a:r>
              <a:rPr lang="en-GB" sz="3600" b="1" u="sng" dirty="0"/>
              <a:t>C</a:t>
            </a:r>
            <a:r>
              <a:rPr lang="en-GB" dirty="0"/>
              <a:t>hurch is the holy people of God, also called the body of Christ, among whom Christ is present and active</a:t>
            </a:r>
          </a:p>
          <a:p>
            <a:pPr>
              <a:buFont typeface="Wingdings" panose="05000000000000000000" pitchFamily="2" charset="2"/>
              <a:buChar char="ü"/>
            </a:pPr>
            <a:r>
              <a:rPr lang="en-GB" dirty="0"/>
              <a:t>A </a:t>
            </a:r>
            <a:r>
              <a:rPr lang="en-GB" sz="2400" b="1" u="sng" dirty="0"/>
              <a:t>c</a:t>
            </a:r>
            <a:r>
              <a:rPr lang="en-GB" dirty="0"/>
              <a:t>hurch is a building in which Christians worship</a:t>
            </a:r>
          </a:p>
          <a:p>
            <a:pPr>
              <a:buFont typeface="Wingdings" panose="05000000000000000000" pitchFamily="2" charset="2"/>
              <a:buChar char="ü"/>
            </a:pPr>
            <a:r>
              <a:rPr lang="en-GB" dirty="0"/>
              <a:t>Individual churches and the Church as a whole help the local community in a variety of ways, including the provision of </a:t>
            </a:r>
            <a:r>
              <a:rPr lang="en-GB" b="1" dirty="0"/>
              <a:t>food banks</a:t>
            </a:r>
            <a:r>
              <a:rPr lang="en-GB" dirty="0"/>
              <a:t>.  These give food for free to people who cannot afford to buy it.</a:t>
            </a:r>
          </a:p>
          <a:p>
            <a:pPr>
              <a:buFont typeface="Wingdings" panose="05000000000000000000" pitchFamily="2" charset="2"/>
              <a:buChar char="ü"/>
            </a:pPr>
            <a:r>
              <a:rPr lang="en-GB" dirty="0"/>
              <a:t>Christians should help others in the local community because Jesus taught that people should show </a:t>
            </a:r>
            <a:r>
              <a:rPr lang="en-GB" b="1" dirty="0"/>
              <a:t>agape</a:t>
            </a:r>
            <a:r>
              <a:rPr lang="en-GB" dirty="0"/>
              <a:t> love</a:t>
            </a:r>
          </a:p>
          <a:p>
            <a:pPr>
              <a:buFont typeface="Wingdings" panose="05000000000000000000" pitchFamily="2" charset="2"/>
              <a:buChar char="ü"/>
            </a:pPr>
            <a:r>
              <a:rPr lang="en-GB" dirty="0"/>
              <a:t>Christians believe it is important to put their </a:t>
            </a:r>
            <a:r>
              <a:rPr lang="en-GB" b="1" dirty="0"/>
              <a:t>faith into action</a:t>
            </a:r>
            <a:r>
              <a:rPr lang="en-GB" dirty="0"/>
              <a:t>.</a:t>
            </a:r>
          </a:p>
          <a:p>
            <a:pPr>
              <a:buFont typeface="Wingdings" panose="05000000000000000000" pitchFamily="2" charset="2"/>
              <a:buChar char="ü"/>
            </a:pPr>
            <a:r>
              <a:rPr lang="en-GB" b="1" dirty="0"/>
              <a:t>Street pastors </a:t>
            </a:r>
            <a:r>
              <a:rPr lang="en-GB" dirty="0"/>
              <a:t>are people who are trained to patrol the streets in urban areas.  They help vulnerable people by providing a reassuring presence on the street.</a:t>
            </a:r>
          </a:p>
        </p:txBody>
      </p:sp>
    </p:spTree>
    <p:extLst>
      <p:ext uri="{BB962C8B-B14F-4D97-AF65-F5344CB8AC3E}">
        <p14:creationId xmlns:p14="http://schemas.microsoft.com/office/powerpoint/2010/main" val="220819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 y="-161350"/>
            <a:ext cx="10515600" cy="1325563"/>
          </a:xfrm>
        </p:spPr>
        <p:txBody>
          <a:bodyPr/>
          <a:lstStyle/>
          <a:p>
            <a:r>
              <a:rPr lang="en-US" b="1" u="sng"/>
              <a:t>What do I need to know?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1081812"/>
              </p:ext>
            </p:extLst>
          </p:nvPr>
        </p:nvGraphicFramePr>
        <p:xfrm>
          <a:off x="235527" y="1164213"/>
          <a:ext cx="11693236" cy="5485972"/>
        </p:xfrm>
        <a:graphic>
          <a:graphicData uri="http://schemas.openxmlformats.org/drawingml/2006/table">
            <a:tbl>
              <a:tblPr firstRow="1" firstCol="1" bandRow="1">
                <a:tableStyleId>{5C22544A-7EE6-4342-B048-85BDC9FD1C3A}</a:tableStyleId>
              </a:tblPr>
              <a:tblGrid>
                <a:gridCol w="11693236">
                  <a:extLst>
                    <a:ext uri="{9D8B030D-6E8A-4147-A177-3AD203B41FA5}">
                      <a16:colId xmlns:a16="http://schemas.microsoft.com/office/drawing/2014/main" val="20000"/>
                    </a:ext>
                  </a:extLst>
                </a:gridCol>
              </a:tblGrid>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Liturgical and non-liturgical worship (How do different Christian churches worship?)</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Formal and informal worship (What is the difference?)</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1"/>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Bible in worship (How is the Bible used in Christian worship?)</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Private worship (What are the benefits of private worship?)</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3"/>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Prayer, and the Lord’s Prayer (Why is the Lord’s Prayer significant?  Why pray at all?)</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4"/>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meaning of sacraments (What is a sacrament?)</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5"/>
                  </a:ext>
                </a:extLst>
              </a:tr>
              <a:tr h="447410">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Baptism – infant and believer’s (Why do Christians have different beliefs about when a person should be baptised?)</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6"/>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Eucharist in Catholicism (What is the sacrament of Holy Communion, and why is it important?)</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7"/>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Eucharist in the Church of England (How do C of E beliefs about the Eucharist differ from Catholic beliefs?)</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8"/>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Lourdes (Why is Lourdes a place of pilgrimage for Christians today?)</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9"/>
                  </a:ext>
                </a:extLst>
              </a:tr>
              <a:tr h="447410">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role of the Church in the local community, including food banks and street pastors (Why does the Church provide these things?)</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0"/>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importance of the ‘worldwide Church’ in working for reconciliation</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How Christian Churches respond to persecution (How do they help?)</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82596">
                <a:tc>
                  <a:txBody>
                    <a:bodyPr/>
                    <a:lstStyle/>
                    <a:p>
                      <a:pPr marL="342900" marR="0" lvl="0" indent="-342900" algn="l">
                        <a:lnSpc>
                          <a:spcPct val="107000"/>
                        </a:lnSpc>
                        <a:spcBef>
                          <a:spcPts val="0"/>
                        </a:spcBef>
                        <a:spcAft>
                          <a:spcPts val="0"/>
                        </a:spcAft>
                        <a:buSzPts val="1200"/>
                        <a:buFont typeface="Symbol" charset="2"/>
                        <a:buChar char=""/>
                      </a:pPr>
                      <a:r>
                        <a:rPr lang="en-GB" sz="1600" dirty="0">
                          <a:solidFill>
                            <a:schemeClr val="tx1"/>
                          </a:solidFill>
                          <a:effectLst/>
                        </a:rPr>
                        <a:t>The work of one Christian charity (</a:t>
                      </a:r>
                      <a:r>
                        <a:rPr lang="en-GB" sz="1600" dirty="0" err="1">
                          <a:solidFill>
                            <a:schemeClr val="tx1"/>
                          </a:solidFill>
                          <a:effectLst/>
                        </a:rPr>
                        <a:t>Tearfund</a:t>
                      </a:r>
                      <a:r>
                        <a:rPr lang="en-GB" sz="1600" dirty="0">
                          <a:solidFill>
                            <a:schemeClr val="tx1"/>
                          </a:solidFill>
                          <a:effectLst/>
                        </a:rPr>
                        <a:t>, Christian Aid, CAFOD)</a:t>
                      </a:r>
                      <a:endParaRPr lang="en-GB" sz="1600" dirty="0">
                        <a:solidFill>
                          <a:schemeClr val="tx1"/>
                        </a:solidFill>
                        <a:effectLst/>
                        <a:latin typeface="Calibri" charset="0"/>
                        <a:ea typeface="Calibri"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8343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343419" y="853912"/>
            <a:ext cx="3816350" cy="1614487"/>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Gill Sans MT" panose="020B0502020104020203" pitchFamily="34" charset="0"/>
            </a:endParaRPr>
          </a:p>
        </p:txBody>
      </p:sp>
      <p:sp>
        <p:nvSpPr>
          <p:cNvPr id="4" name="Title 1"/>
          <p:cNvSpPr txBox="1">
            <a:spLocks/>
          </p:cNvSpPr>
          <p:nvPr/>
        </p:nvSpPr>
        <p:spPr>
          <a:xfrm>
            <a:off x="268941" y="2635909"/>
            <a:ext cx="11489167" cy="792162"/>
          </a:xfrm>
          <a:prstGeom prst="rect">
            <a:avLst/>
          </a:prstGeom>
        </p:spPr>
        <p:txBody>
          <a:bodyPr anchor="ctr">
            <a:no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charset="0"/>
              </a:defRPr>
            </a:lvl2pPr>
            <a:lvl3pPr algn="l" rtl="0" fontAlgn="base">
              <a:spcBef>
                <a:spcPct val="0"/>
              </a:spcBef>
              <a:spcAft>
                <a:spcPct val="0"/>
              </a:spcAft>
              <a:defRPr sz="4300">
                <a:solidFill>
                  <a:srgbClr val="572314"/>
                </a:solidFill>
                <a:latin typeface="Gill Sans MT" charset="0"/>
              </a:defRPr>
            </a:lvl3pPr>
            <a:lvl4pPr algn="l" rtl="0" fontAlgn="base">
              <a:spcBef>
                <a:spcPct val="0"/>
              </a:spcBef>
              <a:spcAft>
                <a:spcPct val="0"/>
              </a:spcAft>
              <a:defRPr sz="4300">
                <a:solidFill>
                  <a:srgbClr val="572314"/>
                </a:solidFill>
                <a:latin typeface="Gill Sans MT" charset="0"/>
              </a:defRPr>
            </a:lvl4pPr>
            <a:lvl5pPr algn="l" rtl="0" fontAlgn="base">
              <a:spcBef>
                <a:spcPct val="0"/>
              </a:spcBef>
              <a:spcAft>
                <a:spcPct val="0"/>
              </a:spcAft>
              <a:defRPr sz="4300">
                <a:solidFill>
                  <a:srgbClr val="572314"/>
                </a:solidFill>
                <a:latin typeface="Gill Sans MT" charset="0"/>
              </a:defRPr>
            </a:lvl5pPr>
            <a:lvl6pPr marL="457200" algn="l" rtl="0" fontAlgn="base">
              <a:spcBef>
                <a:spcPct val="0"/>
              </a:spcBef>
              <a:spcAft>
                <a:spcPct val="0"/>
              </a:spcAft>
              <a:defRPr sz="4300">
                <a:solidFill>
                  <a:srgbClr val="572314"/>
                </a:solidFill>
                <a:latin typeface="Gill Sans MT" charset="0"/>
              </a:defRPr>
            </a:lvl6pPr>
            <a:lvl7pPr marL="914400" algn="l" rtl="0" fontAlgn="base">
              <a:spcBef>
                <a:spcPct val="0"/>
              </a:spcBef>
              <a:spcAft>
                <a:spcPct val="0"/>
              </a:spcAft>
              <a:defRPr sz="4300">
                <a:solidFill>
                  <a:srgbClr val="572314"/>
                </a:solidFill>
                <a:latin typeface="Gill Sans MT" charset="0"/>
              </a:defRPr>
            </a:lvl7pPr>
            <a:lvl8pPr marL="1371600" algn="l" rtl="0" fontAlgn="base">
              <a:spcBef>
                <a:spcPct val="0"/>
              </a:spcBef>
              <a:spcAft>
                <a:spcPct val="0"/>
              </a:spcAft>
              <a:defRPr sz="4300">
                <a:solidFill>
                  <a:srgbClr val="572314"/>
                </a:solidFill>
                <a:latin typeface="Gill Sans MT" charset="0"/>
              </a:defRPr>
            </a:lvl8pPr>
            <a:lvl9pPr marL="1828800" algn="l" rtl="0" fontAlgn="base">
              <a:spcBef>
                <a:spcPct val="0"/>
              </a:spcBef>
              <a:spcAft>
                <a:spcPct val="0"/>
              </a:spcAft>
              <a:defRPr sz="4300">
                <a:solidFill>
                  <a:srgbClr val="572314"/>
                </a:solidFill>
                <a:latin typeface="Gill Sans MT" charset="0"/>
              </a:defRPr>
            </a:lvl9pPr>
            <a:extLst/>
          </a:lstStyle>
          <a:p>
            <a:pPr algn="ctr" eaLnBrk="1" hangingPunct="1">
              <a:defRPr/>
            </a:pPr>
            <a:r>
              <a:rPr lang="en-US" sz="6000" b="1" dirty="0">
                <a:effectLst/>
              </a:rPr>
              <a:t>One </a:t>
            </a:r>
            <a:r>
              <a:rPr lang="en-US" sz="6000" b="1" u="sng" dirty="0">
                <a:effectLst/>
              </a:rPr>
              <a:t>C</a:t>
            </a:r>
            <a:r>
              <a:rPr lang="en-US" sz="6000" b="1" dirty="0">
                <a:effectLst/>
              </a:rPr>
              <a:t>hurch, but many </a:t>
            </a:r>
            <a:r>
              <a:rPr lang="en-US" sz="6000" b="1" u="sng" dirty="0">
                <a:effectLst/>
              </a:rPr>
              <a:t>c</a:t>
            </a:r>
            <a:r>
              <a:rPr lang="en-US" sz="6000" b="1" dirty="0">
                <a:effectLst/>
              </a:rPr>
              <a:t>hurches?</a:t>
            </a:r>
          </a:p>
        </p:txBody>
      </p:sp>
      <p:sp>
        <p:nvSpPr>
          <p:cNvPr id="5" name="TextBox 4"/>
          <p:cNvSpPr txBox="1">
            <a:spLocks noChangeArrowheads="1"/>
          </p:cNvSpPr>
          <p:nvPr/>
        </p:nvSpPr>
        <p:spPr bwMode="auto">
          <a:xfrm>
            <a:off x="4390841" y="845974"/>
            <a:ext cx="3816350" cy="163036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Candara" panose="020E0502030303020204" pitchFamily="34" charset="0"/>
              </a:rPr>
              <a:t>Capital </a:t>
            </a:r>
            <a:r>
              <a:rPr lang="en-US" altLang="en-US" sz="4400" b="1" u="sng" dirty="0">
                <a:latin typeface="Candara" panose="020E0502030303020204" pitchFamily="34" charset="0"/>
              </a:rPr>
              <a:t>C</a:t>
            </a:r>
            <a:r>
              <a:rPr lang="en-US" altLang="en-US" sz="2800" dirty="0">
                <a:latin typeface="Candara" panose="020E0502030303020204" pitchFamily="34" charset="0"/>
              </a:rPr>
              <a:t> </a:t>
            </a:r>
            <a:r>
              <a:rPr lang="mr-IN" altLang="en-US" sz="2800" dirty="0">
                <a:latin typeface="Candara" panose="020E0502030303020204" pitchFamily="34" charset="0"/>
              </a:rPr>
              <a:t>–</a:t>
            </a:r>
            <a:r>
              <a:rPr lang="en-US" altLang="en-US" sz="2800" dirty="0">
                <a:latin typeface="Candara" panose="020E0502030303020204" pitchFamily="34" charset="0"/>
              </a:rPr>
              <a:t> Church of people; a community of believers</a:t>
            </a:r>
          </a:p>
        </p:txBody>
      </p:sp>
      <p:grpSp>
        <p:nvGrpSpPr>
          <p:cNvPr id="10" name="Group 9"/>
          <p:cNvGrpSpPr>
            <a:grpSpLocks/>
          </p:cNvGrpSpPr>
          <p:nvPr/>
        </p:nvGrpSpPr>
        <p:grpSpPr bwMode="auto">
          <a:xfrm>
            <a:off x="4129649" y="4184214"/>
            <a:ext cx="3045702" cy="2022948"/>
            <a:chOff x="4932040" y="3981733"/>
            <a:chExt cx="4461989" cy="1296144"/>
          </a:xfrm>
          <a:noFill/>
        </p:grpSpPr>
        <p:sp>
          <p:nvSpPr>
            <p:cNvPr id="9" name="Rounded Rectangle 8"/>
            <p:cNvSpPr/>
            <p:nvPr/>
          </p:nvSpPr>
          <p:spPr>
            <a:xfrm>
              <a:off x="5314690" y="3981733"/>
              <a:ext cx="3696688" cy="1296144"/>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a:solidFill>
                  <a:srgbClr val="FFFFFF"/>
                </a:solidFill>
                <a:latin typeface="Gill Sans MT" panose="020B0502020104020203" pitchFamily="34" charset="0"/>
              </a:endParaRPr>
            </a:p>
          </p:txBody>
        </p:sp>
        <p:sp>
          <p:nvSpPr>
            <p:cNvPr id="16394" name="TextBox 5"/>
            <p:cNvSpPr txBox="1">
              <a:spLocks noChangeArrowheads="1"/>
            </p:cNvSpPr>
            <p:nvPr/>
          </p:nvSpPr>
          <p:spPr bwMode="auto">
            <a:xfrm>
              <a:off x="4932040" y="4030032"/>
              <a:ext cx="4461989" cy="11995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dirty="0">
                  <a:latin typeface="Candara" panose="020E0502030303020204" pitchFamily="34" charset="0"/>
                </a:rPr>
                <a:t>Little </a:t>
              </a:r>
              <a:r>
                <a:rPr lang="en-US" altLang="en-US" sz="3200" b="1" u="sng" dirty="0">
                  <a:latin typeface="Candara" panose="020E0502030303020204" pitchFamily="34" charset="0"/>
                </a:rPr>
                <a:t>c</a:t>
              </a:r>
              <a:r>
                <a:rPr lang="mr-IN" altLang="en-US" sz="3600" dirty="0">
                  <a:latin typeface="Candara" panose="020E0502030303020204" pitchFamily="34" charset="0"/>
                </a:rPr>
                <a:t>–</a:t>
              </a:r>
              <a:r>
                <a:rPr lang="en-US" altLang="en-US" sz="3600" dirty="0">
                  <a:latin typeface="Candara" panose="020E0502030303020204" pitchFamily="34" charset="0"/>
                </a:rPr>
                <a:t> a church building</a:t>
              </a: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3059" y="122124"/>
            <a:ext cx="3017388" cy="247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9052" y="4016704"/>
            <a:ext cx="3432379" cy="238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flipV="1">
            <a:off x="5905948" y="3283770"/>
            <a:ext cx="2253821" cy="11161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642125" y="2029828"/>
            <a:ext cx="2553819" cy="7026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16693" y="4170435"/>
            <a:ext cx="4030120" cy="2308324"/>
          </a:xfrm>
          <a:prstGeom prst="rect">
            <a:avLst/>
          </a:prstGeom>
          <a:solidFill>
            <a:schemeClr val="accent4">
              <a:lumMod val="40000"/>
              <a:lumOff val="60000"/>
            </a:schemeClr>
          </a:solidFill>
        </p:spPr>
        <p:txBody>
          <a:bodyPr wrap="square" rtlCol="0">
            <a:spAutoFit/>
          </a:bodyPr>
          <a:lstStyle/>
          <a:p>
            <a:pPr algn="ctr"/>
            <a:r>
              <a:rPr lang="en-GB" sz="2400" b="1" dirty="0"/>
              <a:t>“And God placed all things under his (Jesus’) feet and appointed him to be head over everything for the Church, which is his body” </a:t>
            </a:r>
            <a:r>
              <a:rPr lang="en-GB" sz="2400" dirty="0"/>
              <a:t>~ Ephesians 1:22-23</a:t>
            </a:r>
          </a:p>
        </p:txBody>
      </p:sp>
      <p:sp>
        <p:nvSpPr>
          <p:cNvPr id="17" name="TextBox 16"/>
          <p:cNvSpPr txBox="1"/>
          <p:nvPr/>
        </p:nvSpPr>
        <p:spPr>
          <a:xfrm>
            <a:off x="268941" y="218610"/>
            <a:ext cx="3015666" cy="1200329"/>
          </a:xfrm>
          <a:prstGeom prst="rect">
            <a:avLst/>
          </a:prstGeom>
          <a:solidFill>
            <a:schemeClr val="accent4">
              <a:lumMod val="40000"/>
              <a:lumOff val="60000"/>
            </a:schemeClr>
          </a:solidFill>
        </p:spPr>
        <p:txBody>
          <a:bodyPr wrap="square" rtlCol="0">
            <a:spAutoFit/>
          </a:bodyPr>
          <a:lstStyle/>
          <a:p>
            <a:pPr algn="ctr"/>
            <a:r>
              <a:rPr lang="en-GB" b="1" dirty="0"/>
              <a:t>‘church’ </a:t>
            </a:r>
            <a:r>
              <a:rPr lang="en-GB" dirty="0"/>
              <a:t>comes from the Greek word</a:t>
            </a:r>
            <a:r>
              <a:rPr lang="en-GB" b="1" dirty="0"/>
              <a:t> ‘</a:t>
            </a:r>
            <a:r>
              <a:rPr lang="en-GB" b="1" dirty="0" err="1"/>
              <a:t>ekklesia</a:t>
            </a:r>
            <a:r>
              <a:rPr lang="en-GB" dirty="0"/>
              <a:t>’ which is defined as </a:t>
            </a:r>
            <a:r>
              <a:rPr lang="en-GB" i="1" dirty="0"/>
              <a:t>an assembly, or gathering, of Christian people</a:t>
            </a:r>
          </a:p>
        </p:txBody>
      </p:sp>
    </p:spTree>
    <p:extLst>
      <p:ext uri="{BB962C8B-B14F-4D97-AF65-F5344CB8AC3E}">
        <p14:creationId xmlns:p14="http://schemas.microsoft.com/office/powerpoint/2010/main" val="3012830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5"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5"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heckerboard(across)">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0159" y="365760"/>
            <a:ext cx="9406665" cy="4701092"/>
          </a:xfrm>
        </p:spPr>
        <p:txBody>
          <a:bodyPr>
            <a:noAutofit/>
          </a:bodyPr>
          <a:lstStyle/>
          <a:p>
            <a:pPr marL="0" indent="0" algn="ctr">
              <a:buNone/>
            </a:pPr>
            <a:r>
              <a:rPr lang="en-GB" sz="4000" dirty="0"/>
              <a:t>Throughout the history of the Church, it has been a major source of social services like schooling and medical care; it has been an inspiration for art and culture and it has campaigned for justice and championed the neglected.</a:t>
            </a:r>
          </a:p>
          <a:p>
            <a:pPr marL="0" indent="0" algn="ctr">
              <a:buNone/>
            </a:pPr>
            <a:endParaRPr lang="en-GB" sz="4000" dirty="0"/>
          </a:p>
          <a:p>
            <a:pPr marL="0" indent="0" algn="ctr">
              <a:buNone/>
            </a:pPr>
            <a:r>
              <a:rPr lang="en-GB" sz="4000" dirty="0"/>
              <a:t>In modern Britain the Church has become involved in projects that help the local community, such as food banks.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32" y="3751729"/>
            <a:ext cx="1428750" cy="71437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22049"/>
          <a:stretch/>
        </p:blipFill>
        <p:spPr>
          <a:xfrm>
            <a:off x="10415194" y="5185185"/>
            <a:ext cx="1472573" cy="14393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5194" y="3078088"/>
            <a:ext cx="1558230" cy="103082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54465">
            <a:off x="326231" y="1869254"/>
            <a:ext cx="1093077" cy="72871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35176" y="831841"/>
            <a:ext cx="890083" cy="89008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5394" y="3469285"/>
            <a:ext cx="1723134" cy="838592"/>
          </a:xfrm>
          <a:prstGeom prst="rect">
            <a:avLst/>
          </a:prstGeom>
        </p:spPr>
      </p:pic>
    </p:spTree>
    <p:extLst>
      <p:ext uri="{BB962C8B-B14F-4D97-AF65-F5344CB8AC3E}">
        <p14:creationId xmlns:p14="http://schemas.microsoft.com/office/powerpoint/2010/main" val="32440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238125"/>
            <a:ext cx="10515600" cy="1325563"/>
          </a:xfrm>
        </p:spPr>
        <p:txBody>
          <a:bodyPr/>
          <a:lstStyle/>
          <a:p>
            <a:pPr algn="ctr"/>
            <a:r>
              <a:rPr lang="en-GB" b="1" u="sng" dirty="0">
                <a:latin typeface="+mn-lt"/>
              </a:rPr>
              <a:t>The </a:t>
            </a:r>
            <a:r>
              <a:rPr lang="en-GB" dirty="0">
                <a:solidFill>
                  <a:srgbClr val="7030A0"/>
                </a:solidFill>
                <a:latin typeface="+mn-lt"/>
              </a:rPr>
              <a:t>parable</a:t>
            </a:r>
            <a:r>
              <a:rPr lang="en-GB" b="1" u="sng" dirty="0">
                <a:latin typeface="+mn-lt"/>
              </a:rPr>
              <a:t> of the sheep and the goats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 y="1918891"/>
            <a:ext cx="6121400" cy="446448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5868" y="1404574"/>
            <a:ext cx="4649107" cy="5207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425" y="408282"/>
            <a:ext cx="1108640" cy="11554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8977" y="408282"/>
            <a:ext cx="984846" cy="1155406"/>
          </a:xfrm>
          <a:prstGeom prst="rect">
            <a:avLst/>
          </a:prstGeom>
        </p:spPr>
      </p:pic>
      <p:grpSp>
        <p:nvGrpSpPr>
          <p:cNvPr id="16" name="Group 15"/>
          <p:cNvGrpSpPr/>
          <p:nvPr/>
        </p:nvGrpSpPr>
        <p:grpSpPr>
          <a:xfrm>
            <a:off x="4025902" y="1143000"/>
            <a:ext cx="4368798" cy="1183680"/>
            <a:chOff x="4025902" y="1143000"/>
            <a:chExt cx="4368798" cy="1183680"/>
          </a:xfrm>
        </p:grpSpPr>
        <p:cxnSp>
          <p:nvCxnSpPr>
            <p:cNvPr id="9" name="Straight Arrow Connector 8"/>
            <p:cNvCxnSpPr>
              <a:stCxn id="14" idx="1"/>
            </p:cNvCxnSpPr>
            <p:nvPr/>
          </p:nvCxnSpPr>
          <p:spPr>
            <a:xfrm flipH="1" flipV="1">
              <a:off x="4025902" y="1143000"/>
              <a:ext cx="2400298" cy="7220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26200" y="1403350"/>
              <a:ext cx="1968500" cy="923330"/>
            </a:xfrm>
            <a:prstGeom prst="rect">
              <a:avLst/>
            </a:prstGeom>
            <a:solidFill>
              <a:schemeClr val="accent4">
                <a:lumMod val="20000"/>
                <a:lumOff val="80000"/>
              </a:schemeClr>
            </a:solidFill>
          </p:spPr>
          <p:txBody>
            <a:bodyPr wrap="square" rtlCol="0">
              <a:spAutoFit/>
            </a:bodyPr>
            <a:lstStyle/>
            <a:p>
              <a:pPr algn="ctr"/>
              <a:r>
                <a:rPr lang="en-GB" i="1" dirty="0"/>
                <a:t>A story told to teach a moral or a lesson</a:t>
              </a:r>
            </a:p>
          </p:txBody>
        </p:sp>
      </p:grpSp>
      <p:sp>
        <p:nvSpPr>
          <p:cNvPr id="10" name="Rectangle 9"/>
          <p:cNvSpPr/>
          <p:nvPr/>
        </p:nvSpPr>
        <p:spPr>
          <a:xfrm>
            <a:off x="3330813" y="6488668"/>
            <a:ext cx="5063887" cy="369332"/>
          </a:xfrm>
          <a:prstGeom prst="rect">
            <a:avLst/>
          </a:prstGeom>
        </p:spPr>
        <p:txBody>
          <a:bodyPr wrap="none">
            <a:spAutoFit/>
          </a:bodyPr>
          <a:lstStyle/>
          <a:p>
            <a:r>
              <a:rPr lang="en-GB" dirty="0">
                <a:hlinkClick r:id="rId6"/>
              </a:rPr>
              <a:t>https://www.youtube.com/watch?v=iWSkdx-XwWY</a:t>
            </a:r>
            <a:r>
              <a:rPr lang="en-GB" dirty="0"/>
              <a:t> </a:t>
            </a:r>
          </a:p>
        </p:txBody>
      </p:sp>
    </p:spTree>
    <p:extLst>
      <p:ext uri="{BB962C8B-B14F-4D97-AF65-F5344CB8AC3E}">
        <p14:creationId xmlns:p14="http://schemas.microsoft.com/office/powerpoint/2010/main" val="419276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Tree>
    <p:extLst>
      <p:ext uri="{BB962C8B-B14F-4D97-AF65-F5344CB8AC3E}">
        <p14:creationId xmlns:p14="http://schemas.microsoft.com/office/powerpoint/2010/main" val="376444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91" y="0"/>
            <a:ext cx="10515600" cy="1325563"/>
          </a:xfrm>
        </p:spPr>
        <p:txBody>
          <a:bodyPr/>
          <a:lstStyle/>
          <a:p>
            <a:r>
              <a:rPr lang="en-GB" b="1" u="sng" dirty="0">
                <a:latin typeface="+mn-lt"/>
              </a:rPr>
              <a:t>Case study</a:t>
            </a:r>
          </a:p>
        </p:txBody>
      </p:sp>
      <p:sp>
        <p:nvSpPr>
          <p:cNvPr id="3" name="Content Placeholder 2"/>
          <p:cNvSpPr>
            <a:spLocks noGrp="1"/>
          </p:cNvSpPr>
          <p:nvPr>
            <p:ph idx="1"/>
          </p:nvPr>
        </p:nvSpPr>
        <p:spPr>
          <a:xfrm>
            <a:off x="129091" y="1161826"/>
            <a:ext cx="11790381" cy="5572461"/>
          </a:xfrm>
        </p:spPr>
        <p:txBody>
          <a:bodyPr>
            <a:normAutofit lnSpcReduction="10000"/>
          </a:bodyPr>
          <a:lstStyle/>
          <a:p>
            <a:r>
              <a:rPr lang="en-GB" dirty="0"/>
              <a:t>In 1996 Paddy and Carol Henderson met Baby Boris, a street baby living at Central Railway station with his 14-year-old mother. Paddy and Carol were working for a UN feeding programme at the time.</a:t>
            </a:r>
          </a:p>
          <a:p>
            <a:r>
              <a:rPr lang="en-GB" dirty="0"/>
              <a:t>Whilst fundraising for Bulgaria in Salisbury in 2000, Paddy received a call from a desperate mother in Salisbury saying: “My children are going to bed hungry tonight – what are </a:t>
            </a:r>
            <a:r>
              <a:rPr lang="en-GB" i="1" dirty="0"/>
              <a:t>you</a:t>
            </a:r>
            <a:r>
              <a:rPr lang="en-GB" dirty="0"/>
              <a:t> going to do about it.”</a:t>
            </a:r>
          </a:p>
          <a:p>
            <a:r>
              <a:rPr lang="en-GB" dirty="0"/>
              <a:t>Paddy investigated local indices of deprivation and ‘hidden hunger’ in the UK. The shocking results showed that significant numbers of local people faced short term hunger as a result of a sudden crisis.</a:t>
            </a:r>
          </a:p>
          <a:p>
            <a:r>
              <a:rPr lang="en-GB" dirty="0"/>
              <a:t>Paddy started </a:t>
            </a:r>
            <a:r>
              <a:rPr lang="en-GB" b="1" dirty="0"/>
              <a:t>Salisbury </a:t>
            </a:r>
            <a:r>
              <a:rPr lang="en-GB" b="1" dirty="0" err="1"/>
              <a:t>Foodbank</a:t>
            </a:r>
            <a:r>
              <a:rPr lang="en-GB" dirty="0"/>
              <a:t> in his garden shed and garage, providing three days’ of emergency food to local people in crisis.</a:t>
            </a:r>
          </a:p>
          <a:p>
            <a:r>
              <a:rPr lang="en-GB" dirty="0"/>
              <a:t>In 2004, the</a:t>
            </a:r>
            <a:r>
              <a:rPr lang="en-GB" b="1" dirty="0"/>
              <a:t> UK </a:t>
            </a:r>
            <a:r>
              <a:rPr lang="en-GB" b="1" dirty="0" err="1"/>
              <a:t>Foodbank</a:t>
            </a:r>
            <a:r>
              <a:rPr lang="en-GB" b="1" dirty="0"/>
              <a:t> Network</a:t>
            </a:r>
            <a:r>
              <a:rPr lang="en-GB" dirty="0"/>
              <a:t> was launched teaching churches and communities nationwide how to start their own </a:t>
            </a:r>
            <a:r>
              <a:rPr lang="en-GB" dirty="0" err="1"/>
              <a:t>foodbanks</a:t>
            </a:r>
            <a:r>
              <a:rPr lang="en-GB" dirty="0"/>
              <a:t>.</a:t>
            </a:r>
          </a:p>
          <a:p>
            <a:pPr marL="0" indent="0" algn="ctr">
              <a:buNone/>
            </a:pPr>
            <a:endParaRPr lang="en-GB" dirty="0"/>
          </a:p>
        </p:txBody>
      </p:sp>
      <p:pic>
        <p:nvPicPr>
          <p:cNvPr id="4" name="Picture 3"/>
          <p:cNvPicPr>
            <a:picLocks noChangeAspect="1"/>
          </p:cNvPicPr>
          <p:nvPr/>
        </p:nvPicPr>
        <p:blipFill>
          <a:blip r:embed="rId2"/>
          <a:stretch>
            <a:fillRect/>
          </a:stretch>
        </p:blipFill>
        <p:spPr>
          <a:xfrm>
            <a:off x="10850653" y="119807"/>
            <a:ext cx="1197912" cy="1042019"/>
          </a:xfrm>
          <a:prstGeom prst="rect">
            <a:avLst/>
          </a:prstGeom>
        </p:spPr>
      </p:pic>
    </p:spTree>
    <p:extLst>
      <p:ext uri="{BB962C8B-B14F-4D97-AF65-F5344CB8AC3E}">
        <p14:creationId xmlns:p14="http://schemas.microsoft.com/office/powerpoint/2010/main" val="282192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09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a:latin typeface="+mn-lt"/>
              </a:rPr>
              <a:t>Case study</a:t>
            </a:r>
            <a:endParaRPr lang="en-GB" b="1" u="sng" dirty="0">
              <a:latin typeface="+mn-lt"/>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691913" y="1077670"/>
            <a:ext cx="3278620" cy="2554941"/>
          </a:xfrm>
          <a:prstGeom prst="rect">
            <a:avLst/>
          </a:prstGeom>
        </p:spPr>
      </p:pic>
      <p:sp>
        <p:nvSpPr>
          <p:cNvPr id="6" name="Rectangle 5"/>
          <p:cNvSpPr/>
          <p:nvPr/>
        </p:nvSpPr>
        <p:spPr>
          <a:xfrm>
            <a:off x="236668" y="1305342"/>
            <a:ext cx="8907332" cy="5262979"/>
          </a:xfrm>
          <a:prstGeom prst="rect">
            <a:avLst/>
          </a:prstGeom>
        </p:spPr>
        <p:txBody>
          <a:bodyPr wrap="square">
            <a:spAutoFit/>
          </a:bodyPr>
          <a:lstStyle/>
          <a:p>
            <a:pPr algn="ctr"/>
            <a:r>
              <a:rPr lang="en-GB" sz="2400" i="1" dirty="0"/>
              <a:t>“The Oasis Project has been providing a warm welcome to all since 2005.</a:t>
            </a:r>
          </a:p>
          <a:p>
            <a:pPr algn="ctr"/>
            <a:endParaRPr lang="en-GB" sz="2400" i="1" dirty="0"/>
          </a:p>
          <a:p>
            <a:pPr algn="ctr"/>
            <a:r>
              <a:rPr lang="en-GB" sz="2400" i="1" dirty="0"/>
              <a:t>We provide practical care and training, and emotional and spiritual support in a  community cafe setting.</a:t>
            </a:r>
          </a:p>
          <a:p>
            <a:pPr algn="ctr"/>
            <a:endParaRPr lang="en-GB" sz="2400" i="1" dirty="0"/>
          </a:p>
          <a:p>
            <a:pPr algn="ctr"/>
            <a:r>
              <a:rPr lang="en-GB" sz="2400" i="1" dirty="0"/>
              <a:t>Helping people to build a future and bring hope to lives in crisis.</a:t>
            </a:r>
          </a:p>
          <a:p>
            <a:pPr algn="ctr"/>
            <a:endParaRPr lang="en-GB" sz="2400" i="1" dirty="0"/>
          </a:p>
          <a:p>
            <a:pPr algn="ctr"/>
            <a:r>
              <a:rPr lang="en-GB" sz="2400" i="1" dirty="0"/>
              <a:t>We work with our associated project, Plymouth Foodbank and the church at Plymouth Central Hall </a:t>
            </a:r>
          </a:p>
          <a:p>
            <a:pPr algn="ctr"/>
            <a:endParaRPr lang="en-GB" sz="2400" i="1" dirty="0"/>
          </a:p>
          <a:p>
            <a:pPr algn="ctr"/>
            <a:r>
              <a:rPr lang="en-GB" sz="2400" i="1" dirty="0"/>
              <a:t>Last year 324 people attended a course or an activity at the centre. 77% said their self confidence improved, 35 gained work, 16 went on to other training.”</a:t>
            </a:r>
          </a:p>
        </p:txBody>
      </p:sp>
      <p:sp>
        <p:nvSpPr>
          <p:cNvPr id="7" name="Rectangle 6"/>
          <p:cNvSpPr/>
          <p:nvPr/>
        </p:nvSpPr>
        <p:spPr>
          <a:xfrm>
            <a:off x="9324231" y="6383655"/>
            <a:ext cx="2646302" cy="369332"/>
          </a:xfrm>
          <a:prstGeom prst="rect">
            <a:avLst/>
          </a:prstGeom>
        </p:spPr>
        <p:txBody>
          <a:bodyPr wrap="none">
            <a:spAutoFit/>
          </a:bodyPr>
          <a:lstStyle/>
          <a:p>
            <a:r>
              <a:rPr lang="en-GB" dirty="0">
                <a:hlinkClick r:id="rId4"/>
              </a:rPr>
              <a:t>http://oasisproject.co.uk/</a:t>
            </a:r>
            <a:r>
              <a:rPr lang="en-GB" dirty="0"/>
              <a:t> </a:t>
            </a:r>
          </a:p>
        </p:txBody>
      </p:sp>
    </p:spTree>
    <p:extLst>
      <p:ext uri="{BB962C8B-B14F-4D97-AF65-F5344CB8AC3E}">
        <p14:creationId xmlns:p14="http://schemas.microsoft.com/office/powerpoint/2010/main" val="3234269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401" y="892885"/>
            <a:ext cx="8452824" cy="5723068"/>
          </a:xfrm>
        </p:spPr>
        <p:txBody>
          <a:bodyPr>
            <a:normAutofit/>
          </a:bodyPr>
          <a:lstStyle/>
          <a:p>
            <a:r>
              <a:rPr lang="en-GB" dirty="0"/>
              <a:t>Street pastors are trained volunteers from local churches who care about their community.</a:t>
            </a:r>
          </a:p>
          <a:p>
            <a:r>
              <a:rPr lang="en-GB" dirty="0"/>
              <a:t>They patrol in teams of men and women, usually from 10 p.m. to 4 a.m. on a Friday and Saturday night, to care for, listen to and help people who are out on the streets.</a:t>
            </a:r>
          </a:p>
          <a:p>
            <a:r>
              <a:rPr lang="en-GB" i="1" dirty="0"/>
              <a:t>A street pastor is someone who is…</a:t>
            </a:r>
          </a:p>
          <a:p>
            <a:pPr>
              <a:buFont typeface="Wingdings" panose="05000000000000000000" pitchFamily="2" charset="2"/>
              <a:buChar char="ü"/>
            </a:pPr>
            <a:r>
              <a:rPr lang="en-GB" dirty="0"/>
              <a:t> a Christian and is part of a local church;</a:t>
            </a:r>
          </a:p>
          <a:p>
            <a:pPr>
              <a:buFont typeface="Wingdings" panose="05000000000000000000" pitchFamily="2" charset="2"/>
              <a:buChar char="ü"/>
            </a:pPr>
            <a:r>
              <a:rPr lang="en-GB" dirty="0"/>
              <a:t> concerned for society and their local community;</a:t>
            </a:r>
          </a:p>
          <a:p>
            <a:pPr>
              <a:buFont typeface="Wingdings" panose="05000000000000000000" pitchFamily="2" charset="2"/>
              <a:buChar char="ü"/>
            </a:pPr>
            <a:r>
              <a:rPr lang="en-GB" dirty="0"/>
              <a:t> willing to engage with people, whatever their </a:t>
            </a:r>
          </a:p>
          <a:p>
            <a:pPr marL="0" indent="0">
              <a:buNone/>
            </a:pPr>
            <a:r>
              <a:rPr lang="en-GB" dirty="0"/>
              <a:t>     perspective on life and wherever they hang out</a:t>
            </a:r>
          </a:p>
          <a:p>
            <a:endParaRPr lang="en-GB" dirty="0"/>
          </a:p>
        </p:txBody>
      </p:sp>
      <p:sp>
        <p:nvSpPr>
          <p:cNvPr id="4" name="Title 1"/>
          <p:cNvSpPr txBox="1">
            <a:spLocks/>
          </p:cNvSpPr>
          <p:nvPr/>
        </p:nvSpPr>
        <p:spPr>
          <a:xfrm>
            <a:off x="129091" y="-1744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a:latin typeface="+mn-lt"/>
              </a:rPr>
              <a:t>Case study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9756" y="1603785"/>
            <a:ext cx="3012140" cy="40942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161" y="98971"/>
            <a:ext cx="1323191" cy="793914"/>
          </a:xfrm>
          <a:prstGeom prst="rect">
            <a:avLst/>
          </a:prstGeom>
        </p:spPr>
      </p:pic>
    </p:spTree>
    <p:extLst>
      <p:ext uri="{BB962C8B-B14F-4D97-AF65-F5344CB8AC3E}">
        <p14:creationId xmlns:p14="http://schemas.microsoft.com/office/powerpoint/2010/main" val="298297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E1E781-39C3-4E28-A23D-F4C88E1486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de8ce8-497b-4d58-ad3b-77e996642cc8"/>
    <ds:schemaRef ds:uri="1c2ace7b-0193-49d6-b28f-a6c5f1daf0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26E6A4-D451-466D-8D82-38FD3472397E}">
  <ds:schemaRefs>
    <ds:schemaRef ds:uri="http://schemas.microsoft.com/sharepoint/v3/contenttype/forms"/>
  </ds:schemaRefs>
</ds:datastoreItem>
</file>

<file path=customXml/itemProps3.xml><?xml version="1.0" encoding="utf-8"?>
<ds:datastoreItem xmlns:ds="http://schemas.openxmlformats.org/officeDocument/2006/customXml" ds:itemID="{F1E50670-E86D-4A01-A5A4-3E00C11825A9}">
  <ds:schemaRefs>
    <ds:schemaRef ds:uri="http://schemas.microsoft.com/office/infopath/2007/PartnerControls"/>
    <ds:schemaRef ds:uri="http://schemas.microsoft.com/office/2006/documentManagement/types"/>
    <ds:schemaRef ds:uri="http://purl.org/dc/dcmitype/"/>
    <ds:schemaRef ds:uri="http://purl.org/dc/elements/1.1/"/>
    <ds:schemaRef ds:uri="http://schemas.microsoft.com/office/2006/metadata/properties"/>
    <ds:schemaRef ds:uri="3cde8ce8-497b-4d58-ad3b-77e996642cc8"/>
    <ds:schemaRef ds:uri="http://schemas.openxmlformats.org/package/2006/metadata/core-properties"/>
    <ds:schemaRef ds:uri="1c2ace7b-0193-49d6-b28f-a6c5f1daf0a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96</TotalTime>
  <Words>1180</Words>
  <Application>Microsoft Office PowerPoint</Application>
  <PresentationFormat>Widescreen</PresentationFormat>
  <Paragraphs>76</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Candara</vt:lpstr>
      <vt:lpstr>Gill Sans MT</vt:lpstr>
      <vt:lpstr>Symbol</vt:lpstr>
      <vt:lpstr>Wingdings</vt:lpstr>
      <vt:lpstr>Office Theme</vt:lpstr>
      <vt:lpstr>Christian practices  The role of the Church in the local community</vt:lpstr>
      <vt:lpstr>What do I need to know?</vt:lpstr>
      <vt:lpstr>PowerPoint Presentation</vt:lpstr>
      <vt:lpstr>PowerPoint Presentation</vt:lpstr>
      <vt:lpstr>The parable of the sheep and the goats</vt:lpstr>
      <vt:lpstr>PowerPoint Presentation</vt:lpstr>
      <vt:lpstr>Case study</vt:lpstr>
      <vt:lpstr>PowerPoint Presentation</vt:lpstr>
      <vt:lpstr>PowerPoint Presentation</vt:lpstr>
      <vt:lpstr>PowerPoint Presentation</vt:lpstr>
      <vt:lpstr>PowerPoint Presentation</vt:lpstr>
      <vt:lpstr>Agape</vt:lpstr>
      <vt:lpstr>Essential information…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practices  The role of the Church in the local community</dc:title>
  <dc:creator>sstewart</dc:creator>
  <cp:lastModifiedBy>Hailes, Craig</cp:lastModifiedBy>
  <cp:revision>16</cp:revision>
  <cp:lastPrinted>2018-05-01T13:24:11Z</cp:lastPrinted>
  <dcterms:created xsi:type="dcterms:W3CDTF">2018-05-01T09:45:11Z</dcterms:created>
  <dcterms:modified xsi:type="dcterms:W3CDTF">2020-10-11T14:09:39Z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