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9" r:id="rId6"/>
    <p:sldId id="260" r:id="rId7"/>
  </p:sldIdLst>
  <p:sldSz cx="6858000" cy="12192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8FDD"/>
    <a:srgbClr val="DCC5ED"/>
    <a:srgbClr val="D5F4FF"/>
    <a:srgbClr val="F2F9EB"/>
    <a:srgbClr val="E3EAF5"/>
    <a:srgbClr val="21C5FF"/>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38" d="100"/>
          <a:sy n="38" d="100"/>
        </p:scale>
        <p:origin x="235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D71795-ECBF-48C7-9BE2-B998E397F232}" type="datetimeFigureOut">
              <a:rPr lang="en-GB" smtClean="0"/>
              <a:t>18/10/2020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1043140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71795-ECBF-48C7-9BE2-B998E397F232}" type="datetimeFigureOut">
              <a:rPr lang="en-GB" smtClean="0"/>
              <a:t>18/10/2020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403377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71795-ECBF-48C7-9BE2-B998E397F232}" type="datetimeFigureOut">
              <a:rPr lang="en-GB" smtClean="0"/>
              <a:t>18/10/2020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2439352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71795-ECBF-48C7-9BE2-B998E397F232}" type="datetimeFigureOut">
              <a:rPr lang="en-GB" smtClean="0"/>
              <a:t>18/10/2020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1238811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D71795-ECBF-48C7-9BE2-B998E397F232}" type="datetimeFigureOut">
              <a:rPr lang="en-GB" smtClean="0"/>
              <a:t>18/10/2020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400208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D71795-ECBF-48C7-9BE2-B998E397F232}" type="datetimeFigureOut">
              <a:rPr lang="en-GB" smtClean="0"/>
              <a:t>18/10/2020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2679849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D71795-ECBF-48C7-9BE2-B998E397F232}" type="datetimeFigureOut">
              <a:rPr lang="en-GB" smtClean="0"/>
              <a:t>18/10/2020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224311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D71795-ECBF-48C7-9BE2-B998E397F232}" type="datetimeFigureOut">
              <a:rPr lang="en-GB" smtClean="0"/>
              <a:t>18/10/2020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1169309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D71795-ECBF-48C7-9BE2-B998E397F232}" type="datetimeFigureOut">
              <a:rPr lang="en-GB" smtClean="0"/>
              <a:t>18/10/2020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50758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D71795-ECBF-48C7-9BE2-B998E397F232}" type="datetimeFigureOut">
              <a:rPr lang="en-GB" smtClean="0"/>
              <a:t>18/10/2020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533257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D71795-ECBF-48C7-9BE2-B998E397F232}" type="datetimeFigureOut">
              <a:rPr lang="en-GB" smtClean="0"/>
              <a:t>18/10/2020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24359A-2B76-4B7C-B32D-B35BE4699D5B}" type="slidenum">
              <a:rPr lang="en-GB" smtClean="0"/>
              <a:t>‹#›</a:t>
            </a:fld>
            <a:endParaRPr lang="en-GB"/>
          </a:p>
        </p:txBody>
      </p:sp>
    </p:spTree>
    <p:extLst>
      <p:ext uri="{BB962C8B-B14F-4D97-AF65-F5344CB8AC3E}">
        <p14:creationId xmlns:p14="http://schemas.microsoft.com/office/powerpoint/2010/main" val="3190730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0CD71795-ECBF-48C7-9BE2-B998E397F232}" type="datetimeFigureOut">
              <a:rPr lang="en-GB" smtClean="0"/>
              <a:t>18/10/2020</a:t>
            </a:fld>
            <a:endParaRPr lang="en-GB"/>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4524359A-2B76-4B7C-B32D-B35BE4699D5B}" type="slidenum">
              <a:rPr lang="en-GB" smtClean="0"/>
              <a:t>‹#›</a:t>
            </a:fld>
            <a:endParaRPr lang="en-GB"/>
          </a:p>
        </p:txBody>
      </p:sp>
    </p:spTree>
    <p:extLst>
      <p:ext uri="{BB962C8B-B14F-4D97-AF65-F5344CB8AC3E}">
        <p14:creationId xmlns:p14="http://schemas.microsoft.com/office/powerpoint/2010/main" val="382157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84596" y="71882"/>
            <a:ext cx="6509982" cy="11965540"/>
          </a:xfrm>
          <a:prstGeom prst="rect">
            <a:avLst/>
          </a:prstGeom>
          <a:ln w="762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200"/>
          </a:p>
        </p:txBody>
      </p:sp>
      <p:sp>
        <p:nvSpPr>
          <p:cNvPr id="4" name="Title 3"/>
          <p:cNvSpPr>
            <a:spLocks noGrp="1"/>
          </p:cNvSpPr>
          <p:nvPr>
            <p:ph type="title"/>
          </p:nvPr>
        </p:nvSpPr>
        <p:spPr>
          <a:xfrm>
            <a:off x="504768" y="245132"/>
            <a:ext cx="5915025" cy="366886"/>
          </a:xfrm>
        </p:spPr>
        <p:txBody>
          <a:bodyPr>
            <a:noAutofit/>
          </a:bodyPr>
          <a:lstStyle/>
          <a:p>
            <a:pPr algn="ctr"/>
            <a:r>
              <a:rPr lang="en-GB" sz="2000" b="1" u="sng" dirty="0">
                <a:effectLst>
                  <a:outerShdw blurRad="38100" dist="38100" dir="2700000" algn="tl">
                    <a:srgbClr val="000000">
                      <a:alpha val="43137"/>
                    </a:srgbClr>
                  </a:outerShdw>
                </a:effectLst>
                <a:latin typeface="Comic Sans MS" panose="030F0702030302020204" pitchFamily="66" charset="0"/>
              </a:rPr>
              <a:t>Exam Skills</a:t>
            </a:r>
          </a:p>
        </p:txBody>
      </p:sp>
      <p:sp>
        <p:nvSpPr>
          <p:cNvPr id="6" name="Rectangle 5"/>
          <p:cNvSpPr/>
          <p:nvPr/>
        </p:nvSpPr>
        <p:spPr>
          <a:xfrm>
            <a:off x="397084" y="1294777"/>
            <a:ext cx="3662365" cy="1051380"/>
          </a:xfrm>
          <a:prstGeom prst="rect">
            <a:avLst/>
          </a:prstGeom>
          <a:solidFill>
            <a:srgbClr val="21C5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Question 1 – Multiple choice question</a:t>
            </a:r>
          </a:p>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Worth 1 mark</a:t>
            </a:r>
          </a:p>
          <a:p>
            <a:pPr marL="342900" indent="-342900" algn="ctr">
              <a:buAutoNum type="arabicParenBoth"/>
            </a:pPr>
            <a:endParaRPr lang="en-US" sz="500" b="1" dirty="0">
              <a:solidFill>
                <a:schemeClr val="tx1"/>
              </a:solidFill>
              <a:effectLst>
                <a:outerShdw blurRad="38100" dist="38100" dir="2700000" algn="tl">
                  <a:srgbClr val="000000">
                    <a:alpha val="43137"/>
                  </a:srgbClr>
                </a:outerShdw>
              </a:effectLst>
              <a:latin typeface="Comic Sans MS" panose="030F0702030302020204" pitchFamily="66" charset="0"/>
            </a:endParaRPr>
          </a:p>
          <a:p>
            <a:pPr algn="ctr"/>
            <a:r>
              <a:rPr lang="en-US" sz="1200" dirty="0">
                <a:solidFill>
                  <a:schemeClr val="tx1"/>
                </a:solidFill>
                <a:latin typeface="Comic Sans MS" panose="030F0702030302020204" pitchFamily="66" charset="0"/>
              </a:rPr>
              <a:t>This is a multiple choice question and you must chose the correct answer from 4 options.</a:t>
            </a:r>
          </a:p>
        </p:txBody>
      </p:sp>
      <p:sp>
        <p:nvSpPr>
          <p:cNvPr id="7" name="Rectangle 6"/>
          <p:cNvSpPr/>
          <p:nvPr/>
        </p:nvSpPr>
        <p:spPr>
          <a:xfrm>
            <a:off x="2342185" y="2585825"/>
            <a:ext cx="4161181" cy="1302010"/>
          </a:xfrm>
          <a:prstGeom prst="rect">
            <a:avLst/>
          </a:prstGeom>
          <a:solidFill>
            <a:srgbClr val="FFC0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Question 2 – Short-answer</a:t>
            </a:r>
          </a:p>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Worth 2 marks</a:t>
            </a:r>
          </a:p>
          <a:p>
            <a:pPr algn="ctr"/>
            <a:endParaRPr lang="en-US" sz="500" b="1" dirty="0">
              <a:solidFill>
                <a:schemeClr val="tx1"/>
              </a:solidFill>
              <a:effectLst>
                <a:outerShdw blurRad="38100" dist="38100" dir="2700000" algn="tl">
                  <a:srgbClr val="000000">
                    <a:alpha val="43137"/>
                  </a:srgbClr>
                </a:outerShdw>
              </a:effectLst>
              <a:latin typeface="Comic Sans MS" panose="030F0702030302020204" pitchFamily="66" charset="0"/>
            </a:endParaRPr>
          </a:p>
          <a:p>
            <a:r>
              <a:rPr lang="en-US" sz="1400" dirty="0">
                <a:solidFill>
                  <a:schemeClr val="tx1"/>
                </a:solidFill>
                <a:latin typeface="Comic Sans MS" panose="030F0702030302020204" pitchFamily="66" charset="0"/>
              </a:rPr>
              <a:t>You need to give a short-answer to the question which will ask for two facts. One mark will be given for each </a:t>
            </a:r>
            <a:r>
              <a:rPr lang="en-US" sz="1400" b="1" dirty="0">
                <a:solidFill>
                  <a:schemeClr val="tx1"/>
                </a:solidFill>
                <a:latin typeface="Comic Sans MS" panose="030F0702030302020204" pitchFamily="66" charset="0"/>
              </a:rPr>
              <a:t>two</a:t>
            </a:r>
            <a:r>
              <a:rPr lang="en-US" sz="1400" dirty="0">
                <a:solidFill>
                  <a:schemeClr val="tx1"/>
                </a:solidFill>
                <a:latin typeface="Comic Sans MS" panose="030F0702030302020204" pitchFamily="66" charset="0"/>
              </a:rPr>
              <a:t> correct points. </a:t>
            </a:r>
          </a:p>
        </p:txBody>
      </p:sp>
      <p:sp>
        <p:nvSpPr>
          <p:cNvPr id="9" name="Rectangle 8"/>
          <p:cNvSpPr/>
          <p:nvPr/>
        </p:nvSpPr>
        <p:spPr>
          <a:xfrm>
            <a:off x="398164" y="4094750"/>
            <a:ext cx="4432242" cy="2443132"/>
          </a:xfrm>
          <a:prstGeom prst="rect">
            <a:avLst/>
          </a:prstGeom>
          <a:solidFill>
            <a:srgbClr val="92D05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Question 3 – Explaining question</a:t>
            </a:r>
          </a:p>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Worth 4 marks</a:t>
            </a:r>
          </a:p>
          <a:p>
            <a:pPr algn="ctr"/>
            <a:endParaRPr lang="en-US" sz="500" b="1" dirty="0">
              <a:solidFill>
                <a:schemeClr val="tx1"/>
              </a:solidFill>
              <a:effectLst>
                <a:outerShdw blurRad="38100" dist="38100" dir="2700000" algn="tl">
                  <a:srgbClr val="000000">
                    <a:alpha val="43137"/>
                  </a:srgbClr>
                </a:outerShdw>
              </a:effectLst>
              <a:latin typeface="Comic Sans MS" panose="030F0702030302020204" pitchFamily="66" charset="0"/>
            </a:endParaRPr>
          </a:p>
          <a:p>
            <a:r>
              <a:rPr lang="en-US" sz="1400" dirty="0">
                <a:solidFill>
                  <a:schemeClr val="tx1"/>
                </a:solidFill>
                <a:latin typeface="Comic Sans MS" panose="030F0702030302020204" pitchFamily="66" charset="0"/>
              </a:rPr>
              <a:t>These questions will ask for two ways in which beliefs influence a religious believer OR two contrasting ways in which religion is practices OR two contrasting beliefs about contemporary British society. </a:t>
            </a:r>
          </a:p>
          <a:p>
            <a:r>
              <a:rPr lang="en-US" sz="1400" dirty="0">
                <a:solidFill>
                  <a:schemeClr val="tx1"/>
                </a:solidFill>
                <a:latin typeface="Comic Sans MS" panose="030F0702030302020204" pitchFamily="66" charset="0"/>
              </a:rPr>
              <a:t>For each </a:t>
            </a:r>
            <a:r>
              <a:rPr lang="en-US" sz="1400" b="1" dirty="0">
                <a:solidFill>
                  <a:schemeClr val="tx1"/>
                </a:solidFill>
                <a:latin typeface="Comic Sans MS" panose="030F0702030302020204" pitchFamily="66" charset="0"/>
              </a:rPr>
              <a:t>two</a:t>
            </a:r>
            <a:r>
              <a:rPr lang="en-US" sz="1400" dirty="0">
                <a:solidFill>
                  <a:schemeClr val="tx1"/>
                </a:solidFill>
                <a:latin typeface="Comic Sans MS" panose="030F0702030302020204" pitchFamily="66" charset="0"/>
              </a:rPr>
              <a:t> ways / contrasts:</a:t>
            </a:r>
          </a:p>
          <a:p>
            <a:pPr marL="285750" indent="-285750">
              <a:buFont typeface="Arial" panose="020B0604020202020204" pitchFamily="34" charset="0"/>
              <a:buChar char="•"/>
            </a:pPr>
            <a:r>
              <a:rPr lang="en-US" sz="1400" dirty="0">
                <a:solidFill>
                  <a:schemeClr val="tx1"/>
                </a:solidFill>
                <a:latin typeface="Comic Sans MS" panose="030F0702030302020204" pitchFamily="66" charset="0"/>
              </a:rPr>
              <a:t>Two marks for a detailed explanation of a relevant and accurate way / contrast</a:t>
            </a:r>
          </a:p>
        </p:txBody>
      </p:sp>
      <p:sp>
        <p:nvSpPr>
          <p:cNvPr id="10" name="Rectangle 9"/>
          <p:cNvSpPr/>
          <p:nvPr/>
        </p:nvSpPr>
        <p:spPr>
          <a:xfrm>
            <a:off x="2344900" y="6717477"/>
            <a:ext cx="4156709" cy="2795207"/>
          </a:xfrm>
          <a:prstGeom prst="rect">
            <a:avLst/>
          </a:prstGeom>
          <a:solidFill>
            <a:srgbClr val="FF7D7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Question 4 – Explanation question</a:t>
            </a:r>
          </a:p>
          <a:p>
            <a:pPr algn="ctr"/>
            <a:r>
              <a:rPr lang="en-US" sz="1400" b="1" dirty="0">
                <a:solidFill>
                  <a:schemeClr val="tx1"/>
                </a:solidFill>
                <a:effectLst>
                  <a:outerShdw blurRad="38100" dist="38100" dir="2700000" algn="tl">
                    <a:srgbClr val="000000">
                      <a:alpha val="43137"/>
                    </a:srgbClr>
                  </a:outerShdw>
                </a:effectLst>
                <a:latin typeface="Comic Sans MS" panose="030F0702030302020204" pitchFamily="66" charset="0"/>
              </a:rPr>
              <a:t>Worth 5 marks</a:t>
            </a:r>
          </a:p>
          <a:p>
            <a:pPr algn="ctr"/>
            <a:endParaRPr lang="en-US" sz="500" b="1" dirty="0">
              <a:solidFill>
                <a:schemeClr val="tx1"/>
              </a:solidFill>
              <a:effectLst>
                <a:outerShdw blurRad="38100" dist="38100" dir="2700000" algn="tl">
                  <a:srgbClr val="000000">
                    <a:alpha val="43137"/>
                  </a:srgbClr>
                </a:outerShdw>
              </a:effectLst>
              <a:latin typeface="Comic Sans MS" panose="030F0702030302020204" pitchFamily="66" charset="0"/>
            </a:endParaRPr>
          </a:p>
          <a:p>
            <a:r>
              <a:rPr lang="en-US" sz="1400" dirty="0">
                <a:solidFill>
                  <a:schemeClr val="tx1"/>
                </a:solidFill>
                <a:latin typeface="Comic Sans MS" panose="030F0702030302020204" pitchFamily="66" charset="0"/>
              </a:rPr>
              <a:t>These questions will ask for two religious beliefs  OR two religious practices OR two religious beliefs about a philosophical or ethical issue PLUS reference to a scripture or sacred writing. </a:t>
            </a:r>
          </a:p>
          <a:p>
            <a:r>
              <a:rPr lang="en-US" sz="1400" dirty="0">
                <a:solidFill>
                  <a:schemeClr val="tx1"/>
                </a:solidFill>
                <a:latin typeface="Comic Sans MS" panose="030F0702030302020204" pitchFamily="66" charset="0"/>
              </a:rPr>
              <a:t>For each of the </a:t>
            </a:r>
            <a:r>
              <a:rPr lang="en-US" sz="1400" b="1" dirty="0">
                <a:solidFill>
                  <a:schemeClr val="tx1"/>
                </a:solidFill>
                <a:latin typeface="Comic Sans MS" panose="030F0702030302020204" pitchFamily="66" charset="0"/>
              </a:rPr>
              <a:t>two</a:t>
            </a:r>
            <a:r>
              <a:rPr lang="en-US" sz="1400" dirty="0">
                <a:solidFill>
                  <a:schemeClr val="tx1"/>
                </a:solidFill>
                <a:latin typeface="Comic Sans MS" panose="030F0702030302020204" pitchFamily="66" charset="0"/>
              </a:rPr>
              <a:t> beliefs / practices:</a:t>
            </a:r>
          </a:p>
          <a:p>
            <a:pPr marL="285750" indent="-285750">
              <a:buFont typeface="Arial" panose="020B0604020202020204" pitchFamily="34" charset="0"/>
              <a:buChar char="•"/>
            </a:pPr>
            <a:r>
              <a:rPr lang="en-US" sz="1400" dirty="0">
                <a:solidFill>
                  <a:schemeClr val="tx1"/>
                </a:solidFill>
                <a:latin typeface="Comic Sans MS" panose="030F0702030302020204" pitchFamily="66" charset="0"/>
              </a:rPr>
              <a:t>Two marks for a detailed explanation of a relevant and accurate belief / practice. PLUS one mark for a relevant, accurate reference to scripture of sacred writing. </a:t>
            </a:r>
          </a:p>
        </p:txBody>
      </p:sp>
      <p:sp>
        <p:nvSpPr>
          <p:cNvPr id="11" name="Rectangle 10"/>
          <p:cNvSpPr/>
          <p:nvPr/>
        </p:nvSpPr>
        <p:spPr>
          <a:xfrm>
            <a:off x="389677" y="7137989"/>
            <a:ext cx="1831182" cy="2057183"/>
          </a:xfrm>
          <a:prstGeom prst="rect">
            <a:avLst/>
          </a:prstGeom>
          <a:solidFill>
            <a:schemeClr val="bg1"/>
          </a:solidFill>
          <a:ln w="38100">
            <a:solidFill>
              <a:srgbClr val="FF7D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effectLst>
                  <a:outerShdw blurRad="38100" dist="38100" dir="2700000" algn="tl">
                    <a:srgbClr val="000000">
                      <a:alpha val="43137"/>
                    </a:srgbClr>
                  </a:outerShdw>
                </a:effectLst>
                <a:latin typeface="Comic Sans MS" panose="030F0702030302020204" pitchFamily="66" charset="0"/>
              </a:rPr>
              <a:t>Remember:</a:t>
            </a:r>
          </a:p>
          <a:p>
            <a:r>
              <a:rPr lang="en-GB" sz="1200" dirty="0">
                <a:solidFill>
                  <a:schemeClr val="tx1"/>
                </a:solidFill>
                <a:latin typeface="Comic Sans MS" panose="030F0702030302020204" pitchFamily="66" charset="0"/>
              </a:rPr>
              <a:t>Clearly separate the two parts of your answer</a:t>
            </a:r>
          </a:p>
          <a:p>
            <a:r>
              <a:rPr lang="en-GB" sz="1200" dirty="0">
                <a:solidFill>
                  <a:schemeClr val="tx1"/>
                </a:solidFill>
                <a:latin typeface="Comic Sans MS" panose="030F0702030302020204" pitchFamily="66" charset="0"/>
              </a:rPr>
              <a:t>Give reasons to support your opinion</a:t>
            </a:r>
          </a:p>
          <a:p>
            <a:r>
              <a:rPr lang="en-GB" sz="1200" dirty="0">
                <a:solidFill>
                  <a:schemeClr val="tx1"/>
                </a:solidFill>
                <a:latin typeface="Comic Sans MS" panose="030F0702030302020204" pitchFamily="66" charset="0"/>
              </a:rPr>
              <a:t>Explain where your reference has comer from e.g. The Bible</a:t>
            </a:r>
          </a:p>
        </p:txBody>
      </p:sp>
      <p:sp>
        <p:nvSpPr>
          <p:cNvPr id="12" name="Rectangle 11"/>
          <p:cNvSpPr/>
          <p:nvPr/>
        </p:nvSpPr>
        <p:spPr>
          <a:xfrm>
            <a:off x="4303685" y="1283777"/>
            <a:ext cx="2199681" cy="1051379"/>
          </a:xfrm>
          <a:prstGeom prst="rect">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effectLst>
                  <a:outerShdw blurRad="38100" dist="38100" dir="2700000" algn="tl">
                    <a:srgbClr val="000000">
                      <a:alpha val="43137"/>
                    </a:srgbClr>
                  </a:outerShdw>
                </a:effectLst>
                <a:latin typeface="Comic Sans MS" panose="030F0702030302020204" pitchFamily="66" charset="0"/>
              </a:rPr>
              <a:t>Remember:</a:t>
            </a:r>
          </a:p>
          <a:p>
            <a:r>
              <a:rPr lang="en-GB" sz="1200" dirty="0">
                <a:solidFill>
                  <a:schemeClr val="tx1"/>
                </a:solidFill>
                <a:latin typeface="Comic Sans MS" panose="030F0702030302020204" pitchFamily="66" charset="0"/>
              </a:rPr>
              <a:t>Read through the </a:t>
            </a:r>
          </a:p>
          <a:p>
            <a:r>
              <a:rPr lang="en-GB" sz="1200" dirty="0">
                <a:solidFill>
                  <a:schemeClr val="tx1"/>
                </a:solidFill>
                <a:latin typeface="Comic Sans MS" panose="030F0702030302020204" pitchFamily="66" charset="0"/>
              </a:rPr>
              <a:t>question carefully as you may recognise all of the possible answers</a:t>
            </a:r>
          </a:p>
        </p:txBody>
      </p:sp>
      <p:sp>
        <p:nvSpPr>
          <p:cNvPr id="13" name="Rectangle 12"/>
          <p:cNvSpPr/>
          <p:nvPr/>
        </p:nvSpPr>
        <p:spPr>
          <a:xfrm>
            <a:off x="389677" y="2580757"/>
            <a:ext cx="1831182" cy="1323234"/>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effectLst>
                  <a:outerShdw blurRad="38100" dist="38100" dir="2700000" algn="tl">
                    <a:srgbClr val="000000">
                      <a:alpha val="43137"/>
                    </a:srgbClr>
                  </a:outerShdw>
                </a:effectLst>
                <a:latin typeface="Comic Sans MS" panose="030F0702030302020204" pitchFamily="66" charset="0"/>
              </a:rPr>
              <a:t>Remember:</a:t>
            </a:r>
          </a:p>
          <a:p>
            <a:r>
              <a:rPr lang="en-GB" sz="1200" dirty="0">
                <a:solidFill>
                  <a:schemeClr val="tx1"/>
                </a:solidFill>
                <a:latin typeface="Comic Sans MS" panose="030F0702030302020204" pitchFamily="66" charset="0"/>
              </a:rPr>
              <a:t>Read through the question carefully and make sure you know exactly what the question is looking for.</a:t>
            </a:r>
          </a:p>
        </p:txBody>
      </p:sp>
      <p:sp>
        <p:nvSpPr>
          <p:cNvPr id="14" name="Rectangle 13"/>
          <p:cNvSpPr/>
          <p:nvPr/>
        </p:nvSpPr>
        <p:spPr>
          <a:xfrm>
            <a:off x="4940840" y="4382335"/>
            <a:ext cx="1560769" cy="1627929"/>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effectLst>
                  <a:outerShdw blurRad="38100" dist="38100" dir="2700000" algn="tl">
                    <a:srgbClr val="000000">
                      <a:alpha val="43137"/>
                    </a:srgbClr>
                  </a:outerShdw>
                </a:effectLst>
                <a:latin typeface="Comic Sans MS" panose="030F0702030302020204" pitchFamily="66" charset="0"/>
              </a:rPr>
              <a:t>Remember:</a:t>
            </a:r>
          </a:p>
          <a:p>
            <a:r>
              <a:rPr lang="en-GB" sz="1200" dirty="0">
                <a:solidFill>
                  <a:schemeClr val="tx1"/>
                </a:solidFill>
                <a:latin typeface="Comic Sans MS" panose="030F0702030302020204" pitchFamily="66" charset="0"/>
              </a:rPr>
              <a:t>You need to include two separate ways / contrasts and explain them both fully with relevant examples. </a:t>
            </a:r>
            <a:endParaRPr lang="en-GB" sz="1100" dirty="0">
              <a:solidFill>
                <a:schemeClr val="tx1"/>
              </a:solidFill>
              <a:latin typeface="Comic Sans MS" panose="030F0702030302020204" pitchFamily="66" charset="0"/>
            </a:endParaRPr>
          </a:p>
        </p:txBody>
      </p:sp>
      <p:pic>
        <p:nvPicPr>
          <p:cNvPr id="19" name="Picture 18"/>
          <p:cNvPicPr>
            <a:picLocks noChangeAspect="1"/>
          </p:cNvPicPr>
          <p:nvPr/>
        </p:nvPicPr>
        <p:blipFill>
          <a:blip r:embed="rId2"/>
          <a:stretch>
            <a:fillRect/>
          </a:stretch>
        </p:blipFill>
        <p:spPr>
          <a:xfrm>
            <a:off x="1651025" y="2432407"/>
            <a:ext cx="657586" cy="614931"/>
          </a:xfrm>
          <a:prstGeom prst="rect">
            <a:avLst/>
          </a:prstGeom>
        </p:spPr>
      </p:pic>
      <p:pic>
        <p:nvPicPr>
          <p:cNvPr id="20" name="Picture 19"/>
          <p:cNvPicPr>
            <a:picLocks noChangeAspect="1"/>
          </p:cNvPicPr>
          <p:nvPr/>
        </p:nvPicPr>
        <p:blipFill>
          <a:blip r:embed="rId2"/>
          <a:stretch>
            <a:fillRect/>
          </a:stretch>
        </p:blipFill>
        <p:spPr>
          <a:xfrm>
            <a:off x="6007634" y="5489247"/>
            <a:ext cx="657586" cy="614931"/>
          </a:xfrm>
          <a:prstGeom prst="rect">
            <a:avLst/>
          </a:prstGeom>
        </p:spPr>
      </p:pic>
      <p:pic>
        <p:nvPicPr>
          <p:cNvPr id="21" name="Picture 20"/>
          <p:cNvPicPr>
            <a:picLocks noChangeAspect="1"/>
          </p:cNvPicPr>
          <p:nvPr/>
        </p:nvPicPr>
        <p:blipFill>
          <a:blip r:embed="rId2"/>
          <a:stretch>
            <a:fillRect/>
          </a:stretch>
        </p:blipFill>
        <p:spPr>
          <a:xfrm>
            <a:off x="1651025" y="7666090"/>
            <a:ext cx="657586" cy="614931"/>
          </a:xfrm>
          <a:prstGeom prst="rect">
            <a:avLst/>
          </a:prstGeom>
        </p:spPr>
      </p:pic>
      <p:pic>
        <p:nvPicPr>
          <p:cNvPr id="22" name="Picture 21"/>
          <p:cNvPicPr>
            <a:picLocks noChangeAspect="1"/>
          </p:cNvPicPr>
          <p:nvPr/>
        </p:nvPicPr>
        <p:blipFill>
          <a:blip r:embed="rId2"/>
          <a:stretch>
            <a:fillRect/>
          </a:stretch>
        </p:blipFill>
        <p:spPr>
          <a:xfrm>
            <a:off x="5896097" y="1235098"/>
            <a:ext cx="657586" cy="614931"/>
          </a:xfrm>
          <a:prstGeom prst="rect">
            <a:avLst/>
          </a:prstGeom>
        </p:spPr>
      </p:pic>
      <p:pic>
        <p:nvPicPr>
          <p:cNvPr id="18" name="Picture 17"/>
          <p:cNvPicPr>
            <a:picLocks noChangeAspect="1"/>
          </p:cNvPicPr>
          <p:nvPr/>
        </p:nvPicPr>
        <p:blipFill>
          <a:blip r:embed="rId3"/>
          <a:stretch>
            <a:fillRect/>
          </a:stretch>
        </p:blipFill>
        <p:spPr>
          <a:xfrm rot="722864">
            <a:off x="6121021" y="227432"/>
            <a:ext cx="458402" cy="473054"/>
          </a:xfrm>
          <a:prstGeom prst="rect">
            <a:avLst/>
          </a:prstGeom>
        </p:spPr>
      </p:pic>
      <p:sp>
        <p:nvSpPr>
          <p:cNvPr id="5" name="Content Placeholder 4"/>
          <p:cNvSpPr>
            <a:spLocks noGrp="1"/>
          </p:cNvSpPr>
          <p:nvPr>
            <p:ph idx="1"/>
          </p:nvPr>
        </p:nvSpPr>
        <p:spPr>
          <a:xfrm>
            <a:off x="444303" y="755422"/>
            <a:ext cx="5914911" cy="418078"/>
          </a:xfrm>
          <a:ln w="76200"/>
        </p:spPr>
        <p:style>
          <a:lnRef idx="2">
            <a:schemeClr val="dk1"/>
          </a:lnRef>
          <a:fillRef idx="1">
            <a:schemeClr val="lt1"/>
          </a:fillRef>
          <a:effectRef idx="0">
            <a:schemeClr val="dk1"/>
          </a:effectRef>
          <a:fontRef idx="minor">
            <a:schemeClr val="dk1"/>
          </a:fontRef>
        </p:style>
        <p:txBody>
          <a:bodyPr anchor="ctr">
            <a:normAutofit/>
          </a:bodyPr>
          <a:lstStyle/>
          <a:p>
            <a:pPr marL="0" indent="0" algn="ctr">
              <a:buNone/>
            </a:pPr>
            <a:r>
              <a:rPr lang="en-US" sz="1200" dirty="0">
                <a:latin typeface="Comic Sans MS" panose="030F0702030302020204" pitchFamily="66" charset="0"/>
              </a:rPr>
              <a:t>In the exam you must only answer questions on only </a:t>
            </a:r>
            <a:r>
              <a:rPr lang="en-US" sz="1200" b="1" dirty="0">
                <a:latin typeface="Comic Sans MS" panose="030F0702030302020204" pitchFamily="66" charset="0"/>
              </a:rPr>
              <a:t>Christianity</a:t>
            </a:r>
            <a:r>
              <a:rPr lang="en-US" sz="1200" dirty="0">
                <a:latin typeface="Comic Sans MS" panose="030F0702030302020204" pitchFamily="66" charset="0"/>
              </a:rPr>
              <a:t> and </a:t>
            </a:r>
            <a:r>
              <a:rPr lang="en-US" sz="1200" b="1" dirty="0">
                <a:latin typeface="Comic Sans MS" panose="030F0702030302020204" pitchFamily="66" charset="0"/>
              </a:rPr>
              <a:t>Islam. </a:t>
            </a:r>
            <a:endParaRPr lang="en-GB" sz="1200" dirty="0">
              <a:solidFill>
                <a:schemeClr val="tx1"/>
              </a:solidFill>
              <a:latin typeface="Comic Sans MS" panose="030F0702030302020204" pitchFamily="66" charset="0"/>
            </a:endParaRPr>
          </a:p>
        </p:txBody>
      </p:sp>
      <p:sp>
        <p:nvSpPr>
          <p:cNvPr id="2" name="Rectangle 1"/>
          <p:cNvSpPr/>
          <p:nvPr/>
        </p:nvSpPr>
        <p:spPr>
          <a:xfrm>
            <a:off x="366823" y="9723273"/>
            <a:ext cx="4095046" cy="2144269"/>
          </a:xfrm>
          <a:prstGeom prst="rect">
            <a:avLst/>
          </a:prstGeom>
          <a:solidFill>
            <a:srgbClr val="BC8FDD"/>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effectLst>
                  <a:outerShdw blurRad="38100" dist="38100" dir="2700000" algn="tl">
                    <a:srgbClr val="000000">
                      <a:alpha val="43137"/>
                    </a:srgbClr>
                  </a:outerShdw>
                </a:effectLst>
                <a:latin typeface="Comic Sans MS" panose="030F0702030302020204" pitchFamily="66" charset="0"/>
              </a:rPr>
              <a:t>Question 5 – Evaluation question</a:t>
            </a:r>
          </a:p>
          <a:p>
            <a:pPr algn="ctr"/>
            <a:r>
              <a:rPr lang="en-GB" sz="1400" b="1" dirty="0">
                <a:solidFill>
                  <a:schemeClr val="tx1"/>
                </a:solidFill>
                <a:effectLst>
                  <a:outerShdw blurRad="38100" dist="38100" dir="2700000" algn="tl">
                    <a:srgbClr val="000000">
                      <a:alpha val="43137"/>
                    </a:srgbClr>
                  </a:outerShdw>
                </a:effectLst>
                <a:latin typeface="Comic Sans MS" panose="030F0702030302020204" pitchFamily="66" charset="0"/>
              </a:rPr>
              <a:t>Worth 12 marks</a:t>
            </a:r>
          </a:p>
          <a:p>
            <a:pPr algn="ctr"/>
            <a:endParaRPr lang="en-GB" sz="500" dirty="0">
              <a:solidFill>
                <a:schemeClr val="tx1"/>
              </a:solidFill>
              <a:latin typeface="Comic Sans MS" panose="030F0702030302020204" pitchFamily="66" charset="0"/>
            </a:endParaRPr>
          </a:p>
          <a:p>
            <a:pPr algn="ctr"/>
            <a:r>
              <a:rPr lang="en-GB" sz="1400" dirty="0">
                <a:solidFill>
                  <a:schemeClr val="tx1"/>
                </a:solidFill>
                <a:latin typeface="Comic Sans MS" panose="030F0702030302020204" pitchFamily="66" charset="0"/>
              </a:rPr>
              <a:t>There will be a statement given for you to evaluate. To gain 12 marks you need to give a well-argued response, reasoned consideration of different points of view. Logical chains or reason leading to a judgement(s) supported by knowledge and understanding or relevant evidence and information. </a:t>
            </a:r>
          </a:p>
        </p:txBody>
      </p:sp>
      <p:sp>
        <p:nvSpPr>
          <p:cNvPr id="23" name="Rectangle 22"/>
          <p:cNvSpPr/>
          <p:nvPr/>
        </p:nvSpPr>
        <p:spPr>
          <a:xfrm>
            <a:off x="4644095" y="9686377"/>
            <a:ext cx="1857514" cy="2218060"/>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effectLst>
                  <a:outerShdw blurRad="38100" dist="38100" dir="2700000" algn="tl">
                    <a:srgbClr val="000000">
                      <a:alpha val="43137"/>
                    </a:srgbClr>
                  </a:outerShdw>
                </a:effectLst>
                <a:latin typeface="Comic Sans MS" panose="030F0702030302020204" pitchFamily="66" charset="0"/>
              </a:rPr>
              <a:t>Remember:</a:t>
            </a:r>
          </a:p>
          <a:p>
            <a:r>
              <a:rPr lang="en-GB" sz="1200" dirty="0">
                <a:solidFill>
                  <a:schemeClr val="tx1"/>
                </a:solidFill>
                <a:latin typeface="Comic Sans MS" panose="030F0702030302020204" pitchFamily="66" charset="0"/>
              </a:rPr>
              <a:t>You need to show you understand the key word used in the statement so give a definition at the start of your answer. </a:t>
            </a:r>
          </a:p>
          <a:p>
            <a:r>
              <a:rPr lang="en-GB" sz="1200" dirty="0">
                <a:solidFill>
                  <a:schemeClr val="tx1"/>
                </a:solidFill>
                <a:latin typeface="Comic Sans MS" panose="030F0702030302020204" pitchFamily="66" charset="0"/>
              </a:rPr>
              <a:t>Clearly separate the arguments in your answer. </a:t>
            </a:r>
          </a:p>
          <a:p>
            <a:r>
              <a:rPr lang="en-GB" sz="1200" dirty="0">
                <a:solidFill>
                  <a:schemeClr val="tx1"/>
                </a:solidFill>
                <a:latin typeface="Comic Sans MS" panose="030F0702030302020204" pitchFamily="66" charset="0"/>
              </a:rPr>
              <a:t>Give examples to support your points.</a:t>
            </a:r>
          </a:p>
        </p:txBody>
      </p:sp>
      <p:pic>
        <p:nvPicPr>
          <p:cNvPr id="25" name="Picture 24"/>
          <p:cNvPicPr>
            <a:picLocks noChangeAspect="1"/>
          </p:cNvPicPr>
          <p:nvPr/>
        </p:nvPicPr>
        <p:blipFill>
          <a:blip r:embed="rId2"/>
          <a:stretch>
            <a:fillRect/>
          </a:stretch>
        </p:blipFill>
        <p:spPr>
          <a:xfrm>
            <a:off x="5882343" y="11126991"/>
            <a:ext cx="657586" cy="614931"/>
          </a:xfrm>
          <a:prstGeom prst="rect">
            <a:avLst/>
          </a:prstGeom>
        </p:spPr>
      </p:pic>
    </p:spTree>
    <p:extLst>
      <p:ext uri="{BB962C8B-B14F-4D97-AF65-F5344CB8AC3E}">
        <p14:creationId xmlns:p14="http://schemas.microsoft.com/office/powerpoint/2010/main" val="1856861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129866" y="7185838"/>
            <a:ext cx="853627" cy="853627"/>
          </a:xfrm>
          <a:prstGeom prst="rect">
            <a:avLst/>
          </a:prstGeom>
          <a:ln>
            <a:solidFill>
              <a:schemeClr val="tx1"/>
            </a:solidFill>
          </a:ln>
        </p:spPr>
      </p:pic>
      <p:sp>
        <p:nvSpPr>
          <p:cNvPr id="2" name="Title 1"/>
          <p:cNvSpPr>
            <a:spLocks noGrp="1"/>
          </p:cNvSpPr>
          <p:nvPr>
            <p:ph type="title"/>
          </p:nvPr>
        </p:nvSpPr>
        <p:spPr>
          <a:xfrm>
            <a:off x="188686" y="126599"/>
            <a:ext cx="6458857" cy="439459"/>
          </a:xfrm>
          <a:solidFill>
            <a:srgbClr val="7030A0"/>
          </a:solidFill>
        </p:spPr>
        <p:style>
          <a:lnRef idx="0">
            <a:schemeClr val="dk1"/>
          </a:lnRef>
          <a:fillRef idx="3">
            <a:schemeClr val="dk1"/>
          </a:fillRef>
          <a:effectRef idx="3">
            <a:schemeClr val="dk1"/>
          </a:effectRef>
          <a:fontRef idx="minor">
            <a:schemeClr val="lt1"/>
          </a:fontRef>
        </p:style>
        <p:txBody>
          <a:bodyPr>
            <a:noAutofit/>
          </a:bodyPr>
          <a:lstStyle/>
          <a:p>
            <a:pPr algn="ctr"/>
            <a:r>
              <a:rPr lang="en-GB" sz="1800" b="1" dirty="0">
                <a:latin typeface="Comic Sans MS" panose="030F0702030302020204" pitchFamily="66" charset="0"/>
              </a:rPr>
              <a:t>GCSE RE Exam Information</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720718967"/>
              </p:ext>
            </p:extLst>
          </p:nvPr>
        </p:nvGraphicFramePr>
        <p:xfrm>
          <a:off x="188686" y="8374743"/>
          <a:ext cx="3635828" cy="3466840"/>
        </p:xfrm>
        <a:graphic>
          <a:graphicData uri="http://schemas.openxmlformats.org/drawingml/2006/table">
            <a:tbl>
              <a:tblPr firstRow="1" bandRow="1">
                <a:tableStyleId>{5C22544A-7EE6-4342-B048-85BDC9FD1C3A}</a:tableStyleId>
              </a:tblPr>
              <a:tblGrid>
                <a:gridCol w="638628">
                  <a:extLst>
                    <a:ext uri="{9D8B030D-6E8A-4147-A177-3AD203B41FA5}">
                      <a16:colId xmlns:a16="http://schemas.microsoft.com/office/drawing/2014/main" val="20000"/>
                    </a:ext>
                  </a:extLst>
                </a:gridCol>
                <a:gridCol w="2997200">
                  <a:extLst>
                    <a:ext uri="{9D8B030D-6E8A-4147-A177-3AD203B41FA5}">
                      <a16:colId xmlns:a16="http://schemas.microsoft.com/office/drawing/2014/main" val="20001"/>
                    </a:ext>
                  </a:extLst>
                </a:gridCol>
              </a:tblGrid>
              <a:tr h="406400">
                <a:tc>
                  <a:txBody>
                    <a:bodyPr/>
                    <a:lstStyle/>
                    <a:p>
                      <a:pPr algn="ctr"/>
                      <a:r>
                        <a:rPr lang="en-GB" sz="1600" b="1" dirty="0">
                          <a:latin typeface="Comic Sans MS" panose="030F0702030302020204" pitchFamily="66" charset="0"/>
                        </a:rPr>
                        <a:t>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r>
                        <a:rPr lang="en-GB" sz="1600" dirty="0">
                          <a:latin typeface="Comic Sans MS" panose="030F0702030302020204" pitchFamily="66"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extLst>
                  <a:ext uri="{0D108BD9-81ED-4DB2-BD59-A6C34878D82A}">
                    <a16:rowId xmlns:a16="http://schemas.microsoft.com/office/drawing/2014/main" val="10000"/>
                  </a:ext>
                </a:extLst>
              </a:tr>
              <a:tr h="2142308">
                <a:tc>
                  <a:txBody>
                    <a:bodyPr/>
                    <a:lstStyle/>
                    <a:p>
                      <a:pPr algn="ctr"/>
                      <a:r>
                        <a:rPr lang="en-GB" sz="1400" b="1" dirty="0">
                          <a:latin typeface="Comic Sans MS" panose="030F0702030302020204" pitchFamily="66" charset="0"/>
                        </a:rPr>
                        <a:t>AO1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5ED"/>
                    </a:solidFill>
                  </a:tcPr>
                </a:tc>
                <a:tc>
                  <a:txBody>
                    <a:bodyPr/>
                    <a:lstStyle/>
                    <a:p>
                      <a:r>
                        <a:rPr lang="en-GB" sz="1200" dirty="0">
                          <a:latin typeface="Comic Sans MS" panose="030F0702030302020204" pitchFamily="66" charset="0"/>
                        </a:rPr>
                        <a:t>You</a:t>
                      </a:r>
                      <a:r>
                        <a:rPr lang="en-GB" sz="1200" baseline="0" dirty="0">
                          <a:latin typeface="Comic Sans MS" panose="030F0702030302020204" pitchFamily="66" charset="0"/>
                        </a:rPr>
                        <a:t> need to demonstrate knowledge and understanding of religion and beliefs including: </a:t>
                      </a:r>
                    </a:p>
                    <a:p>
                      <a:pPr marL="285750" indent="-285750">
                        <a:buFont typeface="Arial" panose="020B0604020202020204" pitchFamily="34" charset="0"/>
                        <a:buChar char="•"/>
                      </a:pPr>
                      <a:r>
                        <a:rPr lang="en-GB" sz="1200" baseline="0" dirty="0">
                          <a:latin typeface="Comic Sans MS" panose="030F0702030302020204" pitchFamily="66" charset="0"/>
                        </a:rPr>
                        <a:t>Beliefs, practices and sources of authority</a:t>
                      </a:r>
                    </a:p>
                    <a:p>
                      <a:pPr marL="285750" indent="-285750">
                        <a:buFont typeface="Arial" panose="020B0604020202020204" pitchFamily="34" charset="0"/>
                        <a:buChar char="•"/>
                      </a:pPr>
                      <a:r>
                        <a:rPr lang="en-GB" sz="1200" baseline="0" dirty="0">
                          <a:latin typeface="Comic Sans MS" panose="030F0702030302020204" pitchFamily="66" charset="0"/>
                        </a:rPr>
                        <a:t>Influence on individuals an, communities and societies</a:t>
                      </a:r>
                    </a:p>
                    <a:p>
                      <a:pPr marL="285750" indent="-285750">
                        <a:buFont typeface="Arial" panose="020B0604020202020204" pitchFamily="34" charset="0"/>
                        <a:buChar char="•"/>
                      </a:pPr>
                      <a:r>
                        <a:rPr lang="en-GB" sz="1200" baseline="0" dirty="0">
                          <a:latin typeface="Comic Sans MS" panose="030F0702030302020204" pitchFamily="66" charset="0"/>
                        </a:rPr>
                        <a:t>Similarities and differences within and/or between religions and beliefs.</a:t>
                      </a:r>
                      <a:endParaRPr lang="en-GB" sz="12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5ED"/>
                    </a:solidFill>
                  </a:tcPr>
                </a:tc>
                <a:extLst>
                  <a:ext uri="{0D108BD9-81ED-4DB2-BD59-A6C34878D82A}">
                    <a16:rowId xmlns:a16="http://schemas.microsoft.com/office/drawing/2014/main" val="10001"/>
                  </a:ext>
                </a:extLst>
              </a:tr>
              <a:tr h="918132">
                <a:tc>
                  <a:txBody>
                    <a:bodyPr/>
                    <a:lstStyle/>
                    <a:p>
                      <a:pPr algn="ctr"/>
                      <a:r>
                        <a:rPr lang="en-GB" sz="1400" b="1" dirty="0">
                          <a:latin typeface="Comic Sans MS" panose="030F0702030302020204" pitchFamily="66" charset="0"/>
                        </a:rPr>
                        <a:t>AO2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5ED"/>
                    </a:solidFill>
                  </a:tcPr>
                </a:tc>
                <a:tc>
                  <a:txBody>
                    <a:bodyPr/>
                    <a:lstStyle/>
                    <a:p>
                      <a:r>
                        <a:rPr lang="en-GB" sz="1200" dirty="0">
                          <a:latin typeface="Comic Sans MS" panose="030F0702030302020204" pitchFamily="66" charset="0"/>
                        </a:rPr>
                        <a:t>You</a:t>
                      </a:r>
                      <a:r>
                        <a:rPr lang="en-GB" sz="1200" baseline="0" dirty="0">
                          <a:latin typeface="Comic Sans MS" panose="030F0702030302020204" pitchFamily="66" charset="0"/>
                        </a:rPr>
                        <a:t> need to analyse and evaluate  aspects of religion and belief, including their significance and influence. </a:t>
                      </a:r>
                      <a:endParaRPr lang="en-GB" sz="12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C5ED"/>
                    </a:solidFill>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461003262"/>
              </p:ext>
            </p:extLst>
          </p:nvPr>
        </p:nvGraphicFramePr>
        <p:xfrm>
          <a:off x="188685" y="1300713"/>
          <a:ext cx="4557486" cy="3003008"/>
        </p:xfrm>
        <a:graphic>
          <a:graphicData uri="http://schemas.openxmlformats.org/drawingml/2006/table">
            <a:tbl>
              <a:tblPr firstRow="1" bandRow="1">
                <a:tableStyleId>{5C22544A-7EE6-4342-B048-85BDC9FD1C3A}</a:tableStyleId>
              </a:tblPr>
              <a:tblGrid>
                <a:gridCol w="4557486">
                  <a:extLst>
                    <a:ext uri="{9D8B030D-6E8A-4147-A177-3AD203B41FA5}">
                      <a16:colId xmlns:a16="http://schemas.microsoft.com/office/drawing/2014/main" val="20000"/>
                    </a:ext>
                  </a:extLst>
                </a:gridCol>
              </a:tblGrid>
              <a:tr h="478971">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GB" sz="1600" dirty="0">
                          <a:latin typeface="Comic Sans MS" panose="030F0702030302020204" pitchFamily="66" charset="0"/>
                        </a:rPr>
                        <a:t>Component 1: The study of religious beliefs, teachings and practices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2423888">
                <a:tc>
                  <a:txBody>
                    <a:bodyPr/>
                    <a:lstStyle/>
                    <a:p>
                      <a:r>
                        <a:rPr lang="en-GB" sz="1200" b="1" dirty="0">
                          <a:latin typeface="Comic Sans MS" panose="030F0702030302020204" pitchFamily="66" charset="0"/>
                        </a:rPr>
                        <a:t>What is assessed? </a:t>
                      </a:r>
                    </a:p>
                    <a:p>
                      <a:r>
                        <a:rPr lang="en-GB" sz="1200" dirty="0">
                          <a:latin typeface="Comic Sans MS" panose="030F0702030302020204" pitchFamily="66" charset="0"/>
                        </a:rPr>
                        <a:t>Beliefs, teachings and practices from Christianity and Islam.</a:t>
                      </a:r>
                    </a:p>
                    <a:p>
                      <a:endParaRPr lang="en-GB" sz="1200" b="1" dirty="0">
                        <a:latin typeface="Comic Sans MS" panose="030F0702030302020204" pitchFamily="66" charset="0"/>
                      </a:endParaRPr>
                    </a:p>
                    <a:p>
                      <a:r>
                        <a:rPr lang="en-GB" sz="1200" b="1" dirty="0">
                          <a:latin typeface="Comic Sans MS" panose="030F0702030302020204" pitchFamily="66" charset="0"/>
                        </a:rPr>
                        <a:t>How</a:t>
                      </a:r>
                      <a:r>
                        <a:rPr lang="en-GB" sz="1200" b="1" baseline="0" dirty="0">
                          <a:latin typeface="Comic Sans MS" panose="030F0702030302020204" pitchFamily="66" charset="0"/>
                        </a:rPr>
                        <a:t> is it assessed?</a:t>
                      </a:r>
                    </a:p>
                    <a:p>
                      <a:r>
                        <a:rPr lang="en-GB" sz="1200" baseline="0" dirty="0">
                          <a:latin typeface="Comic Sans MS" panose="030F0702030302020204" pitchFamily="66" charset="0"/>
                        </a:rPr>
                        <a:t>Written exam: 1 hour 45 minutes</a:t>
                      </a:r>
                    </a:p>
                    <a:p>
                      <a:r>
                        <a:rPr lang="en-GB" sz="1200" baseline="0" dirty="0">
                          <a:latin typeface="Comic Sans MS" panose="030F0702030302020204" pitchFamily="66" charset="0"/>
                        </a:rPr>
                        <a:t>96 marks (plus 5 marks for SPaG)</a:t>
                      </a:r>
                    </a:p>
                    <a:p>
                      <a:r>
                        <a:rPr lang="en-GB" sz="1200" baseline="0" dirty="0">
                          <a:latin typeface="Comic Sans MS" panose="030F0702030302020204" pitchFamily="66" charset="0"/>
                        </a:rPr>
                        <a:t>50% of GCSE</a:t>
                      </a:r>
                    </a:p>
                    <a:p>
                      <a:endParaRPr lang="en-GB" sz="1200" baseline="0" dirty="0">
                        <a:latin typeface="Comic Sans MS" panose="030F0702030302020204" pitchFamily="66" charset="0"/>
                      </a:endParaRPr>
                    </a:p>
                    <a:p>
                      <a:r>
                        <a:rPr lang="en-GB" sz="1200" b="1" baseline="0" dirty="0">
                          <a:latin typeface="Comic Sans MS" panose="030F0702030302020204" pitchFamily="66" charset="0"/>
                        </a:rPr>
                        <a:t>What type of question?</a:t>
                      </a:r>
                    </a:p>
                    <a:p>
                      <a:pPr marL="0" indent="0">
                        <a:buFont typeface="Arial" panose="020B0604020202020204" pitchFamily="34" charset="0"/>
                        <a:buNone/>
                      </a:pPr>
                      <a:r>
                        <a:rPr lang="en-GB" sz="1200" b="0" baseline="0" dirty="0">
                          <a:latin typeface="Comic Sans MS" panose="030F0702030302020204" pitchFamily="66" charset="0"/>
                        </a:rPr>
                        <a:t>Each religion has a common structure of</a:t>
                      </a:r>
                      <a:r>
                        <a:rPr lang="en-GB" sz="1200" b="1" baseline="0" dirty="0">
                          <a:latin typeface="Comic Sans MS" panose="030F0702030302020204" pitchFamily="66" charset="0"/>
                        </a:rPr>
                        <a:t> two five-part questions </a:t>
                      </a:r>
                      <a:r>
                        <a:rPr lang="en-GB" sz="1200" b="0" baseline="0" dirty="0">
                          <a:latin typeface="Comic Sans MS" panose="030F0702030302020204" pitchFamily="66" charset="0"/>
                        </a:rPr>
                        <a:t>of 1, 2, 4, 5, 12 marks.</a:t>
                      </a:r>
                      <a:endParaRPr lang="en-GB" sz="1200" b="0" dirty="0">
                        <a:latin typeface="Comic Sans MS" panose="030F0702030302020204" pitchFamily="66" charset="0"/>
                      </a:endParaRPr>
                    </a:p>
                    <a:p>
                      <a:r>
                        <a:rPr lang="en-GB" sz="1200" baseline="0" dirty="0">
                          <a:latin typeface="Comic Sans MS" panose="030F0702030302020204" pitchFamily="66" charset="0"/>
                        </a:rPr>
                        <a:t>Each religion is marked out of 48.</a:t>
                      </a:r>
                      <a:endParaRPr lang="en-GB" sz="120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4FF"/>
                    </a:solidFill>
                  </a:tcPr>
                </a:tc>
                <a:extLst>
                  <a:ext uri="{0D108BD9-81ED-4DB2-BD59-A6C34878D82A}">
                    <a16:rowId xmlns:a16="http://schemas.microsoft.com/office/drawing/2014/main" val="1000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946642476"/>
              </p:ext>
            </p:extLst>
          </p:nvPr>
        </p:nvGraphicFramePr>
        <p:xfrm>
          <a:off x="2090058" y="4758578"/>
          <a:ext cx="4557485" cy="3396342"/>
        </p:xfrm>
        <a:graphic>
          <a:graphicData uri="http://schemas.openxmlformats.org/drawingml/2006/table">
            <a:tbl>
              <a:tblPr firstRow="1" bandRow="1">
                <a:tableStyleId>{5C22544A-7EE6-4342-B048-85BDC9FD1C3A}</a:tableStyleId>
              </a:tblPr>
              <a:tblGrid>
                <a:gridCol w="4557485">
                  <a:extLst>
                    <a:ext uri="{9D8B030D-6E8A-4147-A177-3AD203B41FA5}">
                      <a16:colId xmlns:a16="http://schemas.microsoft.com/office/drawing/2014/main" val="20000"/>
                    </a:ext>
                  </a:extLst>
                </a:gridCol>
              </a:tblGrid>
              <a:tr h="376361">
                <a:tc>
                  <a:txBody>
                    <a:bodyPr/>
                    <a:lstStyle/>
                    <a:p>
                      <a:pPr algn="ctr"/>
                      <a:r>
                        <a:rPr lang="en-GB" sz="1600" dirty="0">
                          <a:latin typeface="Comic Sans MS" panose="030F0702030302020204" pitchFamily="66" charset="0"/>
                        </a:rPr>
                        <a:t>Component 2: Thematic studies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3019981">
                <a:tc>
                  <a:txBody>
                    <a:bodyPr/>
                    <a:lstStyle/>
                    <a:p>
                      <a:r>
                        <a:rPr lang="en-GB" sz="1200" b="1" dirty="0">
                          <a:latin typeface="Comic Sans MS" panose="030F0702030302020204" pitchFamily="66" charset="0"/>
                        </a:rPr>
                        <a:t>What is assessed?</a:t>
                      </a:r>
                    </a:p>
                    <a:p>
                      <a:r>
                        <a:rPr lang="en-GB" sz="1200" dirty="0">
                          <a:latin typeface="Comic Sans MS" panose="030F0702030302020204" pitchFamily="66" charset="0"/>
                        </a:rPr>
                        <a:t>Four religious,</a:t>
                      </a:r>
                      <a:r>
                        <a:rPr lang="en-GB" sz="1200" baseline="0" dirty="0">
                          <a:latin typeface="Comic Sans MS" panose="030F0702030302020204" pitchFamily="66" charset="0"/>
                        </a:rPr>
                        <a:t> philosophical and ethical studies:</a:t>
                      </a:r>
                    </a:p>
                    <a:p>
                      <a:pPr marL="285750" indent="-285750">
                        <a:buFont typeface="Arial" panose="020B0604020202020204" pitchFamily="34" charset="0"/>
                        <a:buChar char="•"/>
                      </a:pPr>
                      <a:r>
                        <a:rPr lang="en-GB" sz="1200" baseline="0" dirty="0">
                          <a:latin typeface="Comic Sans MS" panose="030F0702030302020204" pitchFamily="66" charset="0"/>
                        </a:rPr>
                        <a:t>Theme A – Relationships and families</a:t>
                      </a:r>
                    </a:p>
                    <a:p>
                      <a:pPr marL="285750" indent="-285750">
                        <a:buFont typeface="Arial" panose="020B0604020202020204" pitchFamily="34" charset="0"/>
                        <a:buChar char="•"/>
                      </a:pPr>
                      <a:r>
                        <a:rPr lang="en-GB" sz="1200" baseline="0" dirty="0">
                          <a:latin typeface="Comic Sans MS" panose="030F0702030302020204" pitchFamily="66" charset="0"/>
                        </a:rPr>
                        <a:t>Theme B – Religion and life</a:t>
                      </a:r>
                    </a:p>
                    <a:p>
                      <a:pPr marL="285750" indent="-285750">
                        <a:buFont typeface="Arial" panose="020B0604020202020204" pitchFamily="34" charset="0"/>
                        <a:buChar char="•"/>
                      </a:pPr>
                      <a:r>
                        <a:rPr lang="en-GB" sz="1200" baseline="0" dirty="0">
                          <a:latin typeface="Comic Sans MS" panose="030F0702030302020204" pitchFamily="66" charset="0"/>
                        </a:rPr>
                        <a:t>Theme D – Religion, peace and conflict</a:t>
                      </a:r>
                    </a:p>
                    <a:p>
                      <a:pPr marL="285750" indent="-285750">
                        <a:buFont typeface="Arial" panose="020B0604020202020204" pitchFamily="34" charset="0"/>
                        <a:buChar char="•"/>
                      </a:pPr>
                      <a:r>
                        <a:rPr lang="en-GB" sz="1200" baseline="0" dirty="0">
                          <a:latin typeface="Comic Sans MS" panose="030F0702030302020204" pitchFamily="66" charset="0"/>
                        </a:rPr>
                        <a:t>Theme E – Religion, crime and punishment. </a:t>
                      </a:r>
                    </a:p>
                    <a:p>
                      <a:pPr marL="0" indent="0">
                        <a:buFont typeface="Arial" panose="020B0604020202020204" pitchFamily="34" charset="0"/>
                        <a:buNone/>
                      </a:pPr>
                      <a:endParaRPr lang="en-GB" sz="1200" baseline="0" dirty="0">
                        <a:latin typeface="Comic Sans MS" panose="030F0702030302020204" pitchFamily="66" charset="0"/>
                      </a:endParaRPr>
                    </a:p>
                    <a:p>
                      <a:pPr marL="0" indent="0">
                        <a:buFont typeface="Arial" panose="020B0604020202020204" pitchFamily="34" charset="0"/>
                        <a:buNone/>
                      </a:pPr>
                      <a:r>
                        <a:rPr lang="en-GB" sz="1200" b="1" baseline="0" dirty="0">
                          <a:latin typeface="Comic Sans MS" panose="030F0702030302020204" pitchFamily="66" charset="0"/>
                        </a:rPr>
                        <a:t>How is it assessed?</a:t>
                      </a:r>
                    </a:p>
                    <a:p>
                      <a:pPr marL="0" indent="0">
                        <a:buFont typeface="Arial" panose="020B0604020202020204" pitchFamily="34" charset="0"/>
                        <a:buNone/>
                      </a:pPr>
                      <a:r>
                        <a:rPr lang="en-GB" sz="1200" b="0" baseline="0" dirty="0">
                          <a:latin typeface="Comic Sans MS" panose="030F0702030302020204" pitchFamily="66" charset="0"/>
                        </a:rPr>
                        <a:t>Written exam: 1 hour 45 minutes</a:t>
                      </a:r>
                    </a:p>
                    <a:p>
                      <a:pPr marL="0" indent="0">
                        <a:buFont typeface="Arial" panose="020B0604020202020204" pitchFamily="34" charset="0"/>
                        <a:buNone/>
                      </a:pPr>
                      <a:r>
                        <a:rPr lang="en-GB" sz="1200" b="0" baseline="0" dirty="0">
                          <a:latin typeface="Comic Sans MS" panose="030F0702030302020204" pitchFamily="66" charset="0"/>
                        </a:rPr>
                        <a:t>96 marks (plus 5 for SPaG)</a:t>
                      </a:r>
                    </a:p>
                    <a:p>
                      <a:pPr marL="0" indent="0">
                        <a:buFont typeface="Arial" panose="020B0604020202020204" pitchFamily="34" charset="0"/>
                        <a:buNone/>
                      </a:pPr>
                      <a:r>
                        <a:rPr lang="en-GB" sz="1200" b="0" baseline="0" dirty="0">
                          <a:latin typeface="Comic Sans MS" panose="030F0702030302020204" pitchFamily="66" charset="0"/>
                        </a:rPr>
                        <a:t>50% of GCSE</a:t>
                      </a:r>
                    </a:p>
                    <a:p>
                      <a:pPr marL="0" indent="0">
                        <a:buFont typeface="Arial" panose="020B0604020202020204" pitchFamily="34" charset="0"/>
                        <a:buNone/>
                      </a:pPr>
                      <a:endParaRPr lang="en-GB" sz="1200" b="0" baseline="0" dirty="0">
                        <a:latin typeface="Comic Sans MS" panose="030F0702030302020204" pitchFamily="66" charset="0"/>
                      </a:endParaRPr>
                    </a:p>
                    <a:p>
                      <a:pPr marL="0" indent="0">
                        <a:buFont typeface="Arial" panose="020B0604020202020204" pitchFamily="34" charset="0"/>
                        <a:buNone/>
                      </a:pPr>
                      <a:r>
                        <a:rPr lang="en-GB" sz="1200" b="0" baseline="0" dirty="0">
                          <a:latin typeface="Comic Sans MS" panose="030F0702030302020204" pitchFamily="66" charset="0"/>
                        </a:rPr>
                        <a:t>What type of question?</a:t>
                      </a:r>
                    </a:p>
                    <a:p>
                      <a:pPr marL="0" indent="0">
                        <a:buFont typeface="Arial" panose="020B0604020202020204" pitchFamily="34" charset="0"/>
                        <a:buNone/>
                      </a:pPr>
                      <a:r>
                        <a:rPr lang="en-GB" sz="1200" b="1" baseline="0" dirty="0">
                          <a:latin typeface="Comic Sans MS" panose="030F0702030302020204" pitchFamily="66" charset="0"/>
                        </a:rPr>
                        <a:t>Each theme </a:t>
                      </a:r>
                      <a:r>
                        <a:rPr lang="en-GB" sz="1200" b="0" baseline="0" dirty="0">
                          <a:latin typeface="Comic Sans MS" panose="030F0702030302020204" pitchFamily="66" charset="0"/>
                        </a:rPr>
                        <a:t>has a common structure of </a:t>
                      </a:r>
                      <a:r>
                        <a:rPr lang="en-GB" sz="1200" b="1" baseline="0" dirty="0">
                          <a:latin typeface="Comic Sans MS" panose="030F0702030302020204" pitchFamily="66" charset="0"/>
                        </a:rPr>
                        <a:t>one five-part question </a:t>
                      </a:r>
                      <a:r>
                        <a:rPr lang="en-GB" sz="1200" b="0" baseline="0" dirty="0">
                          <a:latin typeface="Comic Sans MS" panose="030F0702030302020204" pitchFamily="66" charset="0"/>
                        </a:rPr>
                        <a:t>of 1, 2, 4, 5, 12 marks.</a:t>
                      </a:r>
                    </a:p>
                    <a:p>
                      <a:pPr marL="0" indent="0">
                        <a:buFont typeface="Arial" panose="020B0604020202020204" pitchFamily="34" charset="0"/>
                        <a:buNone/>
                      </a:pPr>
                      <a:r>
                        <a:rPr lang="en-GB" sz="1200" b="0" baseline="0" dirty="0">
                          <a:latin typeface="Comic Sans MS" panose="030F0702030302020204" pitchFamily="66" charset="0"/>
                        </a:rPr>
                        <a:t>Each theme is marked out of 24.</a:t>
                      </a:r>
                      <a:endParaRPr lang="en-GB" sz="1200" b="0" dirty="0">
                        <a:latin typeface="Comic Sans MS" panose="030F0702030302020204"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9EB"/>
                    </a:solidFill>
                  </a:tcPr>
                </a:tc>
                <a:extLst>
                  <a:ext uri="{0D108BD9-81ED-4DB2-BD59-A6C34878D82A}">
                    <a16:rowId xmlns:a16="http://schemas.microsoft.com/office/drawing/2014/main" val="10001"/>
                  </a:ext>
                </a:extLst>
              </a:tr>
            </a:tbl>
          </a:graphicData>
        </a:graphic>
      </p:graphicFrame>
      <p:sp>
        <p:nvSpPr>
          <p:cNvPr id="14" name="Rectangle 13"/>
          <p:cNvSpPr/>
          <p:nvPr/>
        </p:nvSpPr>
        <p:spPr>
          <a:xfrm>
            <a:off x="188685" y="635162"/>
            <a:ext cx="6458858" cy="56741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dirty="0">
                <a:latin typeface="Comic Sans MS" panose="030F0702030302020204" pitchFamily="66" charset="0"/>
              </a:rPr>
              <a:t>The GCSE is split into two exams which will both be taken at the end of year 11.</a:t>
            </a:r>
          </a:p>
        </p:txBody>
      </p:sp>
      <p:sp>
        <p:nvSpPr>
          <p:cNvPr id="15" name="Rectangle 14"/>
          <p:cNvSpPr/>
          <p:nvPr/>
        </p:nvSpPr>
        <p:spPr>
          <a:xfrm>
            <a:off x="2968171" y="4345508"/>
            <a:ext cx="899886" cy="29543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algn="ctr"/>
            <a:r>
              <a:rPr lang="en-GB" b="1" dirty="0">
                <a:latin typeface="Comic Sans MS" panose="030F0702030302020204" pitchFamily="66" charset="0"/>
              </a:rPr>
              <a:t>AND</a:t>
            </a:r>
          </a:p>
        </p:txBody>
      </p:sp>
      <p:sp>
        <p:nvSpPr>
          <p:cNvPr id="16" name="Rectangle 15"/>
          <p:cNvSpPr/>
          <p:nvPr/>
        </p:nvSpPr>
        <p:spPr>
          <a:xfrm>
            <a:off x="3991429" y="8374743"/>
            <a:ext cx="2656114" cy="3468914"/>
          </a:xfrm>
          <a:prstGeom prst="rect">
            <a:avLst/>
          </a:prstGeom>
          <a:ln w="57150"/>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b="1" u="sng" dirty="0">
                <a:latin typeface="Comic Sans MS" panose="030F0702030302020204" pitchFamily="66" charset="0"/>
              </a:rPr>
              <a:t>SPaG</a:t>
            </a:r>
          </a:p>
          <a:p>
            <a:pPr algn="ctr"/>
            <a:endParaRPr lang="en-GB" sz="1200" dirty="0">
              <a:latin typeface="Comic Sans MS" panose="030F0702030302020204" pitchFamily="66" charset="0"/>
            </a:endParaRPr>
          </a:p>
          <a:p>
            <a:pPr algn="ctr"/>
            <a:r>
              <a:rPr lang="en-GB" sz="1200" dirty="0">
                <a:latin typeface="Comic Sans MS" panose="030F0702030302020204" pitchFamily="66" charset="0"/>
              </a:rPr>
              <a:t>Up to 5 marks are given for correct spelling, punctuation and grammar (SPaG) in your 12 mark answers. </a:t>
            </a:r>
          </a:p>
          <a:p>
            <a:pPr algn="ctr"/>
            <a:endParaRPr lang="en-GB" sz="1200" dirty="0">
              <a:latin typeface="Comic Sans MS" panose="030F0702030302020204" pitchFamily="66" charset="0"/>
            </a:endParaRPr>
          </a:p>
          <a:p>
            <a:pPr algn="ctr"/>
            <a:r>
              <a:rPr lang="en-GB" sz="1200" b="1" dirty="0">
                <a:latin typeface="Comic Sans MS" panose="030F0702030302020204" pitchFamily="66" charset="0"/>
              </a:rPr>
              <a:t>4-5 marks </a:t>
            </a:r>
            <a:r>
              <a:rPr lang="en-GB" sz="1200" dirty="0">
                <a:latin typeface="Comic Sans MS" panose="030F0702030302020204" pitchFamily="66" charset="0"/>
              </a:rPr>
              <a:t>are given for the following:</a:t>
            </a:r>
          </a:p>
          <a:p>
            <a:pPr marL="171450" indent="-171450">
              <a:buFont typeface="Arial" panose="020B0604020202020204" pitchFamily="34" charset="0"/>
              <a:buChar char="•"/>
            </a:pPr>
            <a:r>
              <a:rPr lang="en-GB" sz="1200" dirty="0">
                <a:latin typeface="Comic Sans MS" panose="030F0702030302020204" pitchFamily="66" charset="0"/>
              </a:rPr>
              <a:t>You spell and punctuate with consistent accuracy</a:t>
            </a:r>
          </a:p>
          <a:p>
            <a:pPr marL="171450" indent="-171450">
              <a:buFont typeface="Arial" panose="020B0604020202020204" pitchFamily="34" charset="0"/>
              <a:buChar char="•"/>
            </a:pPr>
            <a:r>
              <a:rPr lang="en-GB" sz="1200" dirty="0">
                <a:latin typeface="Comic Sans MS" panose="030F0702030302020204" pitchFamily="66" charset="0"/>
              </a:rPr>
              <a:t>You use rules of grammar with effective control of meaning overall</a:t>
            </a:r>
          </a:p>
          <a:p>
            <a:pPr marL="171450" indent="-171450">
              <a:buFont typeface="Arial" panose="020B0604020202020204" pitchFamily="34" charset="0"/>
              <a:buChar char="•"/>
            </a:pPr>
            <a:r>
              <a:rPr lang="en-GB" sz="1200" dirty="0">
                <a:latin typeface="Comic Sans MS" panose="030F0702030302020204" pitchFamily="66" charset="0"/>
              </a:rPr>
              <a:t>You use a wide range of specialist terms as appropriate</a:t>
            </a:r>
          </a:p>
          <a:p>
            <a:pPr algn="ctr"/>
            <a:endParaRPr lang="en-GB" sz="1200" dirty="0">
              <a:latin typeface="Comic Sans MS" panose="030F0702030302020204" pitchFamily="66" charset="0"/>
            </a:endParaRPr>
          </a:p>
        </p:txBody>
      </p:sp>
      <p:pic>
        <p:nvPicPr>
          <p:cNvPr id="18" name="Picture 17"/>
          <p:cNvPicPr>
            <a:picLocks noChangeAspect="1"/>
          </p:cNvPicPr>
          <p:nvPr/>
        </p:nvPicPr>
        <p:blipFill>
          <a:blip r:embed="rId3"/>
          <a:stretch>
            <a:fillRect/>
          </a:stretch>
        </p:blipFill>
        <p:spPr>
          <a:xfrm>
            <a:off x="4831491" y="1894113"/>
            <a:ext cx="1816052" cy="1654630"/>
          </a:xfrm>
          <a:prstGeom prst="rect">
            <a:avLst/>
          </a:prstGeom>
          <a:ln>
            <a:solidFill>
              <a:schemeClr val="tx1"/>
            </a:solidFill>
          </a:ln>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88685" y="4758578"/>
            <a:ext cx="1367993" cy="887479"/>
          </a:xfrm>
          <a:prstGeom prst="rect">
            <a:avLst/>
          </a:prstGeom>
        </p:spPr>
      </p:pic>
      <p:pic>
        <p:nvPicPr>
          <p:cNvPr id="23" name="Picture 22"/>
          <p:cNvPicPr>
            <a:picLocks noChangeAspect="1"/>
          </p:cNvPicPr>
          <p:nvPr/>
        </p:nvPicPr>
        <p:blipFill>
          <a:blip r:embed="rId6"/>
          <a:stretch>
            <a:fillRect/>
          </a:stretch>
        </p:blipFill>
        <p:spPr>
          <a:xfrm>
            <a:off x="795351" y="5744192"/>
            <a:ext cx="1188142" cy="669016"/>
          </a:xfrm>
          <a:prstGeom prst="rect">
            <a:avLst/>
          </a:prstGeom>
          <a:ln>
            <a:solidFill>
              <a:schemeClr val="tx1"/>
            </a:solidFill>
          </a:ln>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188685" y="6413208"/>
            <a:ext cx="1137849" cy="1137849"/>
          </a:xfrm>
          <a:prstGeom prst="rect">
            <a:avLst/>
          </a:prstGeom>
        </p:spPr>
      </p:pic>
    </p:spTree>
    <p:extLst>
      <p:ext uri="{BB962C8B-B14F-4D97-AF65-F5344CB8AC3E}">
        <p14:creationId xmlns:p14="http://schemas.microsoft.com/office/powerpoint/2010/main" val="281146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stretch>
            <a:fillRect/>
          </a:stretch>
        </p:blipFill>
        <p:spPr>
          <a:xfrm>
            <a:off x="230641" y="7006841"/>
            <a:ext cx="1828800" cy="1166101"/>
          </a:xfrm>
          <a:prstGeom prst="rect">
            <a:avLst/>
          </a:prstGeom>
        </p:spPr>
      </p:pic>
      <p:sp>
        <p:nvSpPr>
          <p:cNvPr id="2" name="Title 1"/>
          <p:cNvSpPr>
            <a:spLocks noGrp="1"/>
          </p:cNvSpPr>
          <p:nvPr>
            <p:ph type="title"/>
          </p:nvPr>
        </p:nvSpPr>
        <p:spPr>
          <a:xfrm>
            <a:off x="188686" y="126599"/>
            <a:ext cx="6458857" cy="439459"/>
          </a:xfrm>
          <a:solidFill>
            <a:srgbClr val="7030A0"/>
          </a:solidFill>
        </p:spPr>
        <p:style>
          <a:lnRef idx="0">
            <a:schemeClr val="dk1"/>
          </a:lnRef>
          <a:fillRef idx="3">
            <a:schemeClr val="dk1"/>
          </a:fillRef>
          <a:effectRef idx="3">
            <a:schemeClr val="dk1"/>
          </a:effectRef>
          <a:fontRef idx="minor">
            <a:schemeClr val="lt1"/>
          </a:fontRef>
        </p:style>
        <p:txBody>
          <a:bodyPr>
            <a:noAutofit/>
          </a:bodyPr>
          <a:lstStyle/>
          <a:p>
            <a:pPr algn="ctr"/>
            <a:r>
              <a:rPr lang="en-GB" sz="1800" b="1" dirty="0">
                <a:latin typeface="Comic Sans MS" panose="030F0702030302020204" pitchFamily="66" charset="0"/>
              </a:rPr>
              <a:t>GCSE RE Command Words</a:t>
            </a:r>
          </a:p>
        </p:txBody>
      </p:sp>
      <p:sp>
        <p:nvSpPr>
          <p:cNvPr id="14" name="Rectangle 13"/>
          <p:cNvSpPr/>
          <p:nvPr/>
        </p:nvSpPr>
        <p:spPr>
          <a:xfrm>
            <a:off x="188685" y="635162"/>
            <a:ext cx="6458858" cy="88883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latin typeface="Comic Sans MS" panose="030F0702030302020204" pitchFamily="66" charset="0"/>
              </a:rPr>
              <a:t>Command words are the words and phrases used in exams and other assessment tasks that tell you how you should answer the question.</a:t>
            </a:r>
          </a:p>
        </p:txBody>
      </p:sp>
      <p:sp>
        <p:nvSpPr>
          <p:cNvPr id="17" name="Title 1"/>
          <p:cNvSpPr txBox="1">
            <a:spLocks/>
          </p:cNvSpPr>
          <p:nvPr/>
        </p:nvSpPr>
        <p:spPr>
          <a:xfrm>
            <a:off x="230641" y="1925345"/>
            <a:ext cx="2053070" cy="73129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b="1" dirty="0">
                <a:solidFill>
                  <a:srgbClr val="0070C0"/>
                </a:solidFill>
                <a:latin typeface="Good And Evil Night" panose="02000500000000000000" pitchFamily="2" charset="0"/>
              </a:rPr>
              <a:t>Evaluate</a:t>
            </a:r>
          </a:p>
        </p:txBody>
      </p:sp>
      <p:pic>
        <p:nvPicPr>
          <p:cNvPr id="5" name="Picture 4"/>
          <p:cNvPicPr>
            <a:picLocks noChangeAspect="1"/>
          </p:cNvPicPr>
          <p:nvPr/>
        </p:nvPicPr>
        <p:blipFill>
          <a:blip r:embed="rId3"/>
          <a:stretch>
            <a:fillRect/>
          </a:stretch>
        </p:blipFill>
        <p:spPr>
          <a:xfrm>
            <a:off x="5529942" y="1593104"/>
            <a:ext cx="996329" cy="1365625"/>
          </a:xfrm>
          <a:prstGeom prst="rect">
            <a:avLst/>
          </a:prstGeom>
        </p:spPr>
      </p:pic>
      <p:sp>
        <p:nvSpPr>
          <p:cNvPr id="20" name="Title 1"/>
          <p:cNvSpPr txBox="1">
            <a:spLocks/>
          </p:cNvSpPr>
          <p:nvPr/>
        </p:nvSpPr>
        <p:spPr>
          <a:xfrm>
            <a:off x="5163963" y="3527996"/>
            <a:ext cx="1615650" cy="85457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800" b="1" dirty="0">
                <a:solidFill>
                  <a:srgbClr val="F2B800"/>
                </a:solidFill>
                <a:latin typeface="Good And Evil Night" panose="02000500000000000000" pitchFamily="2" charset="0"/>
              </a:rPr>
              <a:t>Explain</a:t>
            </a:r>
          </a:p>
        </p:txBody>
      </p:sp>
      <p:sp>
        <p:nvSpPr>
          <p:cNvPr id="6" name="Rectangle 5"/>
          <p:cNvSpPr/>
          <p:nvPr/>
        </p:nvSpPr>
        <p:spPr>
          <a:xfrm>
            <a:off x="1211347" y="3123022"/>
            <a:ext cx="4031003" cy="1569660"/>
          </a:xfrm>
          <a:prstGeom prst="rect">
            <a:avLst/>
          </a:prstGeom>
        </p:spPr>
        <p:txBody>
          <a:bodyPr wrap="square">
            <a:spAutoFit/>
          </a:bodyPr>
          <a:lstStyle/>
          <a:p>
            <a:pPr algn="r"/>
            <a:r>
              <a:rPr lang="en-US" sz="1600" dirty="0">
                <a:latin typeface="Comic Sans MS" panose="030F0702030302020204" pitchFamily="66" charset="0"/>
              </a:rPr>
              <a:t>You need to show your understanding and knowledge of teachings or practices. You need to identify at least two relevant points and demonstrate your understanding by giving examples or teachings to support your point. </a:t>
            </a:r>
          </a:p>
        </p:txBody>
      </p:sp>
      <p:sp>
        <p:nvSpPr>
          <p:cNvPr id="7" name="Rectangle 6"/>
          <p:cNvSpPr/>
          <p:nvPr/>
        </p:nvSpPr>
        <p:spPr>
          <a:xfrm>
            <a:off x="2102027" y="1998606"/>
            <a:ext cx="3840730" cy="584775"/>
          </a:xfrm>
          <a:prstGeom prst="rect">
            <a:avLst/>
          </a:prstGeom>
        </p:spPr>
        <p:txBody>
          <a:bodyPr wrap="square">
            <a:spAutoFit/>
          </a:bodyPr>
          <a:lstStyle/>
          <a:p>
            <a:r>
              <a:rPr lang="en-US" sz="1600" dirty="0">
                <a:latin typeface="Comic Sans MS" panose="030F0702030302020204" pitchFamily="66" charset="0"/>
              </a:rPr>
              <a:t>You need to consider different viewpoints and arrive at a judgment. </a:t>
            </a:r>
          </a:p>
        </p:txBody>
      </p:sp>
      <p:sp>
        <p:nvSpPr>
          <p:cNvPr id="26" name="Title 1"/>
          <p:cNvSpPr txBox="1">
            <a:spLocks/>
          </p:cNvSpPr>
          <p:nvPr/>
        </p:nvSpPr>
        <p:spPr>
          <a:xfrm>
            <a:off x="230641" y="5203819"/>
            <a:ext cx="2525485" cy="125888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2800" b="1" dirty="0">
                <a:solidFill>
                  <a:srgbClr val="0082B0"/>
                </a:solidFill>
                <a:latin typeface="Good And Evil Night" panose="02000500000000000000" pitchFamily="2" charset="0"/>
              </a:rPr>
              <a:t>Explain different attitudes to...</a:t>
            </a:r>
          </a:p>
        </p:txBody>
      </p:sp>
      <p:sp>
        <p:nvSpPr>
          <p:cNvPr id="27" name="Title 1"/>
          <p:cNvSpPr txBox="1">
            <a:spLocks/>
          </p:cNvSpPr>
          <p:nvPr/>
        </p:nvSpPr>
        <p:spPr>
          <a:xfrm>
            <a:off x="4478648" y="7006009"/>
            <a:ext cx="2379352" cy="127892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700" b="1" dirty="0">
                <a:solidFill>
                  <a:srgbClr val="00B050"/>
                </a:solidFill>
                <a:latin typeface="Good And Evil Night" panose="02000500000000000000" pitchFamily="2" charset="0"/>
              </a:rPr>
              <a:t>Explain how X may influence Y</a:t>
            </a:r>
          </a:p>
        </p:txBody>
      </p:sp>
      <p:sp>
        <p:nvSpPr>
          <p:cNvPr id="11" name="Rectangle 10"/>
          <p:cNvSpPr/>
          <p:nvPr/>
        </p:nvSpPr>
        <p:spPr>
          <a:xfrm>
            <a:off x="1553905" y="7112580"/>
            <a:ext cx="3027817" cy="1323439"/>
          </a:xfrm>
          <a:prstGeom prst="rect">
            <a:avLst/>
          </a:prstGeom>
        </p:spPr>
        <p:txBody>
          <a:bodyPr wrap="square">
            <a:spAutoFit/>
          </a:bodyPr>
          <a:lstStyle/>
          <a:p>
            <a:pPr algn="r"/>
            <a:r>
              <a:rPr lang="en-US" sz="1600" dirty="0">
                <a:latin typeface="Comic Sans MS" panose="030F0702030302020204" pitchFamily="66" charset="0"/>
              </a:rPr>
              <a:t>You need to show your knowledge and understanding of how a religious belief or practice influences individuals or groups. </a:t>
            </a:r>
          </a:p>
        </p:txBody>
      </p:sp>
      <p:sp>
        <p:nvSpPr>
          <p:cNvPr id="28" name="Title 1"/>
          <p:cNvSpPr txBox="1">
            <a:spLocks/>
          </p:cNvSpPr>
          <p:nvPr/>
        </p:nvSpPr>
        <p:spPr>
          <a:xfrm>
            <a:off x="233517" y="9101803"/>
            <a:ext cx="1144164" cy="585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800" b="1" dirty="0">
                <a:solidFill>
                  <a:srgbClr val="D20000"/>
                </a:solidFill>
                <a:latin typeface="Good And Evil Night" panose="02000500000000000000" pitchFamily="2" charset="0"/>
              </a:rPr>
              <a:t>Give</a:t>
            </a:r>
          </a:p>
        </p:txBody>
      </p:sp>
      <p:sp>
        <p:nvSpPr>
          <p:cNvPr id="29" name="Rectangle 28"/>
          <p:cNvSpPr/>
          <p:nvPr/>
        </p:nvSpPr>
        <p:spPr>
          <a:xfrm>
            <a:off x="1353314" y="9101803"/>
            <a:ext cx="3429000" cy="584775"/>
          </a:xfrm>
          <a:prstGeom prst="rect">
            <a:avLst/>
          </a:prstGeom>
        </p:spPr>
        <p:txBody>
          <a:bodyPr>
            <a:spAutoFit/>
          </a:bodyPr>
          <a:lstStyle/>
          <a:p>
            <a:r>
              <a:rPr lang="en-US" sz="1600" dirty="0">
                <a:latin typeface="Comic Sans MS" panose="030F0702030302020204" pitchFamily="66" charset="0"/>
              </a:rPr>
              <a:t>You need to show your knowledge of two examples or two beliefs. </a:t>
            </a:r>
          </a:p>
        </p:txBody>
      </p:sp>
      <p:sp>
        <p:nvSpPr>
          <p:cNvPr id="30" name="Title 1"/>
          <p:cNvSpPr txBox="1">
            <a:spLocks/>
          </p:cNvSpPr>
          <p:nvPr/>
        </p:nvSpPr>
        <p:spPr>
          <a:xfrm>
            <a:off x="5545061" y="10715399"/>
            <a:ext cx="1102482" cy="55356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2800" b="1" dirty="0">
                <a:solidFill>
                  <a:srgbClr val="7030A0"/>
                </a:solidFill>
                <a:latin typeface="Good And Evil Night" panose="02000500000000000000" pitchFamily="2" charset="0"/>
              </a:rPr>
              <a:t>Why</a:t>
            </a:r>
          </a:p>
        </p:txBody>
      </p:sp>
      <p:sp>
        <p:nvSpPr>
          <p:cNvPr id="31" name="Rectangle 30"/>
          <p:cNvSpPr/>
          <p:nvPr/>
        </p:nvSpPr>
        <p:spPr>
          <a:xfrm>
            <a:off x="2116061" y="10453572"/>
            <a:ext cx="3429000" cy="1077218"/>
          </a:xfrm>
          <a:prstGeom prst="rect">
            <a:avLst/>
          </a:prstGeom>
        </p:spPr>
        <p:txBody>
          <a:bodyPr>
            <a:spAutoFit/>
          </a:bodyPr>
          <a:lstStyle/>
          <a:p>
            <a:pPr algn="r"/>
            <a:r>
              <a:rPr lang="en-US" sz="1600" dirty="0">
                <a:latin typeface="Comic Sans MS" panose="030F0702030302020204" pitchFamily="66" charset="0"/>
              </a:rPr>
              <a:t>You need to show a reasoned consideration of a single point of view through a logical chain of reasoning.</a:t>
            </a:r>
          </a:p>
        </p:txBody>
      </p:sp>
      <p:pic>
        <p:nvPicPr>
          <p:cNvPr id="32" name="Picture 31"/>
          <p:cNvPicPr>
            <a:picLocks noChangeAspect="1"/>
          </p:cNvPicPr>
          <p:nvPr/>
        </p:nvPicPr>
        <p:blipFill>
          <a:blip r:embed="rId4"/>
          <a:stretch>
            <a:fillRect/>
          </a:stretch>
        </p:blipFill>
        <p:spPr>
          <a:xfrm>
            <a:off x="230641" y="3186187"/>
            <a:ext cx="1147040" cy="1242386"/>
          </a:xfrm>
          <a:prstGeom prst="rect">
            <a:avLst/>
          </a:prstGeom>
        </p:spPr>
      </p:pic>
      <p:grpSp>
        <p:nvGrpSpPr>
          <p:cNvPr id="39" name="Group 38"/>
          <p:cNvGrpSpPr/>
          <p:nvPr/>
        </p:nvGrpSpPr>
        <p:grpSpPr>
          <a:xfrm>
            <a:off x="5127374" y="8600379"/>
            <a:ext cx="1316993" cy="1390949"/>
            <a:chOff x="-57200800" y="-22961600"/>
            <a:chExt cx="36271200" cy="40436800"/>
          </a:xfrm>
        </p:grpSpPr>
        <p:pic>
          <p:nvPicPr>
            <p:cNvPr id="36" name="Picture 35"/>
            <p:cNvPicPr>
              <a:picLocks noChangeAspect="1"/>
            </p:cNvPicPr>
            <p:nvPr/>
          </p:nvPicPr>
          <p:blipFill rotWithShape="1">
            <a:blip r:embed="rId5"/>
            <a:srcRect l="10703" t="4888" r="9964" b="6666"/>
            <a:stretch/>
          </p:blipFill>
          <p:spPr>
            <a:xfrm>
              <a:off x="-57200800" y="-22961600"/>
              <a:ext cx="36271200" cy="40436800"/>
            </a:xfrm>
            <a:prstGeom prst="rect">
              <a:avLst/>
            </a:prstGeom>
          </p:spPr>
        </p:pic>
        <p:sp>
          <p:nvSpPr>
            <p:cNvPr id="37" name="Rectangle 36"/>
            <p:cNvSpPr/>
            <p:nvPr/>
          </p:nvSpPr>
          <p:spPr>
            <a:xfrm>
              <a:off x="-49072800" y="-6197600"/>
              <a:ext cx="23774400" cy="13123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TextBox 37"/>
          <p:cNvSpPr txBox="1"/>
          <p:nvPr/>
        </p:nvSpPr>
        <p:spPr>
          <a:xfrm>
            <a:off x="2714170" y="-32918400"/>
            <a:ext cx="8665030" cy="369332"/>
          </a:xfrm>
          <a:prstGeom prst="rect">
            <a:avLst/>
          </a:prstGeom>
          <a:noFill/>
        </p:spPr>
        <p:txBody>
          <a:bodyPr wrap="square" rtlCol="0">
            <a:spAutoFit/>
          </a:bodyPr>
          <a:lstStyle/>
          <a:p>
            <a:r>
              <a:rPr lang="en-GB" dirty="0"/>
              <a:t>22</a:t>
            </a:r>
          </a:p>
        </p:txBody>
      </p:sp>
      <p:sp>
        <p:nvSpPr>
          <p:cNvPr id="40" name="TextBox 39"/>
          <p:cNvSpPr txBox="1"/>
          <p:nvPr/>
        </p:nvSpPr>
        <p:spPr>
          <a:xfrm>
            <a:off x="5413348" y="8931118"/>
            <a:ext cx="962526" cy="931669"/>
          </a:xfrm>
          <a:prstGeom prst="rect">
            <a:avLst/>
          </a:prstGeom>
          <a:noFill/>
          <a:effectLst>
            <a:glow rad="139700">
              <a:schemeClr val="accent1">
                <a:satMod val="175000"/>
                <a:alpha val="40000"/>
              </a:schemeClr>
            </a:glow>
          </a:effectLst>
        </p:spPr>
        <p:txBody>
          <a:bodyPr wrap="square" rtlCol="0">
            <a:spAutoFit/>
          </a:bodyPr>
          <a:lstStyle/>
          <a:p>
            <a:pPr algn="ctr"/>
            <a:r>
              <a:rPr lang="en-GB" sz="5400" dirty="0">
                <a:ln w="0"/>
                <a:solidFill>
                  <a:schemeClr val="accent1"/>
                </a:solidFill>
                <a:effectLst>
                  <a:outerShdw blurRad="38100" dist="25400" dir="5400000" algn="ctr" rotWithShape="0">
                    <a:srgbClr val="6E747A">
                      <a:alpha val="43000"/>
                    </a:srgbClr>
                  </a:outerShdw>
                </a:effectLst>
              </a:rPr>
              <a:t>2</a:t>
            </a:r>
          </a:p>
        </p:txBody>
      </p:sp>
      <p:pic>
        <p:nvPicPr>
          <p:cNvPr id="41" name="Picture 40"/>
          <p:cNvPicPr>
            <a:picLocks noChangeAspect="1"/>
          </p:cNvPicPr>
          <p:nvPr/>
        </p:nvPicPr>
        <p:blipFill>
          <a:blip r:embed="rId6"/>
          <a:stretch>
            <a:fillRect/>
          </a:stretch>
        </p:blipFill>
        <p:spPr>
          <a:xfrm>
            <a:off x="377493" y="10259578"/>
            <a:ext cx="1465206" cy="1465206"/>
          </a:xfrm>
          <a:prstGeom prst="rect">
            <a:avLst/>
          </a:prstGeom>
        </p:spPr>
      </p:pic>
      <p:pic>
        <p:nvPicPr>
          <p:cNvPr id="42" name="Picture 41"/>
          <p:cNvPicPr>
            <a:picLocks noChangeAspect="1"/>
          </p:cNvPicPr>
          <p:nvPr/>
        </p:nvPicPr>
        <p:blipFill rotWithShape="1">
          <a:blip r:embed="rId7"/>
          <a:srcRect l="5342" t="4377" r="5674" b="10047"/>
          <a:stretch/>
        </p:blipFill>
        <p:spPr>
          <a:xfrm>
            <a:off x="5242350" y="5245144"/>
            <a:ext cx="1458876" cy="1143001"/>
          </a:xfrm>
          <a:prstGeom prst="rect">
            <a:avLst/>
          </a:prstGeom>
        </p:spPr>
      </p:pic>
      <p:sp>
        <p:nvSpPr>
          <p:cNvPr id="10" name="Rectangle 9"/>
          <p:cNvSpPr/>
          <p:nvPr/>
        </p:nvSpPr>
        <p:spPr>
          <a:xfrm>
            <a:off x="2362902" y="5154926"/>
            <a:ext cx="3071248" cy="1323439"/>
          </a:xfrm>
          <a:prstGeom prst="rect">
            <a:avLst/>
          </a:prstGeom>
        </p:spPr>
        <p:txBody>
          <a:bodyPr wrap="square">
            <a:spAutoFit/>
          </a:bodyPr>
          <a:lstStyle/>
          <a:p>
            <a:r>
              <a:rPr lang="en-US" sz="1600" dirty="0">
                <a:latin typeface="Comic Sans MS" panose="030F0702030302020204" pitchFamily="66" charset="0"/>
              </a:rPr>
              <a:t>You need to show your knowledge and understanding of different attitudes about an ethical or philosophical issue or belief. </a:t>
            </a:r>
          </a:p>
        </p:txBody>
      </p:sp>
    </p:spTree>
    <p:extLst>
      <p:ext uri="{BB962C8B-B14F-4D97-AF65-F5344CB8AC3E}">
        <p14:creationId xmlns:p14="http://schemas.microsoft.com/office/powerpoint/2010/main" val="41814718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F0E80F59BB104798E222572B3D5FDE" ma:contentTypeVersion="12" ma:contentTypeDescription="Create a new document." ma:contentTypeScope="" ma:versionID="6d3ace640bf360eaecbf916c3d376203">
  <xsd:schema xmlns:xsd="http://www.w3.org/2001/XMLSchema" xmlns:xs="http://www.w3.org/2001/XMLSchema" xmlns:p="http://schemas.microsoft.com/office/2006/metadata/properties" xmlns:ns2="3cde8ce8-497b-4d58-ad3b-77e996642cc8" xmlns:ns3="1c2ace7b-0193-49d6-b28f-a6c5f1daf0a8" targetNamespace="http://schemas.microsoft.com/office/2006/metadata/properties" ma:root="true" ma:fieldsID="68de4921ee568875b070f02223174350" ns2:_="" ns3:_="">
    <xsd:import namespace="3cde8ce8-497b-4d58-ad3b-77e996642cc8"/>
    <xsd:import namespace="1c2ace7b-0193-49d6-b28f-a6c5f1daf0a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e8ce8-497b-4d58-ad3b-77e996642c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2ace7b-0193-49d6-b28f-a6c5f1daf0a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A0A8488-5BBC-4262-B045-23B6C1121A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de8ce8-497b-4d58-ad3b-77e996642cc8"/>
    <ds:schemaRef ds:uri="1c2ace7b-0193-49d6-b28f-a6c5f1daf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A08177-AE58-425D-BEED-FEEF38FC70BB}">
  <ds:schemaRefs>
    <ds:schemaRef ds:uri="http://schemas.microsoft.com/sharepoint/v3/contenttype/forms"/>
  </ds:schemaRefs>
</ds:datastoreItem>
</file>

<file path=customXml/itemProps3.xml><?xml version="1.0" encoding="utf-8"?>
<ds:datastoreItem xmlns:ds="http://schemas.openxmlformats.org/officeDocument/2006/customXml" ds:itemID="{F2DB9872-4262-4DCF-B0DE-5A46DCA35304}">
  <ds:schemaRefs>
    <ds:schemaRef ds:uri="http://purl.org/dc/elements/1.1/"/>
    <ds:schemaRef ds:uri="1c2ace7b-0193-49d6-b28f-a6c5f1daf0a8"/>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3cde8ce8-497b-4d58-ad3b-77e996642cc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1594</TotalTime>
  <Words>904</Words>
  <Application>Microsoft Office PowerPoint</Application>
  <PresentationFormat>Widescreen</PresentationFormat>
  <Paragraphs>105</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Calibri Light</vt:lpstr>
      <vt:lpstr>Comic Sans MS</vt:lpstr>
      <vt:lpstr>Good And Evil Night</vt:lpstr>
      <vt:lpstr>Office Theme</vt:lpstr>
      <vt:lpstr>Exam Skills</vt:lpstr>
      <vt:lpstr>GCSE RE Exam Information</vt:lpstr>
      <vt:lpstr>GCSE RE Command Words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 Skills</dc:title>
  <dc:creator>Charlotte Smith</dc:creator>
  <cp:lastModifiedBy>Hailes, Craig</cp:lastModifiedBy>
  <cp:revision>33</cp:revision>
  <cp:lastPrinted>2016-03-23T13:26:49Z</cp:lastPrinted>
  <dcterms:created xsi:type="dcterms:W3CDTF">2015-03-25T10:58:45Z</dcterms:created>
  <dcterms:modified xsi:type="dcterms:W3CDTF">2020-10-18T11:57:10Z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0x0101005BF0E80F59BB104798E222572B3D5FDE</vt:lpwstr>
  </property>
</Properties>
</file>