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60" r:id="rId5"/>
    <p:sldId id="257" r:id="rId6"/>
    <p:sldId id="256" r:id="rId7"/>
    <p:sldId id="258" r:id="rId8"/>
    <p:sldId id="261" r:id="rId9"/>
    <p:sldId id="259" r:id="rId10"/>
    <p:sldId id="263"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660D58-D978-42F2-8273-E937B63798E1}" v="6542" dt="2018-05-14T19:02:48.2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10/18/2020</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10/18/2020</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10/18/2020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10/18/2020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10/18/2020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10/18/2020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10/18/2020</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10/18/2020</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10/18/2020</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dbscience3.wikispaces.com/Gabby" TargetMode="External"/><Relationship Id="rId3" Type="http://schemas.openxmlformats.org/officeDocument/2006/relationships/hyperlink" Target="https://commons.wikimedia.org/wiki/File:Differences_between_simple_animal_and_plant_cells_(en).svg" TargetMode="External"/><Relationship Id="rId7"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smithlhhsb122.wikispaces.com/Meghan+O."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circsystemsunsig09r3b.wikispaces.com/(c)%09+Immunity+and+vaccination" TargetMode="External"/><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DA522-498E-4E17-A025-40D2DAC2F438}"/>
              </a:ext>
            </a:extLst>
          </p:cNvPr>
          <p:cNvSpPr>
            <a:spLocks noGrp="1"/>
          </p:cNvSpPr>
          <p:nvPr>
            <p:ph type="ctrTitle"/>
          </p:nvPr>
        </p:nvSpPr>
        <p:spPr>
          <a:xfrm>
            <a:off x="3578683" y="1985673"/>
            <a:ext cx="5318096" cy="2886654"/>
          </a:xfrm>
        </p:spPr>
        <p:txBody>
          <a:bodyPr/>
          <a:lstStyle/>
          <a:p>
            <a:r>
              <a:rPr lang="en-GB" sz="8800" dirty="0"/>
              <a:t>Biology</a:t>
            </a:r>
            <a:br>
              <a:rPr lang="en-GB" sz="8800" dirty="0"/>
            </a:br>
            <a:r>
              <a:rPr lang="en-GB" sz="8800" dirty="0"/>
              <a:t>Paper 1</a:t>
            </a:r>
          </a:p>
        </p:txBody>
      </p:sp>
      <p:sp>
        <p:nvSpPr>
          <p:cNvPr id="3" name="Subtitle 2">
            <a:extLst>
              <a:ext uri="{FF2B5EF4-FFF2-40B4-BE49-F238E27FC236}">
                <a16:creationId xmlns:a16="http://schemas.microsoft.com/office/drawing/2014/main" id="{78C09729-1C2E-4519-8954-24B9C454ABE7}"/>
              </a:ext>
            </a:extLst>
          </p:cNvPr>
          <p:cNvSpPr>
            <a:spLocks noGrp="1"/>
          </p:cNvSpPr>
          <p:nvPr>
            <p:ph type="subTitle" idx="1"/>
          </p:nvPr>
        </p:nvSpPr>
        <p:spPr/>
        <p:txBody>
          <a:bodyPr>
            <a:normAutofit/>
          </a:bodyPr>
          <a:lstStyle/>
          <a:p>
            <a:r>
              <a:rPr lang="en-GB" sz="3200" dirty="0"/>
              <a:t>Cell Biology</a:t>
            </a:r>
          </a:p>
        </p:txBody>
      </p:sp>
    </p:spTree>
    <p:extLst>
      <p:ext uri="{BB962C8B-B14F-4D97-AF65-F5344CB8AC3E}">
        <p14:creationId xmlns:p14="http://schemas.microsoft.com/office/powerpoint/2010/main" val="817516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DA33-0282-4434-9B9F-DD700E196BF1}"/>
              </a:ext>
            </a:extLst>
          </p:cNvPr>
          <p:cNvSpPr>
            <a:spLocks noGrp="1"/>
          </p:cNvSpPr>
          <p:nvPr>
            <p:ph type="title"/>
          </p:nvPr>
        </p:nvSpPr>
        <p:spPr>
          <a:xfrm>
            <a:off x="1251678" y="382385"/>
            <a:ext cx="10178322" cy="730798"/>
          </a:xfrm>
        </p:spPr>
        <p:txBody>
          <a:bodyPr>
            <a:normAutofit fontScale="90000"/>
          </a:bodyPr>
          <a:lstStyle/>
          <a:p>
            <a:r>
              <a:rPr lang="en-GB" dirty="0"/>
              <a:t>Topic 1 – Cell biology</a:t>
            </a:r>
          </a:p>
        </p:txBody>
      </p:sp>
      <p:pic>
        <p:nvPicPr>
          <p:cNvPr id="7" name="Content Placeholder 6" descr="A picture containing indoor&#10;&#10;Description generated with high confidence">
            <a:extLst>
              <a:ext uri="{FF2B5EF4-FFF2-40B4-BE49-F238E27FC236}">
                <a16:creationId xmlns:a16="http://schemas.microsoft.com/office/drawing/2014/main" id="{F8EA7E2B-4C32-4044-B14B-540143B4AE51}"/>
              </a:ext>
            </a:extLst>
          </p:cNvPr>
          <p:cNvPicPr>
            <a:picLocks noGrp="1" noChangeAspect="1"/>
          </p:cNvPicPr>
          <p:nvPr>
            <p:ph idx="1"/>
          </p:nvPr>
        </p:nvPicPr>
        <p:blipFill>
          <a:blip r:embed="rId2">
            <a:extLst>
              <a:ext uri="{837473B0-CC2E-450A-ABE3-18F120FF3D39}">
                <a1611:picAttrSrcUrl xmlns:a1611="http://schemas.microsoft.com/office/drawing/2016/11/main" r:id="rId3"/>
              </a:ext>
            </a:extLst>
          </a:blip>
          <a:stretch>
            <a:fillRect/>
          </a:stretch>
        </p:blipFill>
        <p:spPr>
          <a:xfrm>
            <a:off x="7858538" y="98149"/>
            <a:ext cx="3885261" cy="1919865"/>
          </a:xfrm>
        </p:spPr>
      </p:pic>
      <p:graphicFrame>
        <p:nvGraphicFramePr>
          <p:cNvPr id="9" name="Table 8">
            <a:extLst>
              <a:ext uri="{FF2B5EF4-FFF2-40B4-BE49-F238E27FC236}">
                <a16:creationId xmlns:a16="http://schemas.microsoft.com/office/drawing/2014/main" id="{B6913D8C-4EDA-442C-9F08-EA0D9FCCD713}"/>
              </a:ext>
            </a:extLst>
          </p:cNvPr>
          <p:cNvGraphicFramePr>
            <a:graphicFrameLocks noGrp="1"/>
          </p:cNvGraphicFramePr>
          <p:nvPr>
            <p:extLst>
              <p:ext uri="{D42A27DB-BD31-4B8C-83A1-F6EECF244321}">
                <p14:modId xmlns:p14="http://schemas.microsoft.com/office/powerpoint/2010/main" val="1081651682"/>
              </p:ext>
            </p:extLst>
          </p:nvPr>
        </p:nvGraphicFramePr>
        <p:xfrm>
          <a:off x="7858537" y="2018014"/>
          <a:ext cx="3885262" cy="3505200"/>
        </p:xfrm>
        <a:graphic>
          <a:graphicData uri="http://schemas.openxmlformats.org/drawingml/2006/table">
            <a:tbl>
              <a:tblPr firstRow="1" bandRow="1">
                <a:tableStyleId>{21E4AEA4-8DFA-4A89-87EB-49C32662AFE0}</a:tableStyleId>
              </a:tblPr>
              <a:tblGrid>
                <a:gridCol w="1942631">
                  <a:extLst>
                    <a:ext uri="{9D8B030D-6E8A-4147-A177-3AD203B41FA5}">
                      <a16:colId xmlns:a16="http://schemas.microsoft.com/office/drawing/2014/main" val="2437723191"/>
                    </a:ext>
                  </a:extLst>
                </a:gridCol>
                <a:gridCol w="1942631">
                  <a:extLst>
                    <a:ext uri="{9D8B030D-6E8A-4147-A177-3AD203B41FA5}">
                      <a16:colId xmlns:a16="http://schemas.microsoft.com/office/drawing/2014/main" val="3731086185"/>
                    </a:ext>
                  </a:extLst>
                </a:gridCol>
              </a:tblGrid>
              <a:tr h="0">
                <a:tc>
                  <a:txBody>
                    <a:bodyPr/>
                    <a:lstStyle/>
                    <a:p>
                      <a:r>
                        <a:rPr lang="en-GB" sz="1100" dirty="0"/>
                        <a:t>Subcellular Structure</a:t>
                      </a:r>
                    </a:p>
                  </a:txBody>
                  <a:tcPr/>
                </a:tc>
                <a:tc>
                  <a:txBody>
                    <a:bodyPr/>
                    <a:lstStyle/>
                    <a:p>
                      <a:r>
                        <a:rPr lang="en-GB" sz="1100" dirty="0"/>
                        <a:t>Function</a:t>
                      </a:r>
                    </a:p>
                  </a:txBody>
                  <a:tcPr/>
                </a:tc>
                <a:extLst>
                  <a:ext uri="{0D108BD9-81ED-4DB2-BD59-A6C34878D82A}">
                    <a16:rowId xmlns:a16="http://schemas.microsoft.com/office/drawing/2014/main" val="752525224"/>
                  </a:ext>
                </a:extLst>
              </a:tr>
              <a:tr h="0">
                <a:tc>
                  <a:txBody>
                    <a:bodyPr/>
                    <a:lstStyle/>
                    <a:p>
                      <a:r>
                        <a:rPr lang="en-GB" sz="1100" dirty="0"/>
                        <a:t>Nucleus</a:t>
                      </a:r>
                    </a:p>
                  </a:txBody>
                  <a:tcPr/>
                </a:tc>
                <a:tc>
                  <a:txBody>
                    <a:bodyPr/>
                    <a:lstStyle/>
                    <a:p>
                      <a:r>
                        <a:rPr lang="en-GB" sz="1100" dirty="0"/>
                        <a:t>Contains DNA and controls cell</a:t>
                      </a:r>
                    </a:p>
                  </a:txBody>
                  <a:tcPr/>
                </a:tc>
                <a:extLst>
                  <a:ext uri="{0D108BD9-81ED-4DB2-BD59-A6C34878D82A}">
                    <a16:rowId xmlns:a16="http://schemas.microsoft.com/office/drawing/2014/main" val="2250703148"/>
                  </a:ext>
                </a:extLst>
              </a:tr>
              <a:tr h="0">
                <a:tc>
                  <a:txBody>
                    <a:bodyPr/>
                    <a:lstStyle/>
                    <a:p>
                      <a:r>
                        <a:rPr lang="en-GB" sz="1100" dirty="0"/>
                        <a:t>Cytoplasm</a:t>
                      </a:r>
                    </a:p>
                  </a:txBody>
                  <a:tcPr/>
                </a:tc>
                <a:tc>
                  <a:txBody>
                    <a:bodyPr/>
                    <a:lstStyle/>
                    <a:p>
                      <a:r>
                        <a:rPr lang="en-GB" sz="1100" dirty="0"/>
                        <a:t>Most chemical reactions happen</a:t>
                      </a:r>
                    </a:p>
                  </a:txBody>
                  <a:tcPr/>
                </a:tc>
                <a:extLst>
                  <a:ext uri="{0D108BD9-81ED-4DB2-BD59-A6C34878D82A}">
                    <a16:rowId xmlns:a16="http://schemas.microsoft.com/office/drawing/2014/main" val="718505281"/>
                  </a:ext>
                </a:extLst>
              </a:tr>
              <a:tr h="0">
                <a:tc>
                  <a:txBody>
                    <a:bodyPr/>
                    <a:lstStyle/>
                    <a:p>
                      <a:r>
                        <a:rPr lang="en-GB" sz="1100" dirty="0"/>
                        <a:t>Cell Membrane</a:t>
                      </a:r>
                    </a:p>
                  </a:txBody>
                  <a:tcPr/>
                </a:tc>
                <a:tc>
                  <a:txBody>
                    <a:bodyPr/>
                    <a:lstStyle/>
                    <a:p>
                      <a:r>
                        <a:rPr lang="en-GB" sz="1100" dirty="0"/>
                        <a:t>Holds cell together controls what goes in and out</a:t>
                      </a:r>
                    </a:p>
                  </a:txBody>
                  <a:tcPr/>
                </a:tc>
                <a:extLst>
                  <a:ext uri="{0D108BD9-81ED-4DB2-BD59-A6C34878D82A}">
                    <a16:rowId xmlns:a16="http://schemas.microsoft.com/office/drawing/2014/main" val="3695285349"/>
                  </a:ext>
                </a:extLst>
              </a:tr>
              <a:tr h="0">
                <a:tc>
                  <a:txBody>
                    <a:bodyPr/>
                    <a:lstStyle/>
                    <a:p>
                      <a:r>
                        <a:rPr lang="en-GB" sz="1100" dirty="0"/>
                        <a:t>Mitochondria</a:t>
                      </a:r>
                    </a:p>
                  </a:txBody>
                  <a:tcPr/>
                </a:tc>
                <a:tc>
                  <a:txBody>
                    <a:bodyPr/>
                    <a:lstStyle/>
                    <a:p>
                      <a:r>
                        <a:rPr lang="en-GB" sz="1100" dirty="0"/>
                        <a:t>Produce energy from respiration</a:t>
                      </a:r>
                    </a:p>
                  </a:txBody>
                  <a:tcPr/>
                </a:tc>
                <a:extLst>
                  <a:ext uri="{0D108BD9-81ED-4DB2-BD59-A6C34878D82A}">
                    <a16:rowId xmlns:a16="http://schemas.microsoft.com/office/drawing/2014/main" val="1260215740"/>
                  </a:ext>
                </a:extLst>
              </a:tr>
              <a:tr h="0">
                <a:tc>
                  <a:txBody>
                    <a:bodyPr/>
                    <a:lstStyle/>
                    <a:p>
                      <a:r>
                        <a:rPr lang="en-GB" sz="1100" dirty="0"/>
                        <a:t>Ribosomes</a:t>
                      </a:r>
                    </a:p>
                  </a:txBody>
                  <a:tcPr/>
                </a:tc>
                <a:tc>
                  <a:txBody>
                    <a:bodyPr/>
                    <a:lstStyle/>
                    <a:p>
                      <a:r>
                        <a:rPr lang="en-GB" sz="1100" dirty="0"/>
                        <a:t>Where proteins are synthesised</a:t>
                      </a:r>
                    </a:p>
                  </a:txBody>
                  <a:tcPr/>
                </a:tc>
                <a:extLst>
                  <a:ext uri="{0D108BD9-81ED-4DB2-BD59-A6C34878D82A}">
                    <a16:rowId xmlns:a16="http://schemas.microsoft.com/office/drawing/2014/main" val="2292730354"/>
                  </a:ext>
                </a:extLst>
              </a:tr>
              <a:tr h="0">
                <a:tc>
                  <a:txBody>
                    <a:bodyPr/>
                    <a:lstStyle/>
                    <a:p>
                      <a:r>
                        <a:rPr lang="en-GB" sz="1100" dirty="0">
                          <a:solidFill>
                            <a:schemeClr val="accent4">
                              <a:lumMod val="50000"/>
                            </a:schemeClr>
                          </a:solidFill>
                        </a:rPr>
                        <a:t>Cell Wall</a:t>
                      </a:r>
                    </a:p>
                  </a:txBody>
                  <a:tcPr/>
                </a:tc>
                <a:tc>
                  <a:txBody>
                    <a:bodyPr/>
                    <a:lstStyle/>
                    <a:p>
                      <a:r>
                        <a:rPr lang="en-GB" sz="1100" dirty="0">
                          <a:solidFill>
                            <a:schemeClr val="accent4">
                              <a:lumMod val="50000"/>
                            </a:schemeClr>
                          </a:solidFill>
                        </a:rPr>
                        <a:t>Supports and strengthens cell</a:t>
                      </a:r>
                    </a:p>
                  </a:txBody>
                  <a:tcPr/>
                </a:tc>
                <a:extLst>
                  <a:ext uri="{0D108BD9-81ED-4DB2-BD59-A6C34878D82A}">
                    <a16:rowId xmlns:a16="http://schemas.microsoft.com/office/drawing/2014/main" val="540002025"/>
                  </a:ext>
                </a:extLst>
              </a:tr>
              <a:tr h="0">
                <a:tc>
                  <a:txBody>
                    <a:bodyPr/>
                    <a:lstStyle/>
                    <a:p>
                      <a:r>
                        <a:rPr lang="en-GB" sz="1100" dirty="0">
                          <a:solidFill>
                            <a:schemeClr val="accent4">
                              <a:lumMod val="50000"/>
                            </a:schemeClr>
                          </a:solidFill>
                        </a:rPr>
                        <a:t>Vacuole</a:t>
                      </a:r>
                    </a:p>
                  </a:txBody>
                  <a:tcPr/>
                </a:tc>
                <a:tc>
                  <a:txBody>
                    <a:bodyPr/>
                    <a:lstStyle/>
                    <a:p>
                      <a:r>
                        <a:rPr lang="en-GB" sz="1100" dirty="0">
                          <a:solidFill>
                            <a:schemeClr val="accent4">
                              <a:lumMod val="50000"/>
                            </a:schemeClr>
                          </a:solidFill>
                        </a:rPr>
                        <a:t>Storage of sugars and supports cell</a:t>
                      </a:r>
                    </a:p>
                  </a:txBody>
                  <a:tcPr/>
                </a:tc>
                <a:extLst>
                  <a:ext uri="{0D108BD9-81ED-4DB2-BD59-A6C34878D82A}">
                    <a16:rowId xmlns:a16="http://schemas.microsoft.com/office/drawing/2014/main" val="2704005440"/>
                  </a:ext>
                </a:extLst>
              </a:tr>
              <a:tr h="0">
                <a:tc>
                  <a:txBody>
                    <a:bodyPr/>
                    <a:lstStyle/>
                    <a:p>
                      <a:r>
                        <a:rPr lang="en-GB" sz="1100" dirty="0">
                          <a:solidFill>
                            <a:schemeClr val="accent4">
                              <a:lumMod val="50000"/>
                            </a:schemeClr>
                          </a:solidFill>
                        </a:rPr>
                        <a:t>Chloroplasts</a:t>
                      </a:r>
                    </a:p>
                  </a:txBody>
                  <a:tcPr/>
                </a:tc>
                <a:tc>
                  <a:txBody>
                    <a:bodyPr/>
                    <a:lstStyle/>
                    <a:p>
                      <a:r>
                        <a:rPr lang="en-GB" sz="1100" dirty="0">
                          <a:solidFill>
                            <a:schemeClr val="accent4">
                              <a:lumMod val="50000"/>
                            </a:schemeClr>
                          </a:solidFill>
                        </a:rPr>
                        <a:t>Where photosynthesis happens</a:t>
                      </a:r>
                    </a:p>
                  </a:txBody>
                  <a:tcPr/>
                </a:tc>
                <a:extLst>
                  <a:ext uri="{0D108BD9-81ED-4DB2-BD59-A6C34878D82A}">
                    <a16:rowId xmlns:a16="http://schemas.microsoft.com/office/drawing/2014/main" val="3740658849"/>
                  </a:ext>
                </a:extLst>
              </a:tr>
            </a:tbl>
          </a:graphicData>
        </a:graphic>
      </p:graphicFrame>
      <p:sp>
        <p:nvSpPr>
          <p:cNvPr id="10" name="Rectangle 9">
            <a:extLst>
              <a:ext uri="{FF2B5EF4-FFF2-40B4-BE49-F238E27FC236}">
                <a16:creationId xmlns:a16="http://schemas.microsoft.com/office/drawing/2014/main" id="{98C250D6-C63D-4457-A110-2000A627F677}"/>
              </a:ext>
            </a:extLst>
          </p:cNvPr>
          <p:cNvSpPr/>
          <p:nvPr/>
        </p:nvSpPr>
        <p:spPr>
          <a:xfrm>
            <a:off x="1239024" y="1166192"/>
            <a:ext cx="1489137" cy="654882"/>
          </a:xfrm>
          <a:prstGeom prst="rect">
            <a:avLst/>
          </a:prstGeom>
        </p:spPr>
        <p:style>
          <a:lnRef idx="1">
            <a:schemeClr val="accent3"/>
          </a:lnRef>
          <a:fillRef idx="2">
            <a:schemeClr val="accent3"/>
          </a:fillRef>
          <a:effectRef idx="1">
            <a:schemeClr val="accent3"/>
          </a:effectRef>
          <a:fontRef idx="minor">
            <a:schemeClr val="dk1"/>
          </a:fontRef>
        </p:style>
        <p:txBody>
          <a:bodyPr rtlCol="0" anchor="t"/>
          <a:lstStyle/>
          <a:p>
            <a:pPr algn="ctr"/>
            <a:r>
              <a:rPr lang="en-GB" sz="1400" b="1" dirty="0">
                <a:effectLst>
                  <a:outerShdw blurRad="38100" dist="38100" dir="2700000" algn="tl">
                    <a:srgbClr val="000000">
                      <a:alpha val="43137"/>
                    </a:srgbClr>
                  </a:outerShdw>
                </a:effectLst>
              </a:rPr>
              <a:t>Microscopy</a:t>
            </a:r>
          </a:p>
          <a:p>
            <a:r>
              <a:rPr lang="en-GB" sz="1200" dirty="0"/>
              <a:t>Convert numbers</a:t>
            </a:r>
          </a:p>
          <a:p>
            <a:r>
              <a:rPr lang="en-GB" sz="1200" dirty="0"/>
              <a:t>Standard form</a:t>
            </a:r>
          </a:p>
        </p:txBody>
      </p:sp>
      <p:grpSp>
        <p:nvGrpSpPr>
          <p:cNvPr id="19" name="Group 18">
            <a:extLst>
              <a:ext uri="{FF2B5EF4-FFF2-40B4-BE49-F238E27FC236}">
                <a16:creationId xmlns:a16="http://schemas.microsoft.com/office/drawing/2014/main" id="{2FA77F7F-0AE8-4FEC-9482-1E3A040827BF}"/>
              </a:ext>
            </a:extLst>
          </p:cNvPr>
          <p:cNvGrpSpPr/>
          <p:nvPr/>
        </p:nvGrpSpPr>
        <p:grpSpPr>
          <a:xfrm>
            <a:off x="1865980" y="1166192"/>
            <a:ext cx="1690444" cy="1395203"/>
            <a:chOff x="3689938" y="1334786"/>
            <a:chExt cx="1690444" cy="1395203"/>
          </a:xfrm>
        </p:grpSpPr>
        <p:sp>
          <p:nvSpPr>
            <p:cNvPr id="11" name="Isosceles Triangle 10">
              <a:extLst>
                <a:ext uri="{FF2B5EF4-FFF2-40B4-BE49-F238E27FC236}">
                  <a16:creationId xmlns:a16="http://schemas.microsoft.com/office/drawing/2014/main" id="{48C8B43A-F0C8-480E-B17E-1246065244DE}"/>
                </a:ext>
              </a:extLst>
            </p:cNvPr>
            <p:cNvSpPr/>
            <p:nvPr/>
          </p:nvSpPr>
          <p:spPr>
            <a:xfrm>
              <a:off x="3723859" y="1334786"/>
              <a:ext cx="1656523" cy="1381910"/>
            </a:xfrm>
            <a:prstGeom prst="triangl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dirty="0"/>
            </a:p>
          </p:txBody>
        </p:sp>
        <p:sp>
          <p:nvSpPr>
            <p:cNvPr id="12" name="TextBox 11">
              <a:extLst>
                <a:ext uri="{FF2B5EF4-FFF2-40B4-BE49-F238E27FC236}">
                  <a16:creationId xmlns:a16="http://schemas.microsoft.com/office/drawing/2014/main" id="{A54605B2-D44B-4A10-8E8E-D55644177F95}"/>
                </a:ext>
              </a:extLst>
            </p:cNvPr>
            <p:cNvSpPr txBox="1"/>
            <p:nvPr/>
          </p:nvSpPr>
          <p:spPr>
            <a:xfrm>
              <a:off x="4305151" y="1577328"/>
              <a:ext cx="546945" cy="461665"/>
            </a:xfrm>
            <a:prstGeom prst="rect">
              <a:avLst/>
            </a:prstGeom>
            <a:noFill/>
          </p:spPr>
          <p:txBody>
            <a:bodyPr wrap="none" rtlCol="0">
              <a:spAutoFit/>
            </a:bodyPr>
            <a:lstStyle/>
            <a:p>
              <a:pPr algn="ctr"/>
              <a:r>
                <a:rPr lang="en-GB" sz="1200" dirty="0"/>
                <a:t>Image</a:t>
              </a:r>
            </a:p>
            <a:p>
              <a:pPr algn="ctr"/>
              <a:r>
                <a:rPr lang="en-GB" sz="1200" dirty="0"/>
                <a:t>size</a:t>
              </a:r>
            </a:p>
          </p:txBody>
        </p:sp>
        <p:cxnSp>
          <p:nvCxnSpPr>
            <p:cNvPr id="14" name="Straight Connector 13">
              <a:extLst>
                <a:ext uri="{FF2B5EF4-FFF2-40B4-BE49-F238E27FC236}">
                  <a16:creationId xmlns:a16="http://schemas.microsoft.com/office/drawing/2014/main" id="{D71C4EEB-1D34-4608-961A-F2B1B4F081A0}"/>
                </a:ext>
              </a:extLst>
            </p:cNvPr>
            <p:cNvCxnSpPr>
              <a:stCxn id="11" idx="1"/>
              <a:endCxn id="11" idx="5"/>
            </p:cNvCxnSpPr>
            <p:nvPr/>
          </p:nvCxnSpPr>
          <p:spPr>
            <a:xfrm>
              <a:off x="4137990" y="2025741"/>
              <a:ext cx="828261" cy="0"/>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5C35C12E-374C-4FE7-890C-6191E90E29D7}"/>
                </a:ext>
              </a:extLst>
            </p:cNvPr>
            <p:cNvCxnSpPr>
              <a:stCxn id="11" idx="3"/>
            </p:cNvCxnSpPr>
            <p:nvPr/>
          </p:nvCxnSpPr>
          <p:spPr>
            <a:xfrm flipH="1" flipV="1">
              <a:off x="4552119" y="2025741"/>
              <a:ext cx="2" cy="690955"/>
            </a:xfrm>
            <a:prstGeom prst="line">
              <a:avLst/>
            </a:prstGeom>
          </p:spPr>
          <p:style>
            <a:lnRef idx="1">
              <a:schemeClr val="dk1"/>
            </a:lnRef>
            <a:fillRef idx="0">
              <a:schemeClr val="dk1"/>
            </a:fillRef>
            <a:effectRef idx="0">
              <a:schemeClr val="dk1"/>
            </a:effectRef>
            <a:fontRef idx="minor">
              <a:schemeClr val="tx1"/>
            </a:fontRef>
          </p:style>
        </p:cxnSp>
        <p:sp>
          <p:nvSpPr>
            <p:cNvPr id="17" name="TextBox 16">
              <a:extLst>
                <a:ext uri="{FF2B5EF4-FFF2-40B4-BE49-F238E27FC236}">
                  <a16:creationId xmlns:a16="http://schemas.microsoft.com/office/drawing/2014/main" id="{62C57C6A-BDCA-40E7-BF09-AFF3DEC55BA0}"/>
                </a:ext>
              </a:extLst>
            </p:cNvPr>
            <p:cNvSpPr txBox="1"/>
            <p:nvPr/>
          </p:nvSpPr>
          <p:spPr>
            <a:xfrm rot="19000783">
              <a:off x="3689938" y="2232718"/>
              <a:ext cx="998991" cy="276999"/>
            </a:xfrm>
            <a:prstGeom prst="rect">
              <a:avLst/>
            </a:prstGeom>
            <a:noFill/>
          </p:spPr>
          <p:txBody>
            <a:bodyPr wrap="none" rtlCol="0">
              <a:spAutoFit/>
            </a:bodyPr>
            <a:lstStyle/>
            <a:p>
              <a:r>
                <a:rPr lang="en-GB" sz="1200" dirty="0"/>
                <a:t>Magnification</a:t>
              </a:r>
            </a:p>
          </p:txBody>
        </p:sp>
        <p:sp>
          <p:nvSpPr>
            <p:cNvPr id="18" name="TextBox 17">
              <a:extLst>
                <a:ext uri="{FF2B5EF4-FFF2-40B4-BE49-F238E27FC236}">
                  <a16:creationId xmlns:a16="http://schemas.microsoft.com/office/drawing/2014/main" id="{414D38CD-CBA7-4E3F-A753-F4B385256A46}"/>
                </a:ext>
              </a:extLst>
            </p:cNvPr>
            <p:cNvSpPr txBox="1"/>
            <p:nvPr/>
          </p:nvSpPr>
          <p:spPr>
            <a:xfrm rot="2712949">
              <a:off x="4557199" y="2223440"/>
              <a:ext cx="736099" cy="276999"/>
            </a:xfrm>
            <a:prstGeom prst="rect">
              <a:avLst/>
            </a:prstGeom>
            <a:noFill/>
          </p:spPr>
          <p:txBody>
            <a:bodyPr wrap="none" rtlCol="0">
              <a:spAutoFit/>
            </a:bodyPr>
            <a:lstStyle/>
            <a:p>
              <a:r>
                <a:rPr lang="en-GB" sz="1200" dirty="0"/>
                <a:t>Real Size</a:t>
              </a:r>
            </a:p>
          </p:txBody>
        </p:sp>
      </p:grpSp>
      <p:sp>
        <p:nvSpPr>
          <p:cNvPr id="20" name="Rectangle 19">
            <a:extLst>
              <a:ext uri="{FF2B5EF4-FFF2-40B4-BE49-F238E27FC236}">
                <a16:creationId xmlns:a16="http://schemas.microsoft.com/office/drawing/2014/main" id="{F538C1FA-F10B-412B-B3FE-ED64E86914DB}"/>
              </a:ext>
            </a:extLst>
          </p:cNvPr>
          <p:cNvSpPr/>
          <p:nvPr/>
        </p:nvSpPr>
        <p:spPr>
          <a:xfrm>
            <a:off x="3653987" y="1058081"/>
            <a:ext cx="4106988" cy="138191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sz="1400" b="1" dirty="0">
                <a:effectLst>
                  <a:outerShdw blurRad="38100" dist="38100" dir="2700000" algn="tl">
                    <a:srgbClr val="000000">
                      <a:alpha val="43137"/>
                    </a:srgbClr>
                  </a:outerShdw>
                </a:effectLst>
              </a:rPr>
              <a:t>Cell Specialisation</a:t>
            </a:r>
          </a:p>
          <a:p>
            <a:r>
              <a:rPr lang="en-GB" sz="1200" dirty="0"/>
              <a:t>There are 5 specialisations:</a:t>
            </a:r>
          </a:p>
          <a:p>
            <a:pPr marL="228600" indent="-228600">
              <a:buFont typeface="+mj-lt"/>
              <a:buAutoNum type="arabicPeriod"/>
            </a:pPr>
            <a:r>
              <a:rPr lang="en-GB" sz="1200" dirty="0"/>
              <a:t>Sperm cells – Reproduction</a:t>
            </a:r>
          </a:p>
          <a:p>
            <a:pPr marL="228600" indent="-228600">
              <a:buFont typeface="+mj-lt"/>
              <a:buAutoNum type="arabicPeriod"/>
            </a:pPr>
            <a:r>
              <a:rPr lang="en-GB" sz="1200" dirty="0"/>
              <a:t>Nerve Cells – Rapid signalling</a:t>
            </a:r>
          </a:p>
          <a:p>
            <a:pPr marL="228600" indent="-228600">
              <a:buFont typeface="+mj-lt"/>
              <a:buAutoNum type="arabicPeriod"/>
            </a:pPr>
            <a:r>
              <a:rPr lang="en-GB" sz="1200" dirty="0"/>
              <a:t>Muscle Cells – Contraction</a:t>
            </a:r>
          </a:p>
          <a:p>
            <a:pPr marL="228600" indent="-228600">
              <a:buFont typeface="+mj-lt"/>
              <a:buAutoNum type="arabicPeriod"/>
            </a:pPr>
            <a:r>
              <a:rPr lang="en-GB" sz="1200" dirty="0"/>
              <a:t>Root Hair Cells – Water and mineral absorption</a:t>
            </a:r>
          </a:p>
          <a:p>
            <a:pPr marL="228600" indent="-228600">
              <a:buFont typeface="+mj-lt"/>
              <a:buAutoNum type="arabicPeriod"/>
            </a:pPr>
            <a:r>
              <a:rPr lang="en-GB" sz="1200" dirty="0"/>
              <a:t>Phloem and Xylem Cells – Transporting substances</a:t>
            </a:r>
          </a:p>
        </p:txBody>
      </p:sp>
      <p:sp>
        <p:nvSpPr>
          <p:cNvPr id="21" name="Rectangle 20">
            <a:extLst>
              <a:ext uri="{FF2B5EF4-FFF2-40B4-BE49-F238E27FC236}">
                <a16:creationId xmlns:a16="http://schemas.microsoft.com/office/drawing/2014/main" id="{DE1B6EC1-26F6-417F-9FFF-0E9EC4680EB0}"/>
              </a:ext>
            </a:extLst>
          </p:cNvPr>
          <p:cNvSpPr/>
          <p:nvPr/>
        </p:nvSpPr>
        <p:spPr>
          <a:xfrm>
            <a:off x="1065392" y="2682151"/>
            <a:ext cx="2588585" cy="406320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1400" b="1" dirty="0">
                <a:effectLst>
                  <a:outerShdw blurRad="38100" dist="38100" dir="2700000" algn="tl">
                    <a:srgbClr val="000000">
                      <a:alpha val="43137"/>
                    </a:srgbClr>
                  </a:outerShdw>
                </a:effectLst>
              </a:rPr>
              <a:t>Mitosis</a:t>
            </a:r>
            <a:endParaRPr lang="en-GB" sz="1200" b="1" dirty="0">
              <a:effectLst>
                <a:outerShdw blurRad="38100" dist="38100" dir="2700000" algn="tl">
                  <a:srgbClr val="000000">
                    <a:alpha val="43137"/>
                  </a:srgbClr>
                </a:outerShdw>
              </a:effectLst>
            </a:endParaRPr>
          </a:p>
          <a:p>
            <a:r>
              <a:rPr lang="en-GB" sz="1200" dirty="0"/>
              <a:t>The growing and division of cells to repair and maintain existing cells. This process has two parts:</a:t>
            </a:r>
          </a:p>
          <a:p>
            <a:r>
              <a:rPr lang="en-GB" sz="1200" dirty="0"/>
              <a:t>Growth and DNA Replication</a:t>
            </a:r>
          </a:p>
          <a:p>
            <a:pPr marL="228600" indent="-228600">
              <a:buFont typeface="+mj-lt"/>
              <a:buAutoNum type="arabicPeriod"/>
            </a:pPr>
            <a:r>
              <a:rPr lang="en-GB" sz="1200" dirty="0"/>
              <a:t>Cell develops more subcellular structures and duplicates DNA into X shaped chromosomes. Each arm of the chromosome is a direct replicate of the other.</a:t>
            </a:r>
          </a:p>
          <a:p>
            <a:r>
              <a:rPr lang="en-GB" sz="1200" dirty="0"/>
              <a:t>Mitosis</a:t>
            </a:r>
          </a:p>
          <a:p>
            <a:pPr marL="228600" indent="-228600">
              <a:buFont typeface="+mj-lt"/>
              <a:buAutoNum type="arabicPeriod" startAt="2"/>
            </a:pPr>
            <a:r>
              <a:rPr lang="en-GB" sz="1200" dirty="0"/>
              <a:t>Chromosomes line up at the centre and cell fibres pull them apart. The two arms go to opposite ends of the cell.</a:t>
            </a:r>
          </a:p>
          <a:p>
            <a:pPr marL="228600" indent="-228600">
              <a:buFont typeface="+mj-lt"/>
              <a:buAutoNum type="arabicPeriod" startAt="2"/>
            </a:pPr>
            <a:r>
              <a:rPr lang="en-GB" sz="1200" dirty="0"/>
              <a:t>Membranes form around each set of chromosomes, these form into each cell’s nucleus</a:t>
            </a:r>
          </a:p>
          <a:p>
            <a:pPr marL="228600" indent="-228600">
              <a:buFont typeface="+mj-lt"/>
              <a:buAutoNum type="arabicPeriod" startAt="2"/>
            </a:pPr>
            <a:r>
              <a:rPr lang="en-GB" sz="1200" dirty="0"/>
              <a:t>The cytoplasm and cell membrane divide. The cell has now become two exactly identical daughter cells.</a:t>
            </a:r>
          </a:p>
        </p:txBody>
      </p:sp>
      <p:grpSp>
        <p:nvGrpSpPr>
          <p:cNvPr id="30" name="Group 29">
            <a:extLst>
              <a:ext uri="{FF2B5EF4-FFF2-40B4-BE49-F238E27FC236}">
                <a16:creationId xmlns:a16="http://schemas.microsoft.com/office/drawing/2014/main" id="{49B4753D-E440-4423-BF76-BC280D1A7C7A}"/>
              </a:ext>
            </a:extLst>
          </p:cNvPr>
          <p:cNvGrpSpPr/>
          <p:nvPr/>
        </p:nvGrpSpPr>
        <p:grpSpPr>
          <a:xfrm>
            <a:off x="3721388" y="2499170"/>
            <a:ext cx="642697" cy="1788115"/>
            <a:chOff x="3832385" y="2529443"/>
            <a:chExt cx="1559275" cy="3657298"/>
          </a:xfrm>
        </p:grpSpPr>
        <p:pic>
          <p:nvPicPr>
            <p:cNvPr id="23" name="Picture 22" descr="A close up of a logo&#10;&#10;Description generated with high confidence">
              <a:extLst>
                <a:ext uri="{FF2B5EF4-FFF2-40B4-BE49-F238E27FC236}">
                  <a16:creationId xmlns:a16="http://schemas.microsoft.com/office/drawing/2014/main" id="{A15BE39D-FF73-479C-8EC4-0B48E240AF0B}"/>
                </a:ext>
              </a:extLst>
            </p:cNvPr>
            <p:cNvPicPr>
              <a:picLocks noChangeAspect="1"/>
            </p:cNvPicPr>
            <p:nvPr/>
          </p:nvPicPr>
          <p:blipFill rotWithShape="1">
            <a:blip r:embed="rId4">
              <a:extLst>
                <a:ext uri="{837473B0-CC2E-450A-ABE3-18F120FF3D39}">
                  <a1611:picAttrSrcUrl xmlns:a1611="http://schemas.microsoft.com/office/drawing/2016/11/main" r:id="rId5"/>
                </a:ext>
              </a:extLst>
            </a:blip>
            <a:srcRect r="40371"/>
            <a:stretch/>
          </p:blipFill>
          <p:spPr>
            <a:xfrm>
              <a:off x="3832385" y="2529443"/>
              <a:ext cx="1559275" cy="3657298"/>
            </a:xfrm>
            <a:prstGeom prst="roundRect">
              <a:avLst>
                <a:gd name="adj" fmla="val 8594"/>
              </a:avLst>
            </a:prstGeom>
            <a:solidFill>
              <a:srgbClr val="FFFFFF">
                <a:shade val="85000"/>
              </a:srgbClr>
            </a:solidFill>
            <a:ln>
              <a:noFill/>
            </a:ln>
            <a:effectLst/>
          </p:spPr>
        </p:pic>
        <p:sp>
          <p:nvSpPr>
            <p:cNvPr id="25" name="Rectangle 24">
              <a:extLst>
                <a:ext uri="{FF2B5EF4-FFF2-40B4-BE49-F238E27FC236}">
                  <a16:creationId xmlns:a16="http://schemas.microsoft.com/office/drawing/2014/main" id="{0E519986-EBC1-4266-8C5C-B26B69C6C07B}"/>
                </a:ext>
              </a:extLst>
            </p:cNvPr>
            <p:cNvSpPr/>
            <p:nvPr/>
          </p:nvSpPr>
          <p:spPr>
            <a:xfrm>
              <a:off x="4976619" y="2800350"/>
              <a:ext cx="400244" cy="257175"/>
            </a:xfrm>
            <a:prstGeom prst="rect">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26" name="Rectangle 25">
              <a:extLst>
                <a:ext uri="{FF2B5EF4-FFF2-40B4-BE49-F238E27FC236}">
                  <a16:creationId xmlns:a16="http://schemas.microsoft.com/office/drawing/2014/main" id="{7E608D03-7A3C-40BC-8596-52A69B0FD269}"/>
                </a:ext>
              </a:extLst>
            </p:cNvPr>
            <p:cNvSpPr/>
            <p:nvPr/>
          </p:nvSpPr>
          <p:spPr>
            <a:xfrm>
              <a:off x="4991416" y="3489321"/>
              <a:ext cx="400244" cy="257175"/>
            </a:xfrm>
            <a:prstGeom prst="rect">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27" name="Rectangle 26">
              <a:extLst>
                <a:ext uri="{FF2B5EF4-FFF2-40B4-BE49-F238E27FC236}">
                  <a16:creationId xmlns:a16="http://schemas.microsoft.com/office/drawing/2014/main" id="{6E0185F4-9A22-4A87-99B2-93BABA3AAA7F}"/>
                </a:ext>
              </a:extLst>
            </p:cNvPr>
            <p:cNvSpPr/>
            <p:nvPr/>
          </p:nvSpPr>
          <p:spPr>
            <a:xfrm>
              <a:off x="4991416" y="4236370"/>
              <a:ext cx="400244" cy="257175"/>
            </a:xfrm>
            <a:prstGeom prst="rect">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28" name="Rectangle 27">
              <a:extLst>
                <a:ext uri="{FF2B5EF4-FFF2-40B4-BE49-F238E27FC236}">
                  <a16:creationId xmlns:a16="http://schemas.microsoft.com/office/drawing/2014/main" id="{98347CDF-547C-46BB-BA8F-A6E8CC3B11A8}"/>
                </a:ext>
              </a:extLst>
            </p:cNvPr>
            <p:cNvSpPr/>
            <p:nvPr/>
          </p:nvSpPr>
          <p:spPr>
            <a:xfrm>
              <a:off x="4976619" y="4905375"/>
              <a:ext cx="400244" cy="257175"/>
            </a:xfrm>
            <a:prstGeom prst="rect">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29" name="Rectangle 28">
              <a:extLst>
                <a:ext uri="{FF2B5EF4-FFF2-40B4-BE49-F238E27FC236}">
                  <a16:creationId xmlns:a16="http://schemas.microsoft.com/office/drawing/2014/main" id="{DFADA8A6-CA98-47E5-B6AF-B0D50B5DB810}"/>
                </a:ext>
              </a:extLst>
            </p:cNvPr>
            <p:cNvSpPr/>
            <p:nvPr/>
          </p:nvSpPr>
          <p:spPr>
            <a:xfrm>
              <a:off x="5319202" y="5474135"/>
              <a:ext cx="72458" cy="178289"/>
            </a:xfrm>
            <a:prstGeom prst="rect">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grpSp>
      <p:sp>
        <p:nvSpPr>
          <p:cNvPr id="31" name="Rectangle 30">
            <a:extLst>
              <a:ext uri="{FF2B5EF4-FFF2-40B4-BE49-F238E27FC236}">
                <a16:creationId xmlns:a16="http://schemas.microsoft.com/office/drawing/2014/main" id="{E3013BEE-06C0-45C4-98BE-88DFFA6BCCB9}"/>
              </a:ext>
            </a:extLst>
          </p:cNvPr>
          <p:cNvSpPr/>
          <p:nvPr/>
        </p:nvSpPr>
        <p:spPr>
          <a:xfrm>
            <a:off x="4431496" y="2545053"/>
            <a:ext cx="3329478" cy="174223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400" b="1" dirty="0">
                <a:effectLst>
                  <a:outerShdw blurRad="38100" dist="38100" dir="2700000" algn="tl">
                    <a:srgbClr val="000000">
                      <a:alpha val="43137"/>
                    </a:srgbClr>
                  </a:outerShdw>
                </a:effectLst>
              </a:rPr>
              <a:t>Stem Cells</a:t>
            </a:r>
          </a:p>
          <a:p>
            <a:r>
              <a:rPr lang="en-GB" sz="1200" dirty="0"/>
              <a:t>Unspecialised cells that can become another type of cell to be used for a number of medical advances and can cure many diseases.</a:t>
            </a:r>
          </a:p>
          <a:p>
            <a:endParaRPr lang="en-GB" sz="1200" dirty="0"/>
          </a:p>
          <a:p>
            <a:r>
              <a:rPr lang="en-GB" sz="1200" dirty="0"/>
              <a:t>People are against Stem Cells due to the fact that the most useful ones are from Human Embryos, adults do produce Stem Cells, however these can only turn into certain cells.</a:t>
            </a:r>
          </a:p>
        </p:txBody>
      </p:sp>
      <p:sp>
        <p:nvSpPr>
          <p:cNvPr id="32" name="Rectangle 31">
            <a:extLst>
              <a:ext uri="{FF2B5EF4-FFF2-40B4-BE49-F238E27FC236}">
                <a16:creationId xmlns:a16="http://schemas.microsoft.com/office/drawing/2014/main" id="{CD30CB0F-0497-4910-95BF-50E3E48A4A00}"/>
              </a:ext>
            </a:extLst>
          </p:cNvPr>
          <p:cNvSpPr/>
          <p:nvPr/>
        </p:nvSpPr>
        <p:spPr>
          <a:xfrm>
            <a:off x="3721388" y="4392346"/>
            <a:ext cx="4039586" cy="113086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GB" sz="1400" b="1" dirty="0">
                <a:effectLst>
                  <a:outerShdw blurRad="38100" dist="38100" dir="2700000" algn="tl">
                    <a:srgbClr val="000000">
                      <a:alpha val="43137"/>
                    </a:srgbClr>
                  </a:outerShdw>
                </a:effectLst>
              </a:rPr>
              <a:t>Diffusion</a:t>
            </a:r>
            <a:r>
              <a:rPr lang="en-GB" sz="1400" dirty="0"/>
              <a:t> </a:t>
            </a:r>
            <a:r>
              <a:rPr lang="en-GB" sz="1400" b="1" dirty="0">
                <a:effectLst>
                  <a:outerShdw blurRad="38100" dist="38100" dir="2700000" algn="tl">
                    <a:srgbClr val="000000">
                      <a:alpha val="43137"/>
                    </a:srgbClr>
                  </a:outerShdw>
                </a:effectLst>
              </a:rPr>
              <a:t>–</a:t>
            </a:r>
            <a:r>
              <a:rPr lang="en-GB" sz="1400" dirty="0"/>
              <a:t> </a:t>
            </a:r>
            <a:r>
              <a:rPr lang="en-GB" sz="1200" dirty="0"/>
              <a:t>Particles moving from an area of High concentration to low concentration</a:t>
            </a:r>
          </a:p>
          <a:p>
            <a:r>
              <a:rPr lang="en-GB" sz="1400" b="1" dirty="0">
                <a:effectLst>
                  <a:outerShdw blurRad="38100" dist="38100" dir="2700000" algn="tl">
                    <a:srgbClr val="000000">
                      <a:alpha val="43137"/>
                    </a:srgbClr>
                  </a:outerShdw>
                </a:effectLst>
              </a:rPr>
              <a:t>Osmosis – </a:t>
            </a:r>
            <a:r>
              <a:rPr lang="en-GB" sz="1200" dirty="0"/>
              <a:t>Diffusion of water molecules</a:t>
            </a:r>
          </a:p>
          <a:p>
            <a:r>
              <a:rPr lang="en-GB" sz="1400" b="1" dirty="0">
                <a:effectLst>
                  <a:outerShdw blurRad="38100" dist="38100" dir="2700000" algn="tl">
                    <a:srgbClr val="000000">
                      <a:alpha val="43137"/>
                    </a:srgbClr>
                  </a:outerShdw>
                </a:effectLst>
              </a:rPr>
              <a:t>Active Transport – </a:t>
            </a:r>
            <a:r>
              <a:rPr lang="en-GB" sz="1200" dirty="0"/>
              <a:t>Particles moving from an are of low concentration to high concentration – requires energy</a:t>
            </a:r>
            <a:endParaRPr lang="en-GB" sz="1400" dirty="0"/>
          </a:p>
        </p:txBody>
      </p:sp>
      <p:grpSp>
        <p:nvGrpSpPr>
          <p:cNvPr id="51" name="Group 50">
            <a:extLst>
              <a:ext uri="{FF2B5EF4-FFF2-40B4-BE49-F238E27FC236}">
                <a16:creationId xmlns:a16="http://schemas.microsoft.com/office/drawing/2014/main" id="{AE3B404F-4942-4A55-97CB-E6AF329A69EC}"/>
              </a:ext>
            </a:extLst>
          </p:cNvPr>
          <p:cNvGrpSpPr/>
          <p:nvPr/>
        </p:nvGrpSpPr>
        <p:grpSpPr>
          <a:xfrm>
            <a:off x="3721388" y="5628274"/>
            <a:ext cx="1091244" cy="1117082"/>
            <a:chOff x="3721388" y="5628274"/>
            <a:chExt cx="1091244" cy="1117082"/>
          </a:xfrm>
        </p:grpSpPr>
        <p:sp>
          <p:nvSpPr>
            <p:cNvPr id="33" name="Rectangle 32">
              <a:extLst>
                <a:ext uri="{FF2B5EF4-FFF2-40B4-BE49-F238E27FC236}">
                  <a16:creationId xmlns:a16="http://schemas.microsoft.com/office/drawing/2014/main" id="{4AF13D09-2D1E-4233-8ADD-0A6EC1646A0E}"/>
                </a:ext>
              </a:extLst>
            </p:cNvPr>
            <p:cNvSpPr/>
            <p:nvPr/>
          </p:nvSpPr>
          <p:spPr>
            <a:xfrm>
              <a:off x="3721388" y="5628274"/>
              <a:ext cx="1091244" cy="11170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37" name="Straight Connector 36">
              <a:extLst>
                <a:ext uri="{FF2B5EF4-FFF2-40B4-BE49-F238E27FC236}">
                  <a16:creationId xmlns:a16="http://schemas.microsoft.com/office/drawing/2014/main" id="{9DBD58FA-C2A1-4FE2-8623-3BCD73350DAC}"/>
                </a:ext>
              </a:extLst>
            </p:cNvPr>
            <p:cNvCxnSpPr>
              <a:cxnSpLocks/>
            </p:cNvCxnSpPr>
            <p:nvPr/>
          </p:nvCxnSpPr>
          <p:spPr>
            <a:xfrm>
              <a:off x="3814011" y="6641432"/>
              <a:ext cx="890336" cy="0"/>
            </a:xfrm>
            <a:prstGeom prst="line">
              <a:avLst/>
            </a:prstGeom>
          </p:spPr>
          <p:style>
            <a:lnRef idx="1">
              <a:schemeClr val="dk1"/>
            </a:lnRef>
            <a:fillRef idx="0">
              <a:schemeClr val="dk1"/>
            </a:fillRef>
            <a:effectRef idx="0">
              <a:schemeClr val="dk1"/>
            </a:effectRef>
            <a:fontRef idx="minor">
              <a:schemeClr val="tx1"/>
            </a:fontRef>
          </p:style>
        </p:cxnSp>
        <p:cxnSp>
          <p:nvCxnSpPr>
            <p:cNvPr id="43" name="Straight Connector 42">
              <a:extLst>
                <a:ext uri="{FF2B5EF4-FFF2-40B4-BE49-F238E27FC236}">
                  <a16:creationId xmlns:a16="http://schemas.microsoft.com/office/drawing/2014/main" id="{A310D053-6026-4DF7-9A43-7C55AF1A1F8C}"/>
                </a:ext>
              </a:extLst>
            </p:cNvPr>
            <p:cNvCxnSpPr/>
            <p:nvPr/>
          </p:nvCxnSpPr>
          <p:spPr>
            <a:xfrm flipV="1">
              <a:off x="4202194" y="5855021"/>
              <a:ext cx="415080" cy="770021"/>
            </a:xfrm>
            <a:prstGeom prst="line">
              <a:avLst/>
            </a:prstGeom>
          </p:spPr>
          <p:style>
            <a:lnRef idx="1">
              <a:schemeClr val="dk1"/>
            </a:lnRef>
            <a:fillRef idx="0">
              <a:schemeClr val="dk1"/>
            </a:fillRef>
            <a:effectRef idx="0">
              <a:schemeClr val="dk1"/>
            </a:effectRef>
            <a:fontRef idx="minor">
              <a:schemeClr val="tx1"/>
            </a:fontRef>
          </p:style>
        </p:cxnSp>
      </p:grpSp>
      <p:grpSp>
        <p:nvGrpSpPr>
          <p:cNvPr id="46" name="Group 45">
            <a:extLst>
              <a:ext uri="{FF2B5EF4-FFF2-40B4-BE49-F238E27FC236}">
                <a16:creationId xmlns:a16="http://schemas.microsoft.com/office/drawing/2014/main" id="{FEC26F7E-7C67-492F-ADCA-DB2DC7711242}"/>
              </a:ext>
            </a:extLst>
          </p:cNvPr>
          <p:cNvGrpSpPr/>
          <p:nvPr/>
        </p:nvGrpSpPr>
        <p:grpSpPr>
          <a:xfrm>
            <a:off x="5195559" y="5628274"/>
            <a:ext cx="1091244" cy="1117082"/>
            <a:chOff x="5195559" y="5628274"/>
            <a:chExt cx="1091244" cy="1117082"/>
          </a:xfrm>
        </p:grpSpPr>
        <p:sp>
          <p:nvSpPr>
            <p:cNvPr id="34" name="Rectangle 33">
              <a:extLst>
                <a:ext uri="{FF2B5EF4-FFF2-40B4-BE49-F238E27FC236}">
                  <a16:creationId xmlns:a16="http://schemas.microsoft.com/office/drawing/2014/main" id="{DD404A52-F306-47CE-889B-57E5551448B3}"/>
                </a:ext>
              </a:extLst>
            </p:cNvPr>
            <p:cNvSpPr/>
            <p:nvPr/>
          </p:nvSpPr>
          <p:spPr>
            <a:xfrm>
              <a:off x="5195559" y="5628274"/>
              <a:ext cx="1091244" cy="11170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1" name="Straight Connector 40">
              <a:extLst>
                <a:ext uri="{FF2B5EF4-FFF2-40B4-BE49-F238E27FC236}">
                  <a16:creationId xmlns:a16="http://schemas.microsoft.com/office/drawing/2014/main" id="{CCA2EF09-7145-497C-9FCC-701466D64B8B}"/>
                </a:ext>
              </a:extLst>
            </p:cNvPr>
            <p:cNvCxnSpPr>
              <a:cxnSpLocks/>
            </p:cNvCxnSpPr>
            <p:nvPr/>
          </p:nvCxnSpPr>
          <p:spPr>
            <a:xfrm>
              <a:off x="5296013" y="6629401"/>
              <a:ext cx="890336" cy="0"/>
            </a:xfrm>
            <a:prstGeom prst="line">
              <a:avLst/>
            </a:prstGeom>
          </p:spPr>
          <p:style>
            <a:lnRef idx="1">
              <a:schemeClr val="dk1"/>
            </a:lnRef>
            <a:fillRef idx="0">
              <a:schemeClr val="dk1"/>
            </a:fillRef>
            <a:effectRef idx="0">
              <a:schemeClr val="dk1"/>
            </a:effectRef>
            <a:fontRef idx="minor">
              <a:schemeClr val="tx1"/>
            </a:fontRef>
          </p:style>
        </p:cxnSp>
        <p:cxnSp>
          <p:nvCxnSpPr>
            <p:cNvPr id="44" name="Straight Connector 43">
              <a:extLst>
                <a:ext uri="{FF2B5EF4-FFF2-40B4-BE49-F238E27FC236}">
                  <a16:creationId xmlns:a16="http://schemas.microsoft.com/office/drawing/2014/main" id="{095465E9-1968-4503-8143-00274D251D10}"/>
                </a:ext>
              </a:extLst>
            </p:cNvPr>
            <p:cNvCxnSpPr/>
            <p:nvPr/>
          </p:nvCxnSpPr>
          <p:spPr>
            <a:xfrm flipV="1">
              <a:off x="5668889" y="5855021"/>
              <a:ext cx="415080" cy="770021"/>
            </a:xfrm>
            <a:prstGeom prst="line">
              <a:avLst/>
            </a:prstGeom>
          </p:spPr>
          <p:style>
            <a:lnRef idx="1">
              <a:schemeClr val="dk1"/>
            </a:lnRef>
            <a:fillRef idx="0">
              <a:schemeClr val="dk1"/>
            </a:fillRef>
            <a:effectRef idx="0">
              <a:schemeClr val="dk1"/>
            </a:effectRef>
            <a:fontRef idx="minor">
              <a:schemeClr val="tx1"/>
            </a:fontRef>
          </p:style>
        </p:cxnSp>
      </p:grpSp>
      <p:grpSp>
        <p:nvGrpSpPr>
          <p:cNvPr id="47" name="Group 46">
            <a:extLst>
              <a:ext uri="{FF2B5EF4-FFF2-40B4-BE49-F238E27FC236}">
                <a16:creationId xmlns:a16="http://schemas.microsoft.com/office/drawing/2014/main" id="{B2C427AB-9C8F-40D2-BB5A-2F89A71E3B80}"/>
              </a:ext>
            </a:extLst>
          </p:cNvPr>
          <p:cNvGrpSpPr/>
          <p:nvPr/>
        </p:nvGrpSpPr>
        <p:grpSpPr>
          <a:xfrm>
            <a:off x="6669730" y="5628274"/>
            <a:ext cx="1091244" cy="1117082"/>
            <a:chOff x="5195559" y="5628274"/>
            <a:chExt cx="1091244" cy="1117082"/>
          </a:xfrm>
        </p:grpSpPr>
        <p:sp>
          <p:nvSpPr>
            <p:cNvPr id="48" name="Rectangle 47">
              <a:extLst>
                <a:ext uri="{FF2B5EF4-FFF2-40B4-BE49-F238E27FC236}">
                  <a16:creationId xmlns:a16="http://schemas.microsoft.com/office/drawing/2014/main" id="{069C4677-5E3C-455A-86B7-88180E8B9D5C}"/>
                </a:ext>
              </a:extLst>
            </p:cNvPr>
            <p:cNvSpPr/>
            <p:nvPr/>
          </p:nvSpPr>
          <p:spPr>
            <a:xfrm>
              <a:off x="5195559" y="5628274"/>
              <a:ext cx="1091244" cy="11170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9" name="Straight Connector 48">
              <a:extLst>
                <a:ext uri="{FF2B5EF4-FFF2-40B4-BE49-F238E27FC236}">
                  <a16:creationId xmlns:a16="http://schemas.microsoft.com/office/drawing/2014/main" id="{B95FE65A-32E3-41B5-99C4-ECC65318960B}"/>
                </a:ext>
              </a:extLst>
            </p:cNvPr>
            <p:cNvCxnSpPr>
              <a:cxnSpLocks/>
            </p:cNvCxnSpPr>
            <p:nvPr/>
          </p:nvCxnSpPr>
          <p:spPr>
            <a:xfrm>
              <a:off x="5296013" y="6629401"/>
              <a:ext cx="890336" cy="0"/>
            </a:xfrm>
            <a:prstGeom prst="line">
              <a:avLst/>
            </a:prstGeom>
          </p:spPr>
          <p:style>
            <a:lnRef idx="1">
              <a:schemeClr val="dk1"/>
            </a:lnRef>
            <a:fillRef idx="0">
              <a:schemeClr val="dk1"/>
            </a:fillRef>
            <a:effectRef idx="0">
              <a:schemeClr val="dk1"/>
            </a:effectRef>
            <a:fontRef idx="minor">
              <a:schemeClr val="tx1"/>
            </a:fontRef>
          </p:style>
        </p:cxnSp>
        <p:cxnSp>
          <p:nvCxnSpPr>
            <p:cNvPr id="50" name="Straight Connector 49">
              <a:extLst>
                <a:ext uri="{FF2B5EF4-FFF2-40B4-BE49-F238E27FC236}">
                  <a16:creationId xmlns:a16="http://schemas.microsoft.com/office/drawing/2014/main" id="{5AADD71F-381A-4C4D-A48D-02925BDF6757}"/>
                </a:ext>
              </a:extLst>
            </p:cNvPr>
            <p:cNvCxnSpPr/>
            <p:nvPr/>
          </p:nvCxnSpPr>
          <p:spPr>
            <a:xfrm flipV="1">
              <a:off x="5668889" y="5855021"/>
              <a:ext cx="415080" cy="770021"/>
            </a:xfrm>
            <a:prstGeom prst="line">
              <a:avLst/>
            </a:prstGeom>
          </p:spPr>
          <p:style>
            <a:lnRef idx="1">
              <a:schemeClr val="dk1"/>
            </a:lnRef>
            <a:fillRef idx="0">
              <a:schemeClr val="dk1"/>
            </a:fillRef>
            <a:effectRef idx="0">
              <a:schemeClr val="dk1"/>
            </a:effectRef>
            <a:fontRef idx="minor">
              <a:schemeClr val="tx1"/>
            </a:fontRef>
          </p:style>
        </p:cxnSp>
      </p:grpSp>
      <p:cxnSp>
        <p:nvCxnSpPr>
          <p:cNvPr id="54" name="Straight Arrow Connector 53">
            <a:extLst>
              <a:ext uri="{FF2B5EF4-FFF2-40B4-BE49-F238E27FC236}">
                <a16:creationId xmlns:a16="http://schemas.microsoft.com/office/drawing/2014/main" id="{16ABFB0F-5722-437B-A2E7-56E8C474ADBC}"/>
              </a:ext>
            </a:extLst>
          </p:cNvPr>
          <p:cNvCxnSpPr>
            <a:cxnSpLocks/>
          </p:cNvCxnSpPr>
          <p:nvPr/>
        </p:nvCxnSpPr>
        <p:spPr>
          <a:xfrm flipH="1">
            <a:off x="4134783" y="5799919"/>
            <a:ext cx="380211" cy="7364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7" name="Straight Arrow Connector 56">
            <a:extLst>
              <a:ext uri="{FF2B5EF4-FFF2-40B4-BE49-F238E27FC236}">
                <a16:creationId xmlns:a16="http://schemas.microsoft.com/office/drawing/2014/main" id="{224A9BD8-ECB4-4BDE-8FD5-0D698B556D6E}"/>
              </a:ext>
            </a:extLst>
          </p:cNvPr>
          <p:cNvCxnSpPr>
            <a:cxnSpLocks/>
          </p:cNvCxnSpPr>
          <p:nvPr/>
        </p:nvCxnSpPr>
        <p:spPr>
          <a:xfrm flipH="1">
            <a:off x="5615070" y="5782611"/>
            <a:ext cx="380211" cy="7364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8" name="Straight Arrow Connector 57">
            <a:extLst>
              <a:ext uri="{FF2B5EF4-FFF2-40B4-BE49-F238E27FC236}">
                <a16:creationId xmlns:a16="http://schemas.microsoft.com/office/drawing/2014/main" id="{674C73A9-B92B-45A0-83C6-C6CE53578F99}"/>
              </a:ext>
            </a:extLst>
          </p:cNvPr>
          <p:cNvCxnSpPr>
            <a:cxnSpLocks/>
          </p:cNvCxnSpPr>
          <p:nvPr/>
        </p:nvCxnSpPr>
        <p:spPr>
          <a:xfrm flipH="1">
            <a:off x="5615070" y="5787888"/>
            <a:ext cx="380211" cy="7364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9" name="Straight Arrow Connector 58">
            <a:extLst>
              <a:ext uri="{FF2B5EF4-FFF2-40B4-BE49-F238E27FC236}">
                <a16:creationId xmlns:a16="http://schemas.microsoft.com/office/drawing/2014/main" id="{B7B3F2FF-5432-4F5B-A872-6697CF866467}"/>
              </a:ext>
            </a:extLst>
          </p:cNvPr>
          <p:cNvCxnSpPr>
            <a:cxnSpLocks/>
          </p:cNvCxnSpPr>
          <p:nvPr/>
        </p:nvCxnSpPr>
        <p:spPr>
          <a:xfrm flipV="1">
            <a:off x="7089241" y="5850662"/>
            <a:ext cx="380211" cy="7364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0" name="TextBox 59">
            <a:extLst>
              <a:ext uri="{FF2B5EF4-FFF2-40B4-BE49-F238E27FC236}">
                <a16:creationId xmlns:a16="http://schemas.microsoft.com/office/drawing/2014/main" id="{1FF74D50-8E52-4D4E-87A3-D936495337CA}"/>
              </a:ext>
            </a:extLst>
          </p:cNvPr>
          <p:cNvSpPr txBox="1"/>
          <p:nvPr/>
        </p:nvSpPr>
        <p:spPr>
          <a:xfrm>
            <a:off x="3682416" y="5641563"/>
            <a:ext cx="791622" cy="261610"/>
          </a:xfrm>
          <a:prstGeom prst="rect">
            <a:avLst/>
          </a:prstGeom>
          <a:noFill/>
        </p:spPr>
        <p:txBody>
          <a:bodyPr wrap="square" rtlCol="0">
            <a:spAutoFit/>
          </a:bodyPr>
          <a:lstStyle/>
          <a:p>
            <a:r>
              <a:rPr lang="en-GB" sz="1100" dirty="0"/>
              <a:t>Diffusion</a:t>
            </a:r>
          </a:p>
        </p:txBody>
      </p:sp>
      <p:sp>
        <p:nvSpPr>
          <p:cNvPr id="61" name="TextBox 60">
            <a:extLst>
              <a:ext uri="{FF2B5EF4-FFF2-40B4-BE49-F238E27FC236}">
                <a16:creationId xmlns:a16="http://schemas.microsoft.com/office/drawing/2014/main" id="{BFFE250D-2D3B-4CBF-B8B9-22F4C7644B1D}"/>
              </a:ext>
            </a:extLst>
          </p:cNvPr>
          <p:cNvSpPr txBox="1"/>
          <p:nvPr/>
        </p:nvSpPr>
        <p:spPr>
          <a:xfrm>
            <a:off x="5184390" y="5649168"/>
            <a:ext cx="791622" cy="261610"/>
          </a:xfrm>
          <a:prstGeom prst="rect">
            <a:avLst/>
          </a:prstGeom>
          <a:noFill/>
        </p:spPr>
        <p:txBody>
          <a:bodyPr wrap="square" rtlCol="0">
            <a:spAutoFit/>
          </a:bodyPr>
          <a:lstStyle/>
          <a:p>
            <a:r>
              <a:rPr lang="en-GB" sz="1100" dirty="0"/>
              <a:t>Osmosis</a:t>
            </a:r>
          </a:p>
        </p:txBody>
      </p:sp>
      <p:sp>
        <p:nvSpPr>
          <p:cNvPr id="62" name="TextBox 61">
            <a:extLst>
              <a:ext uri="{FF2B5EF4-FFF2-40B4-BE49-F238E27FC236}">
                <a16:creationId xmlns:a16="http://schemas.microsoft.com/office/drawing/2014/main" id="{F36AB3A0-8E24-45AC-A7CE-6E2F9919F033}"/>
              </a:ext>
            </a:extLst>
          </p:cNvPr>
          <p:cNvSpPr txBox="1"/>
          <p:nvPr/>
        </p:nvSpPr>
        <p:spPr>
          <a:xfrm>
            <a:off x="6644869" y="5649168"/>
            <a:ext cx="791622" cy="430887"/>
          </a:xfrm>
          <a:prstGeom prst="rect">
            <a:avLst/>
          </a:prstGeom>
          <a:noFill/>
        </p:spPr>
        <p:txBody>
          <a:bodyPr wrap="square" rtlCol="0">
            <a:spAutoFit/>
          </a:bodyPr>
          <a:lstStyle/>
          <a:p>
            <a:r>
              <a:rPr lang="en-GB" sz="1100" dirty="0"/>
              <a:t>Active Transport</a:t>
            </a:r>
          </a:p>
        </p:txBody>
      </p:sp>
      <p:pic>
        <p:nvPicPr>
          <p:cNvPr id="64" name="Picture 63" descr="A close up of a logo&#10;&#10;Description generated with very high confidence">
            <a:extLst>
              <a:ext uri="{FF2B5EF4-FFF2-40B4-BE49-F238E27FC236}">
                <a16:creationId xmlns:a16="http://schemas.microsoft.com/office/drawing/2014/main" id="{1CF90D29-633D-4D8D-BE61-29C89C211BF0}"/>
              </a:ext>
            </a:extLst>
          </p:cNvPr>
          <p:cNvPicPr>
            <a:picLocks noChangeAspect="1"/>
          </p:cNvPicPr>
          <p:nvPr/>
        </p:nvPicPr>
        <p:blipFill>
          <a:blip r:embed="rId6"/>
          <a:stretch>
            <a:fillRect/>
          </a:stretch>
        </p:blipFill>
        <p:spPr>
          <a:xfrm rot="2071205" flipH="1">
            <a:off x="1108278" y="1755170"/>
            <a:ext cx="1057123" cy="1057123"/>
          </a:xfrm>
          <a:prstGeom prst="rect">
            <a:avLst/>
          </a:prstGeom>
        </p:spPr>
      </p:pic>
      <p:pic>
        <p:nvPicPr>
          <p:cNvPr id="66" name="Picture 65" descr="A close up of a logo&#10;&#10;Description generated with very high confidence">
            <a:extLst>
              <a:ext uri="{FF2B5EF4-FFF2-40B4-BE49-F238E27FC236}">
                <a16:creationId xmlns:a16="http://schemas.microsoft.com/office/drawing/2014/main" id="{88F67D40-4110-437E-A09C-761684DF91B1}"/>
              </a:ext>
            </a:extLst>
          </p:cNvPr>
          <p:cNvPicPr>
            <a:picLocks noChangeAspect="1"/>
          </p:cNvPicPr>
          <p:nvPr/>
        </p:nvPicPr>
        <p:blipFill>
          <a:blip r:embed="rId7">
            <a:clrChange>
              <a:clrFrom>
                <a:srgbClr val="FFFFFF"/>
              </a:clrFrom>
              <a:clrTo>
                <a:srgbClr val="FFFFFF">
                  <a:alpha val="0"/>
                </a:srgbClr>
              </a:clrTo>
            </a:clrChange>
            <a:extLst>
              <a:ext uri="{837473B0-CC2E-450A-ABE3-18F120FF3D39}">
                <a1611:picAttrSrcUrl xmlns:a1611="http://schemas.microsoft.com/office/drawing/2016/11/main" r:id="rId8"/>
              </a:ext>
            </a:extLst>
          </a:blip>
          <a:stretch>
            <a:fillRect/>
          </a:stretch>
        </p:blipFill>
        <p:spPr>
          <a:xfrm>
            <a:off x="9155213" y="5591613"/>
            <a:ext cx="2588586" cy="1190403"/>
          </a:xfrm>
          <a:prstGeom prst="rect">
            <a:avLst/>
          </a:prstGeom>
        </p:spPr>
      </p:pic>
      <p:sp>
        <p:nvSpPr>
          <p:cNvPr id="68" name="Rectangle 67">
            <a:extLst>
              <a:ext uri="{FF2B5EF4-FFF2-40B4-BE49-F238E27FC236}">
                <a16:creationId xmlns:a16="http://schemas.microsoft.com/office/drawing/2014/main" id="{D6907B75-D736-4085-8B1D-B0A0FFD70CA1}"/>
              </a:ext>
            </a:extLst>
          </p:cNvPr>
          <p:cNvSpPr/>
          <p:nvPr/>
        </p:nvSpPr>
        <p:spPr>
          <a:xfrm>
            <a:off x="7862250" y="5602480"/>
            <a:ext cx="1197529" cy="114287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GB" sz="1200" dirty="0"/>
              <a:t>Bacteria cells are different, they have strings of DNA and loops called plasmids</a:t>
            </a:r>
          </a:p>
        </p:txBody>
      </p:sp>
    </p:spTree>
    <p:extLst>
      <p:ext uri="{BB962C8B-B14F-4D97-AF65-F5344CB8AC3E}">
        <p14:creationId xmlns:p14="http://schemas.microsoft.com/office/powerpoint/2010/main" val="4170645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DA522-498E-4E17-A025-40D2DAC2F438}"/>
              </a:ext>
            </a:extLst>
          </p:cNvPr>
          <p:cNvSpPr>
            <a:spLocks noGrp="1"/>
          </p:cNvSpPr>
          <p:nvPr>
            <p:ph type="ctrTitle"/>
          </p:nvPr>
        </p:nvSpPr>
        <p:spPr>
          <a:xfrm>
            <a:off x="3536514" y="1985673"/>
            <a:ext cx="5361826" cy="2886654"/>
          </a:xfrm>
        </p:spPr>
        <p:txBody>
          <a:bodyPr/>
          <a:lstStyle/>
          <a:p>
            <a:r>
              <a:rPr lang="en-GB" sz="8800" dirty="0"/>
              <a:t>Biology</a:t>
            </a:r>
            <a:br>
              <a:rPr lang="en-GB" sz="8800" dirty="0"/>
            </a:br>
            <a:r>
              <a:rPr lang="en-GB" sz="8800" dirty="0"/>
              <a:t>Paper 1</a:t>
            </a:r>
          </a:p>
        </p:txBody>
      </p:sp>
      <p:sp>
        <p:nvSpPr>
          <p:cNvPr id="3" name="Subtitle 2">
            <a:extLst>
              <a:ext uri="{FF2B5EF4-FFF2-40B4-BE49-F238E27FC236}">
                <a16:creationId xmlns:a16="http://schemas.microsoft.com/office/drawing/2014/main" id="{78C09729-1C2E-4519-8954-24B9C454ABE7}"/>
              </a:ext>
            </a:extLst>
          </p:cNvPr>
          <p:cNvSpPr>
            <a:spLocks noGrp="1"/>
          </p:cNvSpPr>
          <p:nvPr>
            <p:ph type="subTitle" idx="1"/>
          </p:nvPr>
        </p:nvSpPr>
        <p:spPr/>
        <p:txBody>
          <a:bodyPr>
            <a:normAutofit/>
          </a:bodyPr>
          <a:lstStyle/>
          <a:p>
            <a:r>
              <a:rPr lang="en-GB" sz="3200" dirty="0"/>
              <a:t>Organisation</a:t>
            </a:r>
          </a:p>
        </p:txBody>
      </p:sp>
    </p:spTree>
    <p:extLst>
      <p:ext uri="{BB962C8B-B14F-4D97-AF65-F5344CB8AC3E}">
        <p14:creationId xmlns:p14="http://schemas.microsoft.com/office/powerpoint/2010/main" val="1980643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92DE3-104E-4FB4-9E02-4B9BC91AA37B}"/>
              </a:ext>
            </a:extLst>
          </p:cNvPr>
          <p:cNvSpPr>
            <a:spLocks noGrp="1"/>
          </p:cNvSpPr>
          <p:nvPr>
            <p:ph type="title"/>
          </p:nvPr>
        </p:nvSpPr>
        <p:spPr/>
        <p:txBody>
          <a:bodyPr>
            <a:normAutofit/>
          </a:bodyPr>
          <a:lstStyle/>
          <a:p>
            <a:r>
              <a:rPr lang="en-GB" sz="4600" dirty="0"/>
              <a:t>Topic 2 - Organisation</a:t>
            </a:r>
          </a:p>
        </p:txBody>
      </p:sp>
      <p:sp>
        <p:nvSpPr>
          <p:cNvPr id="4" name="Rectangle 3">
            <a:extLst>
              <a:ext uri="{FF2B5EF4-FFF2-40B4-BE49-F238E27FC236}">
                <a16:creationId xmlns:a16="http://schemas.microsoft.com/office/drawing/2014/main" id="{EE798821-2059-48FF-9A60-0DE6F88A0911}"/>
              </a:ext>
            </a:extLst>
          </p:cNvPr>
          <p:cNvSpPr/>
          <p:nvPr/>
        </p:nvSpPr>
        <p:spPr>
          <a:xfrm>
            <a:off x="190634" y="1167628"/>
            <a:ext cx="2928937" cy="99091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400" b="1" dirty="0">
                <a:effectLst>
                  <a:outerShdw blurRad="38100" dist="38100" dir="2700000" algn="tl">
                    <a:srgbClr val="000000">
                      <a:alpha val="43137"/>
                    </a:srgbClr>
                  </a:outerShdw>
                </a:effectLst>
              </a:rPr>
              <a:t>Cell Organisation</a:t>
            </a:r>
          </a:p>
          <a:p>
            <a:r>
              <a:rPr lang="en-GB" sz="1200" dirty="0"/>
              <a:t>Organ – a set of specialised cells organised into tissues.</a:t>
            </a:r>
          </a:p>
          <a:p>
            <a:r>
              <a:rPr lang="en-GB" sz="1200" dirty="0"/>
              <a:t>Organ system - a series of organs designed for one specific job. EG. Digestion</a:t>
            </a:r>
          </a:p>
        </p:txBody>
      </p:sp>
      <p:graphicFrame>
        <p:nvGraphicFramePr>
          <p:cNvPr id="5" name="Table 4">
            <a:extLst>
              <a:ext uri="{FF2B5EF4-FFF2-40B4-BE49-F238E27FC236}">
                <a16:creationId xmlns:a16="http://schemas.microsoft.com/office/drawing/2014/main" id="{3BAC3FFD-9BEA-48BB-9C60-05714F76123F}"/>
              </a:ext>
            </a:extLst>
          </p:cNvPr>
          <p:cNvGraphicFramePr>
            <a:graphicFrameLocks noGrp="1"/>
          </p:cNvGraphicFramePr>
          <p:nvPr>
            <p:extLst>
              <p:ext uri="{D42A27DB-BD31-4B8C-83A1-F6EECF244321}">
                <p14:modId xmlns:p14="http://schemas.microsoft.com/office/powerpoint/2010/main" val="3005536669"/>
              </p:ext>
            </p:extLst>
          </p:nvPr>
        </p:nvGraphicFramePr>
        <p:xfrm>
          <a:off x="7593495" y="198783"/>
          <a:ext cx="4214193" cy="1828800"/>
        </p:xfrm>
        <a:graphic>
          <a:graphicData uri="http://schemas.openxmlformats.org/drawingml/2006/table">
            <a:tbl>
              <a:tblPr firstRow="1" bandRow="1">
                <a:tableStyleId>{21E4AEA4-8DFA-4A89-87EB-49C32662AFE0}</a:tableStyleId>
              </a:tblPr>
              <a:tblGrid>
                <a:gridCol w="1404731">
                  <a:extLst>
                    <a:ext uri="{9D8B030D-6E8A-4147-A177-3AD203B41FA5}">
                      <a16:colId xmlns:a16="http://schemas.microsoft.com/office/drawing/2014/main" val="1130651217"/>
                    </a:ext>
                  </a:extLst>
                </a:gridCol>
                <a:gridCol w="1404731">
                  <a:extLst>
                    <a:ext uri="{9D8B030D-6E8A-4147-A177-3AD203B41FA5}">
                      <a16:colId xmlns:a16="http://schemas.microsoft.com/office/drawing/2014/main" val="114335318"/>
                    </a:ext>
                  </a:extLst>
                </a:gridCol>
                <a:gridCol w="1404731">
                  <a:extLst>
                    <a:ext uri="{9D8B030D-6E8A-4147-A177-3AD203B41FA5}">
                      <a16:colId xmlns:a16="http://schemas.microsoft.com/office/drawing/2014/main" val="1131435269"/>
                    </a:ext>
                  </a:extLst>
                </a:gridCol>
              </a:tblGrid>
              <a:tr h="206303">
                <a:tc>
                  <a:txBody>
                    <a:bodyPr/>
                    <a:lstStyle/>
                    <a:p>
                      <a:r>
                        <a:rPr lang="en-GB" sz="1200" dirty="0"/>
                        <a:t>Enzyme</a:t>
                      </a:r>
                    </a:p>
                  </a:txBody>
                  <a:tcPr/>
                </a:tc>
                <a:tc>
                  <a:txBody>
                    <a:bodyPr/>
                    <a:lstStyle/>
                    <a:p>
                      <a:r>
                        <a:rPr lang="en-GB" sz="1200" dirty="0"/>
                        <a:t>Location</a:t>
                      </a:r>
                    </a:p>
                  </a:txBody>
                  <a:tcPr/>
                </a:tc>
                <a:tc>
                  <a:txBody>
                    <a:bodyPr/>
                    <a:lstStyle/>
                    <a:p>
                      <a:r>
                        <a:rPr lang="en-GB" sz="1200" dirty="0"/>
                        <a:t>Function</a:t>
                      </a:r>
                    </a:p>
                  </a:txBody>
                  <a:tcPr/>
                </a:tc>
                <a:extLst>
                  <a:ext uri="{0D108BD9-81ED-4DB2-BD59-A6C34878D82A}">
                    <a16:rowId xmlns:a16="http://schemas.microsoft.com/office/drawing/2014/main" val="2122137936"/>
                  </a:ext>
                </a:extLst>
              </a:tr>
              <a:tr h="356085">
                <a:tc>
                  <a:txBody>
                    <a:bodyPr/>
                    <a:lstStyle/>
                    <a:p>
                      <a:r>
                        <a:rPr lang="en-GB" sz="1200" dirty="0"/>
                        <a:t>Amylase</a:t>
                      </a:r>
                    </a:p>
                  </a:txBody>
                  <a:tcPr/>
                </a:tc>
                <a:tc>
                  <a:txBody>
                    <a:bodyPr/>
                    <a:lstStyle/>
                    <a:p>
                      <a:r>
                        <a:rPr lang="en-GB" sz="1200" dirty="0"/>
                        <a:t>Salivary glands, Pancreas, Small intestine</a:t>
                      </a:r>
                    </a:p>
                  </a:txBody>
                  <a:tcPr/>
                </a:tc>
                <a:tc>
                  <a:txBody>
                    <a:bodyPr/>
                    <a:lstStyle/>
                    <a:p>
                      <a:r>
                        <a:rPr lang="en-GB" sz="1200" dirty="0"/>
                        <a:t>Breaks starch into sugars</a:t>
                      </a:r>
                    </a:p>
                  </a:txBody>
                  <a:tcPr/>
                </a:tc>
                <a:extLst>
                  <a:ext uri="{0D108BD9-81ED-4DB2-BD59-A6C34878D82A}">
                    <a16:rowId xmlns:a16="http://schemas.microsoft.com/office/drawing/2014/main" val="444376474"/>
                  </a:ext>
                </a:extLst>
              </a:tr>
              <a:tr h="356085">
                <a:tc>
                  <a:txBody>
                    <a:bodyPr/>
                    <a:lstStyle/>
                    <a:p>
                      <a:r>
                        <a:rPr lang="en-GB" sz="1200" dirty="0"/>
                        <a:t>Protease</a:t>
                      </a:r>
                    </a:p>
                  </a:txBody>
                  <a:tcPr/>
                </a:tc>
                <a:tc>
                  <a:txBody>
                    <a:bodyPr/>
                    <a:lstStyle/>
                    <a:p>
                      <a:r>
                        <a:rPr lang="en-GB" sz="1200" dirty="0"/>
                        <a:t>Stomach, Pancreas, Small intestine</a:t>
                      </a:r>
                    </a:p>
                  </a:txBody>
                  <a:tcPr/>
                </a:tc>
                <a:tc>
                  <a:txBody>
                    <a:bodyPr/>
                    <a:lstStyle/>
                    <a:p>
                      <a:r>
                        <a:rPr lang="en-GB" sz="1200" dirty="0"/>
                        <a:t>Breaks proteins into amino acids</a:t>
                      </a:r>
                    </a:p>
                  </a:txBody>
                  <a:tcPr/>
                </a:tc>
                <a:extLst>
                  <a:ext uri="{0D108BD9-81ED-4DB2-BD59-A6C34878D82A}">
                    <a16:rowId xmlns:a16="http://schemas.microsoft.com/office/drawing/2014/main" val="241645124"/>
                  </a:ext>
                </a:extLst>
              </a:tr>
              <a:tr h="254346">
                <a:tc>
                  <a:txBody>
                    <a:bodyPr/>
                    <a:lstStyle/>
                    <a:p>
                      <a:r>
                        <a:rPr lang="en-GB" sz="1200" dirty="0"/>
                        <a:t>Lipase</a:t>
                      </a:r>
                    </a:p>
                  </a:txBody>
                  <a:tcPr/>
                </a:tc>
                <a:tc>
                  <a:txBody>
                    <a:bodyPr/>
                    <a:lstStyle/>
                    <a:p>
                      <a:r>
                        <a:rPr lang="en-GB" sz="1200" dirty="0"/>
                        <a:t>Pancreas, Small intestine</a:t>
                      </a:r>
                    </a:p>
                  </a:txBody>
                  <a:tcPr/>
                </a:tc>
                <a:tc>
                  <a:txBody>
                    <a:bodyPr/>
                    <a:lstStyle/>
                    <a:p>
                      <a:r>
                        <a:rPr lang="en-GB" sz="1200" dirty="0"/>
                        <a:t>Breaks lipids into fatty acids</a:t>
                      </a:r>
                    </a:p>
                  </a:txBody>
                  <a:tcPr/>
                </a:tc>
                <a:extLst>
                  <a:ext uri="{0D108BD9-81ED-4DB2-BD59-A6C34878D82A}">
                    <a16:rowId xmlns:a16="http://schemas.microsoft.com/office/drawing/2014/main" val="1500005663"/>
                  </a:ext>
                </a:extLst>
              </a:tr>
            </a:tbl>
          </a:graphicData>
        </a:graphic>
      </p:graphicFrame>
      <p:sp>
        <p:nvSpPr>
          <p:cNvPr id="6" name="Rectangle 5">
            <a:extLst>
              <a:ext uri="{FF2B5EF4-FFF2-40B4-BE49-F238E27FC236}">
                <a16:creationId xmlns:a16="http://schemas.microsoft.com/office/drawing/2014/main" id="{AD2C64AC-0F43-4CEA-B2BF-7EC77CCA4AD6}"/>
              </a:ext>
            </a:extLst>
          </p:cNvPr>
          <p:cNvSpPr/>
          <p:nvPr/>
        </p:nvSpPr>
        <p:spPr>
          <a:xfrm>
            <a:off x="4664558" y="1113183"/>
            <a:ext cx="2736784" cy="94493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GB" sz="1200" dirty="0"/>
              <a:t>Bile is produced in liver, stored in gall bladder and it neutralises the HCl acid found within the stomach to let the enzymes in the small intestine function properly.</a:t>
            </a:r>
          </a:p>
        </p:txBody>
      </p:sp>
      <p:sp>
        <p:nvSpPr>
          <p:cNvPr id="10" name="Rectangle 9">
            <a:extLst>
              <a:ext uri="{FF2B5EF4-FFF2-40B4-BE49-F238E27FC236}">
                <a16:creationId xmlns:a16="http://schemas.microsoft.com/office/drawing/2014/main" id="{58B9A10F-A65F-42B4-8345-0C03FABAB444}"/>
              </a:ext>
            </a:extLst>
          </p:cNvPr>
          <p:cNvSpPr/>
          <p:nvPr/>
        </p:nvSpPr>
        <p:spPr>
          <a:xfrm>
            <a:off x="307781" y="3818469"/>
            <a:ext cx="1656523" cy="104507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400" b="1" dirty="0">
                <a:effectLst>
                  <a:outerShdw blurRad="38100" dist="38100" dir="2700000" algn="tl">
                    <a:srgbClr val="000000">
                      <a:alpha val="43137"/>
                    </a:srgbClr>
                  </a:outerShdw>
                </a:effectLst>
              </a:rPr>
              <a:t>The Lungs</a:t>
            </a:r>
          </a:p>
          <a:p>
            <a:r>
              <a:rPr lang="en-GB" sz="1200" dirty="0"/>
              <a:t>Contain alveoli, where gaseous exchange occurs between O</a:t>
            </a:r>
            <a:r>
              <a:rPr lang="en-GB" sz="1200" baseline="-25000" dirty="0"/>
              <a:t>2 </a:t>
            </a:r>
            <a:r>
              <a:rPr lang="en-GB" sz="1200" dirty="0"/>
              <a:t>and CO</a:t>
            </a:r>
            <a:r>
              <a:rPr lang="en-GB" sz="1200" baseline="-25000" dirty="0"/>
              <a:t>2</a:t>
            </a:r>
          </a:p>
        </p:txBody>
      </p:sp>
      <p:grpSp>
        <p:nvGrpSpPr>
          <p:cNvPr id="11" name="Group 10">
            <a:extLst>
              <a:ext uri="{FF2B5EF4-FFF2-40B4-BE49-F238E27FC236}">
                <a16:creationId xmlns:a16="http://schemas.microsoft.com/office/drawing/2014/main" id="{8161C922-AD93-4E50-AE1E-E3C4E5972396}"/>
              </a:ext>
            </a:extLst>
          </p:cNvPr>
          <p:cNvGrpSpPr/>
          <p:nvPr/>
        </p:nvGrpSpPr>
        <p:grpSpPr>
          <a:xfrm>
            <a:off x="307781" y="2436559"/>
            <a:ext cx="1656523" cy="1381910"/>
            <a:chOff x="3723859" y="1334786"/>
            <a:chExt cx="1656523" cy="1381910"/>
          </a:xfrm>
        </p:grpSpPr>
        <p:sp>
          <p:nvSpPr>
            <p:cNvPr id="12" name="Isosceles Triangle 11">
              <a:extLst>
                <a:ext uri="{FF2B5EF4-FFF2-40B4-BE49-F238E27FC236}">
                  <a16:creationId xmlns:a16="http://schemas.microsoft.com/office/drawing/2014/main" id="{E5D0B83F-1D70-4EC5-920F-643811D48C69}"/>
                </a:ext>
              </a:extLst>
            </p:cNvPr>
            <p:cNvSpPr/>
            <p:nvPr/>
          </p:nvSpPr>
          <p:spPr>
            <a:xfrm>
              <a:off x="3723859" y="1334786"/>
              <a:ext cx="1656523" cy="138191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extBox 12">
              <a:extLst>
                <a:ext uri="{FF2B5EF4-FFF2-40B4-BE49-F238E27FC236}">
                  <a16:creationId xmlns:a16="http://schemas.microsoft.com/office/drawing/2014/main" id="{D1026CD2-3E59-4A2E-9A0A-4C0432FAE626}"/>
                </a:ext>
              </a:extLst>
            </p:cNvPr>
            <p:cNvSpPr txBox="1"/>
            <p:nvPr/>
          </p:nvSpPr>
          <p:spPr>
            <a:xfrm>
              <a:off x="4261049" y="1730184"/>
              <a:ext cx="656077" cy="276999"/>
            </a:xfrm>
            <a:prstGeom prst="rect">
              <a:avLst/>
            </a:prstGeom>
            <a:noFill/>
          </p:spPr>
          <p:txBody>
            <a:bodyPr wrap="none" rtlCol="0">
              <a:spAutoFit/>
            </a:bodyPr>
            <a:lstStyle/>
            <a:p>
              <a:pPr algn="ctr"/>
              <a:r>
                <a:rPr lang="en-GB" sz="1200" dirty="0"/>
                <a:t>Breaths</a:t>
              </a:r>
            </a:p>
          </p:txBody>
        </p:sp>
        <p:cxnSp>
          <p:nvCxnSpPr>
            <p:cNvPr id="14" name="Straight Connector 13">
              <a:extLst>
                <a:ext uri="{FF2B5EF4-FFF2-40B4-BE49-F238E27FC236}">
                  <a16:creationId xmlns:a16="http://schemas.microsoft.com/office/drawing/2014/main" id="{71F25435-5994-4FBD-B56B-0453907051EA}"/>
                </a:ext>
              </a:extLst>
            </p:cNvPr>
            <p:cNvCxnSpPr>
              <a:stCxn id="12" idx="1"/>
              <a:endCxn id="12" idx="5"/>
            </p:cNvCxnSpPr>
            <p:nvPr/>
          </p:nvCxnSpPr>
          <p:spPr>
            <a:xfrm>
              <a:off x="4137990" y="2025741"/>
              <a:ext cx="828261" cy="0"/>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A3DD87E-24CA-4B62-B720-E891A447840B}"/>
                </a:ext>
              </a:extLst>
            </p:cNvPr>
            <p:cNvCxnSpPr>
              <a:cxnSpLocks/>
            </p:cNvCxnSpPr>
            <p:nvPr/>
          </p:nvCxnSpPr>
          <p:spPr>
            <a:xfrm flipH="1" flipV="1">
              <a:off x="4589876" y="2025741"/>
              <a:ext cx="2" cy="690955"/>
            </a:xfrm>
            <a:prstGeom prst="line">
              <a:avLst/>
            </a:prstGeom>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id="{6F353359-4F64-475F-BBA6-923A749283F9}"/>
                </a:ext>
              </a:extLst>
            </p:cNvPr>
            <p:cNvSpPr txBox="1"/>
            <p:nvPr/>
          </p:nvSpPr>
          <p:spPr>
            <a:xfrm rot="19900089">
              <a:off x="3832363" y="2140385"/>
              <a:ext cx="908710" cy="461665"/>
            </a:xfrm>
            <a:prstGeom prst="rect">
              <a:avLst/>
            </a:prstGeom>
            <a:noFill/>
          </p:spPr>
          <p:txBody>
            <a:bodyPr wrap="none" rtlCol="0">
              <a:spAutoFit/>
            </a:bodyPr>
            <a:lstStyle/>
            <a:p>
              <a:pPr algn="ctr"/>
              <a:r>
                <a:rPr lang="en-GB" sz="1200" dirty="0"/>
                <a:t>Breaths Per</a:t>
              </a:r>
            </a:p>
            <a:p>
              <a:r>
                <a:rPr lang="en-GB" sz="1200" dirty="0"/>
                <a:t>Minute</a:t>
              </a:r>
            </a:p>
          </p:txBody>
        </p:sp>
        <p:sp>
          <p:nvSpPr>
            <p:cNvPr id="17" name="TextBox 16">
              <a:extLst>
                <a:ext uri="{FF2B5EF4-FFF2-40B4-BE49-F238E27FC236}">
                  <a16:creationId xmlns:a16="http://schemas.microsoft.com/office/drawing/2014/main" id="{01C913D7-34C6-4814-B6E3-7F85BE1F2189}"/>
                </a:ext>
              </a:extLst>
            </p:cNvPr>
            <p:cNvSpPr txBox="1"/>
            <p:nvPr/>
          </p:nvSpPr>
          <p:spPr>
            <a:xfrm rot="2712949">
              <a:off x="4587592" y="2223440"/>
              <a:ext cx="675313" cy="276999"/>
            </a:xfrm>
            <a:prstGeom prst="rect">
              <a:avLst/>
            </a:prstGeom>
            <a:noFill/>
          </p:spPr>
          <p:txBody>
            <a:bodyPr wrap="none" rtlCol="0">
              <a:spAutoFit/>
            </a:bodyPr>
            <a:lstStyle/>
            <a:p>
              <a:r>
                <a:rPr lang="en-GB" sz="1200" dirty="0"/>
                <a:t>Minutes</a:t>
              </a:r>
            </a:p>
          </p:txBody>
        </p:sp>
      </p:grpSp>
      <p:graphicFrame>
        <p:nvGraphicFramePr>
          <p:cNvPr id="27" name="Table 26">
            <a:extLst>
              <a:ext uri="{FF2B5EF4-FFF2-40B4-BE49-F238E27FC236}">
                <a16:creationId xmlns:a16="http://schemas.microsoft.com/office/drawing/2014/main" id="{485E51A1-CABC-4F7B-B515-02E667C8C2A8}"/>
              </a:ext>
            </a:extLst>
          </p:cNvPr>
          <p:cNvGraphicFramePr>
            <a:graphicFrameLocks noGrp="1"/>
          </p:cNvGraphicFramePr>
          <p:nvPr>
            <p:extLst>
              <p:ext uri="{D42A27DB-BD31-4B8C-83A1-F6EECF244321}">
                <p14:modId xmlns:p14="http://schemas.microsoft.com/office/powerpoint/2010/main" val="2819536898"/>
              </p:ext>
            </p:extLst>
          </p:nvPr>
        </p:nvGraphicFramePr>
        <p:xfrm>
          <a:off x="4639493" y="2207321"/>
          <a:ext cx="7220411" cy="1645920"/>
        </p:xfrm>
        <a:graphic>
          <a:graphicData uri="http://schemas.openxmlformats.org/drawingml/2006/table">
            <a:tbl>
              <a:tblPr firstRow="1" bandRow="1">
                <a:tableStyleId>{7DF18680-E054-41AD-8BC1-D1AEF772440D}</a:tableStyleId>
              </a:tblPr>
              <a:tblGrid>
                <a:gridCol w="750652">
                  <a:extLst>
                    <a:ext uri="{9D8B030D-6E8A-4147-A177-3AD203B41FA5}">
                      <a16:colId xmlns:a16="http://schemas.microsoft.com/office/drawing/2014/main" val="2053746546"/>
                    </a:ext>
                  </a:extLst>
                </a:gridCol>
                <a:gridCol w="2225842">
                  <a:extLst>
                    <a:ext uri="{9D8B030D-6E8A-4147-A177-3AD203B41FA5}">
                      <a16:colId xmlns:a16="http://schemas.microsoft.com/office/drawing/2014/main" val="2027694386"/>
                    </a:ext>
                  </a:extLst>
                </a:gridCol>
                <a:gridCol w="1395664">
                  <a:extLst>
                    <a:ext uri="{9D8B030D-6E8A-4147-A177-3AD203B41FA5}">
                      <a16:colId xmlns:a16="http://schemas.microsoft.com/office/drawing/2014/main" val="3867980654"/>
                    </a:ext>
                  </a:extLst>
                </a:gridCol>
                <a:gridCol w="2848253">
                  <a:extLst>
                    <a:ext uri="{9D8B030D-6E8A-4147-A177-3AD203B41FA5}">
                      <a16:colId xmlns:a16="http://schemas.microsoft.com/office/drawing/2014/main" val="2135274629"/>
                    </a:ext>
                  </a:extLst>
                </a:gridCol>
              </a:tblGrid>
              <a:tr h="143631">
                <a:tc>
                  <a:txBody>
                    <a:bodyPr/>
                    <a:lstStyle/>
                    <a:p>
                      <a:r>
                        <a:rPr lang="en-GB" sz="1200" dirty="0"/>
                        <a:t>Vessel</a:t>
                      </a:r>
                    </a:p>
                  </a:txBody>
                  <a:tcPr/>
                </a:tc>
                <a:tc>
                  <a:txBody>
                    <a:bodyPr/>
                    <a:lstStyle/>
                    <a:p>
                      <a:r>
                        <a:rPr lang="en-GB" sz="1200" dirty="0"/>
                        <a:t>Where</a:t>
                      </a:r>
                    </a:p>
                  </a:txBody>
                  <a:tcPr/>
                </a:tc>
                <a:tc>
                  <a:txBody>
                    <a:bodyPr/>
                    <a:lstStyle/>
                    <a:p>
                      <a:r>
                        <a:rPr lang="en-GB" sz="1200" dirty="0"/>
                        <a:t>Lumen</a:t>
                      </a:r>
                    </a:p>
                  </a:txBody>
                  <a:tcPr/>
                </a:tc>
                <a:tc>
                  <a:txBody>
                    <a:bodyPr/>
                    <a:lstStyle/>
                    <a:p>
                      <a:r>
                        <a:rPr lang="en-GB" sz="1200" dirty="0"/>
                        <a:t>How</a:t>
                      </a:r>
                    </a:p>
                  </a:txBody>
                  <a:tcPr/>
                </a:tc>
                <a:extLst>
                  <a:ext uri="{0D108BD9-81ED-4DB2-BD59-A6C34878D82A}">
                    <a16:rowId xmlns:a16="http://schemas.microsoft.com/office/drawing/2014/main" val="2410376697"/>
                  </a:ext>
                </a:extLst>
              </a:tr>
              <a:tr h="239385">
                <a:tc>
                  <a:txBody>
                    <a:bodyPr/>
                    <a:lstStyle/>
                    <a:p>
                      <a:r>
                        <a:rPr lang="en-GB" sz="1200" dirty="0"/>
                        <a:t>Artery</a:t>
                      </a:r>
                    </a:p>
                  </a:txBody>
                  <a:tcPr/>
                </a:tc>
                <a:tc>
                  <a:txBody>
                    <a:bodyPr/>
                    <a:lstStyle/>
                    <a:p>
                      <a:r>
                        <a:rPr lang="en-GB" sz="1200" dirty="0"/>
                        <a:t>Away from heart</a:t>
                      </a:r>
                    </a:p>
                  </a:txBody>
                  <a:tcPr/>
                </a:tc>
                <a:tc>
                  <a:txBody>
                    <a:bodyPr/>
                    <a:lstStyle/>
                    <a:p>
                      <a:r>
                        <a:rPr lang="en-GB" sz="1200" dirty="0"/>
                        <a:t>Thick wall, </a:t>
                      </a:r>
                    </a:p>
                    <a:p>
                      <a:r>
                        <a:rPr lang="en-GB" sz="1200" dirty="0"/>
                        <a:t>Small lumen</a:t>
                      </a:r>
                    </a:p>
                  </a:txBody>
                  <a:tcPr/>
                </a:tc>
                <a:tc>
                  <a:txBody>
                    <a:bodyPr/>
                    <a:lstStyle/>
                    <a:p>
                      <a:r>
                        <a:rPr lang="en-GB" sz="1200" dirty="0"/>
                        <a:t>High pressure to continue blood flow</a:t>
                      </a:r>
                    </a:p>
                  </a:txBody>
                  <a:tcPr/>
                </a:tc>
                <a:extLst>
                  <a:ext uri="{0D108BD9-81ED-4DB2-BD59-A6C34878D82A}">
                    <a16:rowId xmlns:a16="http://schemas.microsoft.com/office/drawing/2014/main" val="3320839649"/>
                  </a:ext>
                </a:extLst>
              </a:tr>
              <a:tr h="239385">
                <a:tc>
                  <a:txBody>
                    <a:bodyPr/>
                    <a:lstStyle/>
                    <a:p>
                      <a:r>
                        <a:rPr lang="en-GB" sz="1200" dirty="0"/>
                        <a:t>Vein</a:t>
                      </a:r>
                    </a:p>
                  </a:txBody>
                  <a:tcPr/>
                </a:tc>
                <a:tc>
                  <a:txBody>
                    <a:bodyPr/>
                    <a:lstStyle/>
                    <a:p>
                      <a:r>
                        <a:rPr lang="en-GB" sz="1200" dirty="0"/>
                        <a:t>To the heart</a:t>
                      </a:r>
                    </a:p>
                  </a:txBody>
                  <a:tcPr/>
                </a:tc>
                <a:tc>
                  <a:txBody>
                    <a:bodyPr/>
                    <a:lstStyle/>
                    <a:p>
                      <a:r>
                        <a:rPr lang="en-GB" sz="1200" dirty="0"/>
                        <a:t>Thin wall, </a:t>
                      </a:r>
                    </a:p>
                    <a:p>
                      <a:r>
                        <a:rPr lang="en-GB" sz="1200" dirty="0"/>
                        <a:t>Large lumen</a:t>
                      </a:r>
                    </a:p>
                  </a:txBody>
                  <a:tcPr/>
                </a:tc>
                <a:tc>
                  <a:txBody>
                    <a:bodyPr/>
                    <a:lstStyle/>
                    <a:p>
                      <a:r>
                        <a:rPr lang="en-GB" sz="1200" dirty="0"/>
                        <a:t>Low pressure, valves to keep direction correct</a:t>
                      </a:r>
                    </a:p>
                  </a:txBody>
                  <a:tcPr/>
                </a:tc>
                <a:extLst>
                  <a:ext uri="{0D108BD9-81ED-4DB2-BD59-A6C34878D82A}">
                    <a16:rowId xmlns:a16="http://schemas.microsoft.com/office/drawing/2014/main" val="381090214"/>
                  </a:ext>
                </a:extLst>
              </a:tr>
              <a:tr h="239385">
                <a:tc>
                  <a:txBody>
                    <a:bodyPr/>
                    <a:lstStyle/>
                    <a:p>
                      <a:r>
                        <a:rPr lang="en-GB" sz="1200" dirty="0"/>
                        <a:t>Capillary</a:t>
                      </a:r>
                    </a:p>
                  </a:txBody>
                  <a:tcPr/>
                </a:tc>
                <a:tc>
                  <a:txBody>
                    <a:bodyPr/>
                    <a:lstStyle/>
                    <a:p>
                      <a:r>
                        <a:rPr lang="en-GB" sz="1200" dirty="0"/>
                        <a:t>Exchanges of materials at tissues</a:t>
                      </a:r>
                    </a:p>
                  </a:txBody>
                  <a:tcPr/>
                </a:tc>
                <a:tc>
                  <a:txBody>
                    <a:bodyPr/>
                    <a:lstStyle/>
                    <a:p>
                      <a:r>
                        <a:rPr lang="en-GB" sz="1200" dirty="0"/>
                        <a:t>One cell thick wall,</a:t>
                      </a:r>
                    </a:p>
                    <a:p>
                      <a:r>
                        <a:rPr lang="en-GB" sz="1200" dirty="0"/>
                        <a:t>Very small lumen</a:t>
                      </a:r>
                    </a:p>
                  </a:txBody>
                  <a:tcPr/>
                </a:tc>
                <a:tc>
                  <a:txBody>
                    <a:bodyPr/>
                    <a:lstStyle/>
                    <a:p>
                      <a:r>
                        <a:rPr lang="en-GB" sz="1200" dirty="0"/>
                        <a:t>Permeable walls increasing the rate of diffusion</a:t>
                      </a:r>
                    </a:p>
                  </a:txBody>
                  <a:tcPr/>
                </a:tc>
                <a:extLst>
                  <a:ext uri="{0D108BD9-81ED-4DB2-BD59-A6C34878D82A}">
                    <a16:rowId xmlns:a16="http://schemas.microsoft.com/office/drawing/2014/main" val="2594210625"/>
                  </a:ext>
                </a:extLst>
              </a:tr>
            </a:tbl>
          </a:graphicData>
        </a:graphic>
      </p:graphicFrame>
      <p:grpSp>
        <p:nvGrpSpPr>
          <p:cNvPr id="29" name="Group 28">
            <a:extLst>
              <a:ext uri="{FF2B5EF4-FFF2-40B4-BE49-F238E27FC236}">
                <a16:creationId xmlns:a16="http://schemas.microsoft.com/office/drawing/2014/main" id="{01310350-5441-4DE0-8340-361C9C67B665}"/>
              </a:ext>
            </a:extLst>
          </p:cNvPr>
          <p:cNvGrpSpPr/>
          <p:nvPr/>
        </p:nvGrpSpPr>
        <p:grpSpPr>
          <a:xfrm>
            <a:off x="9837985" y="3891647"/>
            <a:ext cx="2089297" cy="1509929"/>
            <a:chOff x="5709527" y="4222213"/>
            <a:chExt cx="1831722" cy="1216532"/>
          </a:xfrm>
        </p:grpSpPr>
        <p:pic>
          <p:nvPicPr>
            <p:cNvPr id="30" name="Picture 29">
              <a:extLst>
                <a:ext uri="{FF2B5EF4-FFF2-40B4-BE49-F238E27FC236}">
                  <a16:creationId xmlns:a16="http://schemas.microsoft.com/office/drawing/2014/main" id="{C9B1666C-30BA-4BF4-965D-146D00A272AE}"/>
                </a:ext>
              </a:extLst>
            </p:cNvPr>
            <p:cNvPicPr>
              <a:picLocks noChangeAspect="1"/>
            </p:cNvPicPr>
            <p:nvPr/>
          </p:nvPicPr>
          <p:blipFill rotWithShape="1">
            <a:blip r:embed="rId2">
              <a:clrChange>
                <a:clrFrom>
                  <a:srgbClr val="FFFFFF"/>
                </a:clrFrom>
                <a:clrTo>
                  <a:srgbClr val="FFFFFF">
                    <a:alpha val="0"/>
                  </a:srgbClr>
                </a:clrTo>
              </a:clrChange>
            </a:blip>
            <a:srcRect r="18200"/>
            <a:stretch/>
          </p:blipFill>
          <p:spPr>
            <a:xfrm>
              <a:off x="5709527" y="4222213"/>
              <a:ext cx="1831722" cy="1216532"/>
            </a:xfrm>
            <a:prstGeom prst="rect">
              <a:avLst/>
            </a:prstGeom>
          </p:spPr>
        </p:pic>
        <p:cxnSp>
          <p:nvCxnSpPr>
            <p:cNvPr id="32" name="Straight Arrow Connector 31">
              <a:extLst>
                <a:ext uri="{FF2B5EF4-FFF2-40B4-BE49-F238E27FC236}">
                  <a16:creationId xmlns:a16="http://schemas.microsoft.com/office/drawing/2014/main" id="{E0539387-370E-472C-8C2D-CD1C82542168}"/>
                </a:ext>
              </a:extLst>
            </p:cNvPr>
            <p:cNvCxnSpPr>
              <a:cxnSpLocks/>
            </p:cNvCxnSpPr>
            <p:nvPr/>
          </p:nvCxnSpPr>
          <p:spPr>
            <a:xfrm>
              <a:off x="6203156" y="4598194"/>
              <a:ext cx="190500" cy="276225"/>
            </a:xfrm>
            <a:prstGeom prst="straightConnector1">
              <a:avLst/>
            </a:prstGeom>
            <a:noFill/>
            <a:ln w="9525" cap="flat" cmpd="sng" algn="ctr">
              <a:solidFill>
                <a:sysClr val="windowText" lastClr="000000"/>
              </a:solidFill>
              <a:prstDash val="solid"/>
              <a:round/>
              <a:headEnd type="none" w="med" len="med"/>
              <a:tailEnd type="arrow" w="med" len="med"/>
            </a:ln>
            <a:effectLst/>
          </p:spPr>
        </p:cxnSp>
        <p:cxnSp>
          <p:nvCxnSpPr>
            <p:cNvPr id="33" name="Straight Arrow Connector 32">
              <a:extLst>
                <a:ext uri="{FF2B5EF4-FFF2-40B4-BE49-F238E27FC236}">
                  <a16:creationId xmlns:a16="http://schemas.microsoft.com/office/drawing/2014/main" id="{6795273B-A6A4-4A36-B849-DA474DB96971}"/>
                </a:ext>
              </a:extLst>
            </p:cNvPr>
            <p:cNvCxnSpPr>
              <a:cxnSpLocks/>
            </p:cNvCxnSpPr>
            <p:nvPr/>
          </p:nvCxnSpPr>
          <p:spPr>
            <a:xfrm flipV="1">
              <a:off x="6490888" y="4736306"/>
              <a:ext cx="0" cy="214023"/>
            </a:xfrm>
            <a:prstGeom prst="straightConnector1">
              <a:avLst/>
            </a:prstGeom>
            <a:noFill/>
            <a:ln w="9525" cap="flat" cmpd="sng" algn="ctr">
              <a:solidFill>
                <a:sysClr val="windowText" lastClr="000000"/>
              </a:solidFill>
              <a:prstDash val="solid"/>
              <a:round/>
              <a:headEnd type="none" w="med" len="med"/>
              <a:tailEnd type="arrow" w="med" len="med"/>
            </a:ln>
            <a:effectLst/>
          </p:spPr>
        </p:cxnSp>
        <p:cxnSp>
          <p:nvCxnSpPr>
            <p:cNvPr id="34" name="Straight Arrow Connector 33">
              <a:extLst>
                <a:ext uri="{FF2B5EF4-FFF2-40B4-BE49-F238E27FC236}">
                  <a16:creationId xmlns:a16="http://schemas.microsoft.com/office/drawing/2014/main" id="{5A903EB0-63EC-444A-8274-DB0793DDD97A}"/>
                </a:ext>
              </a:extLst>
            </p:cNvPr>
            <p:cNvCxnSpPr>
              <a:cxnSpLocks/>
            </p:cNvCxnSpPr>
            <p:nvPr/>
          </p:nvCxnSpPr>
          <p:spPr>
            <a:xfrm flipH="1">
              <a:off x="6748464" y="4650268"/>
              <a:ext cx="72790" cy="224151"/>
            </a:xfrm>
            <a:prstGeom prst="straightConnector1">
              <a:avLst/>
            </a:prstGeom>
            <a:noFill/>
            <a:ln w="9525" cap="flat" cmpd="sng" algn="ctr">
              <a:solidFill>
                <a:sysClr val="windowText" lastClr="000000"/>
              </a:solidFill>
              <a:prstDash val="solid"/>
              <a:round/>
              <a:headEnd type="none" w="med" len="med"/>
              <a:tailEnd type="arrow" w="med" len="med"/>
            </a:ln>
            <a:effectLst/>
          </p:spPr>
        </p:cxnSp>
        <p:cxnSp>
          <p:nvCxnSpPr>
            <p:cNvPr id="35" name="Straight Arrow Connector 34">
              <a:extLst>
                <a:ext uri="{FF2B5EF4-FFF2-40B4-BE49-F238E27FC236}">
                  <a16:creationId xmlns:a16="http://schemas.microsoft.com/office/drawing/2014/main" id="{A2C84066-289B-43A3-B1F3-44513CDD18A2}"/>
                </a:ext>
              </a:extLst>
            </p:cNvPr>
            <p:cNvCxnSpPr>
              <a:cxnSpLocks/>
            </p:cNvCxnSpPr>
            <p:nvPr/>
          </p:nvCxnSpPr>
          <p:spPr>
            <a:xfrm flipH="1" flipV="1">
              <a:off x="6588122" y="4736307"/>
              <a:ext cx="58557" cy="189432"/>
            </a:xfrm>
            <a:prstGeom prst="straightConnector1">
              <a:avLst/>
            </a:prstGeom>
            <a:noFill/>
            <a:ln w="9525" cap="flat" cmpd="sng" algn="ctr">
              <a:solidFill>
                <a:sysClr val="windowText" lastClr="000000"/>
              </a:solidFill>
              <a:prstDash val="solid"/>
              <a:round/>
              <a:headEnd type="none" w="med" len="med"/>
              <a:tailEnd type="arrow" w="med" len="med"/>
            </a:ln>
            <a:effectLst/>
          </p:spPr>
        </p:cxnSp>
      </p:grpSp>
      <p:pic>
        <p:nvPicPr>
          <p:cNvPr id="36" name="Picture 35">
            <a:extLst>
              <a:ext uri="{FF2B5EF4-FFF2-40B4-BE49-F238E27FC236}">
                <a16:creationId xmlns:a16="http://schemas.microsoft.com/office/drawing/2014/main" id="{2198552C-0702-4C1C-95C9-670601C729AF}"/>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484634" y="2122229"/>
            <a:ext cx="1656523" cy="1341993"/>
          </a:xfrm>
          <a:prstGeom prst="rect">
            <a:avLst/>
          </a:prstGeom>
        </p:spPr>
      </p:pic>
      <p:pic>
        <p:nvPicPr>
          <p:cNvPr id="37" name="Picture 36">
            <a:extLst>
              <a:ext uri="{FF2B5EF4-FFF2-40B4-BE49-F238E27FC236}">
                <a16:creationId xmlns:a16="http://schemas.microsoft.com/office/drawing/2014/main" id="{D7C67492-7F6E-4592-8288-B3DD2FBFCBB0}"/>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3215648" y="947550"/>
            <a:ext cx="1352833" cy="1361370"/>
          </a:xfrm>
          <a:prstGeom prst="rect">
            <a:avLst/>
          </a:prstGeom>
        </p:spPr>
      </p:pic>
      <p:pic>
        <p:nvPicPr>
          <p:cNvPr id="38" name="Picture 37">
            <a:extLst>
              <a:ext uri="{FF2B5EF4-FFF2-40B4-BE49-F238E27FC236}">
                <a16:creationId xmlns:a16="http://schemas.microsoft.com/office/drawing/2014/main" id="{C7C0C67C-643E-410C-B78F-DFA294732B07}"/>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1834142" y="3472989"/>
            <a:ext cx="1081285" cy="1390551"/>
          </a:xfrm>
          <a:prstGeom prst="rect">
            <a:avLst/>
          </a:prstGeom>
        </p:spPr>
      </p:pic>
      <p:grpSp>
        <p:nvGrpSpPr>
          <p:cNvPr id="44" name="Group 43">
            <a:extLst>
              <a:ext uri="{FF2B5EF4-FFF2-40B4-BE49-F238E27FC236}">
                <a16:creationId xmlns:a16="http://schemas.microsoft.com/office/drawing/2014/main" id="{7A5F1BAA-3CB1-4ABA-B851-84C7070FD372}"/>
              </a:ext>
            </a:extLst>
          </p:cNvPr>
          <p:cNvGrpSpPr/>
          <p:nvPr/>
        </p:nvGrpSpPr>
        <p:grpSpPr>
          <a:xfrm>
            <a:off x="3343667" y="2437083"/>
            <a:ext cx="1281230" cy="1234195"/>
            <a:chOff x="130860" y="4491045"/>
            <a:chExt cx="2008257" cy="1845925"/>
          </a:xfrm>
        </p:grpSpPr>
        <p:pic>
          <p:nvPicPr>
            <p:cNvPr id="45" name="Picture 44">
              <a:extLst>
                <a:ext uri="{FF2B5EF4-FFF2-40B4-BE49-F238E27FC236}">
                  <a16:creationId xmlns:a16="http://schemas.microsoft.com/office/drawing/2014/main" id="{B910D720-F7FD-4342-93D2-99908048180F}"/>
                </a:ext>
              </a:extLst>
            </p:cNvPr>
            <p:cNvPicPr>
              <a:picLocks noChangeAspect="1"/>
            </p:cNvPicPr>
            <p:nvPr/>
          </p:nvPicPr>
          <p:blipFill rotWithShape="1">
            <a:blip r:embed="rId6">
              <a:clrChange>
                <a:clrFrom>
                  <a:srgbClr val="FFFFFF"/>
                </a:clrFrom>
                <a:clrTo>
                  <a:srgbClr val="FFFFFF">
                    <a:alpha val="0"/>
                  </a:srgbClr>
                </a:clrTo>
              </a:clrChange>
            </a:blip>
            <a:srcRect r="25902"/>
            <a:stretch/>
          </p:blipFill>
          <p:spPr>
            <a:xfrm>
              <a:off x="130860" y="4491045"/>
              <a:ext cx="2008257" cy="1845925"/>
            </a:xfrm>
            <a:prstGeom prst="rect">
              <a:avLst/>
            </a:prstGeom>
          </p:spPr>
        </p:pic>
        <p:sp>
          <p:nvSpPr>
            <p:cNvPr id="47" name="Rectangle 46">
              <a:extLst>
                <a:ext uri="{FF2B5EF4-FFF2-40B4-BE49-F238E27FC236}">
                  <a16:creationId xmlns:a16="http://schemas.microsoft.com/office/drawing/2014/main" id="{E9D31E7D-6E70-45AC-9179-905EAFBE507F}"/>
                </a:ext>
              </a:extLst>
            </p:cNvPr>
            <p:cNvSpPr/>
            <p:nvPr/>
          </p:nvSpPr>
          <p:spPr>
            <a:xfrm>
              <a:off x="1438275" y="4874419"/>
              <a:ext cx="66675" cy="102640"/>
            </a:xfrm>
            <a:prstGeom prst="rect">
              <a:avLst/>
            </a:prstGeom>
            <a:solidFill>
              <a:schemeClr val="bg1">
                <a:lumMod val="95000"/>
              </a:schemeClr>
            </a:solidFill>
            <a:ln w="12700" cap="flat" cmpd="sng" algn="ctr">
              <a:solidFill>
                <a:schemeClr val="bg1">
                  <a:lumMod val="95000"/>
                </a:schemeClr>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48" name="Picture 47">
              <a:extLst>
                <a:ext uri="{FF2B5EF4-FFF2-40B4-BE49-F238E27FC236}">
                  <a16:creationId xmlns:a16="http://schemas.microsoft.com/office/drawing/2014/main" id="{13B62686-75F4-48E7-A15F-CF6C19D42D7E}"/>
                </a:ext>
              </a:extLst>
            </p:cNvPr>
            <p:cNvPicPr>
              <a:picLocks noChangeAspect="1"/>
            </p:cNvPicPr>
            <p:nvPr/>
          </p:nvPicPr>
          <p:blipFill rotWithShape="1">
            <a:blip r:embed="rId6">
              <a:clrChange>
                <a:clrFrom>
                  <a:srgbClr val="FFFFFF"/>
                </a:clrFrom>
                <a:clrTo>
                  <a:srgbClr val="FFFFFF">
                    <a:alpha val="0"/>
                  </a:srgbClr>
                </a:clrTo>
              </a:clrChange>
            </a:blip>
            <a:srcRect l="47976" t="21285" r="48861" b="74329"/>
            <a:stretch/>
          </p:blipFill>
          <p:spPr>
            <a:xfrm flipH="1">
              <a:off x="1416844" y="4885258"/>
              <a:ext cx="107156" cy="80962"/>
            </a:xfrm>
            <a:prstGeom prst="rect">
              <a:avLst/>
            </a:prstGeom>
          </p:spPr>
        </p:pic>
      </p:grpSp>
      <p:sp>
        <p:nvSpPr>
          <p:cNvPr id="49" name="Rectangle 48">
            <a:extLst>
              <a:ext uri="{FF2B5EF4-FFF2-40B4-BE49-F238E27FC236}">
                <a16:creationId xmlns:a16="http://schemas.microsoft.com/office/drawing/2014/main" id="{1E5581FC-936A-49AA-AF86-2C2867F1302A}"/>
              </a:ext>
            </a:extLst>
          </p:cNvPr>
          <p:cNvSpPr/>
          <p:nvPr/>
        </p:nvSpPr>
        <p:spPr>
          <a:xfrm>
            <a:off x="3935791" y="3943658"/>
            <a:ext cx="5779764" cy="1378969"/>
          </a:xfrm>
          <a:prstGeom prst="rect">
            <a:avLst/>
          </a:prstGeom>
        </p:spPr>
        <p:style>
          <a:lnRef idx="1">
            <a:schemeClr val="accent5"/>
          </a:lnRef>
          <a:fillRef idx="2">
            <a:schemeClr val="accent5"/>
          </a:fillRef>
          <a:effectRef idx="1">
            <a:schemeClr val="accent5"/>
          </a:effectRef>
          <a:fontRef idx="minor">
            <a:schemeClr val="dk1"/>
          </a:fontRef>
        </p:style>
        <p:txBody>
          <a:bodyPr rtlCol="0" anchor="t"/>
          <a:lstStyle/>
          <a:p>
            <a:pPr algn="ctr"/>
            <a:r>
              <a:rPr lang="en-GB" sz="1400" b="1" dirty="0">
                <a:effectLst>
                  <a:outerShdw blurRad="38100" dist="38100" dir="2700000" algn="tl">
                    <a:srgbClr val="000000">
                      <a:alpha val="43137"/>
                    </a:srgbClr>
                  </a:outerShdw>
                </a:effectLst>
              </a:rPr>
              <a:t>Blood Cells</a:t>
            </a:r>
          </a:p>
          <a:p>
            <a:r>
              <a:rPr lang="en-GB" sz="1200" b="1" dirty="0"/>
              <a:t>Red</a:t>
            </a:r>
            <a:r>
              <a:rPr lang="en-GB" sz="1200" dirty="0"/>
              <a:t> – Carry O</a:t>
            </a:r>
            <a:r>
              <a:rPr lang="en-GB" sz="1200" baseline="-25000" dirty="0"/>
              <a:t>2</a:t>
            </a:r>
            <a:r>
              <a:rPr lang="en-GB" sz="1200" dirty="0"/>
              <a:t>, Disk shape for function, Haemoglobin binds with O</a:t>
            </a:r>
            <a:r>
              <a:rPr lang="en-GB" sz="1200" baseline="-25000" dirty="0"/>
              <a:t>2 </a:t>
            </a:r>
            <a:r>
              <a:rPr lang="en-GB" sz="1200" dirty="0"/>
              <a:t>to become Oxyhaemoglobin (to carry the O</a:t>
            </a:r>
            <a:r>
              <a:rPr lang="en-GB" sz="1200" baseline="-25000" dirty="0"/>
              <a:t>2</a:t>
            </a:r>
            <a:r>
              <a:rPr lang="en-GB" sz="1200" dirty="0"/>
              <a:t>). No nucleus</a:t>
            </a:r>
          </a:p>
          <a:p>
            <a:r>
              <a:rPr lang="en-GB" sz="1200" b="1" dirty="0"/>
              <a:t>White</a:t>
            </a:r>
            <a:r>
              <a:rPr lang="en-GB" sz="1200" dirty="0"/>
              <a:t> – Produce antibodies which defend against infection, they have a nucleus</a:t>
            </a:r>
          </a:p>
          <a:p>
            <a:r>
              <a:rPr lang="en-GB" sz="1200" b="1" dirty="0"/>
              <a:t>Platelets</a:t>
            </a:r>
            <a:r>
              <a:rPr lang="en-GB" sz="1200" dirty="0"/>
              <a:t> – Help blood clot to stop bleeding out, no nucleus</a:t>
            </a:r>
          </a:p>
          <a:p>
            <a:r>
              <a:rPr lang="en-GB" sz="1200" b="1" dirty="0"/>
              <a:t>Plasma</a:t>
            </a:r>
            <a:r>
              <a:rPr lang="en-GB" sz="1200" dirty="0"/>
              <a:t> – A liquid that carries blood cells, nutrients, CO</a:t>
            </a:r>
            <a:r>
              <a:rPr lang="en-GB" sz="1200" baseline="-25000" dirty="0"/>
              <a:t>2</a:t>
            </a:r>
            <a:r>
              <a:rPr lang="en-GB" sz="1200" dirty="0"/>
              <a:t>,</a:t>
            </a:r>
            <a:r>
              <a:rPr lang="en-GB" sz="1200" baseline="-25000" dirty="0"/>
              <a:t> </a:t>
            </a:r>
            <a:r>
              <a:rPr lang="en-GB" sz="1200" dirty="0"/>
              <a:t>Urea (waste), Hormones, Proteins, Antibodies / Antitoxins</a:t>
            </a:r>
          </a:p>
        </p:txBody>
      </p:sp>
      <p:sp>
        <p:nvSpPr>
          <p:cNvPr id="50" name="Rectangle 49">
            <a:extLst>
              <a:ext uri="{FF2B5EF4-FFF2-40B4-BE49-F238E27FC236}">
                <a16:creationId xmlns:a16="http://schemas.microsoft.com/office/drawing/2014/main" id="{1B74774A-AD21-4549-B08F-953B70184464}"/>
              </a:ext>
            </a:extLst>
          </p:cNvPr>
          <p:cNvSpPr/>
          <p:nvPr/>
        </p:nvSpPr>
        <p:spPr>
          <a:xfrm>
            <a:off x="7401342" y="5405704"/>
            <a:ext cx="4281141" cy="1378969"/>
          </a:xfrm>
          <a:prstGeom prst="rect">
            <a:avLst/>
          </a:prstGeom>
        </p:spPr>
        <p:style>
          <a:lnRef idx="1">
            <a:schemeClr val="accent5"/>
          </a:lnRef>
          <a:fillRef idx="2">
            <a:schemeClr val="accent5"/>
          </a:fillRef>
          <a:effectRef idx="1">
            <a:schemeClr val="accent5"/>
          </a:effectRef>
          <a:fontRef idx="minor">
            <a:schemeClr val="dk1"/>
          </a:fontRef>
        </p:style>
        <p:txBody>
          <a:bodyPr rtlCol="0" anchor="t"/>
          <a:lstStyle/>
          <a:p>
            <a:pPr algn="ctr"/>
            <a:r>
              <a:rPr lang="en-GB" sz="1400" b="1" dirty="0">
                <a:effectLst>
                  <a:outerShdw blurRad="38100" dist="38100" dir="2700000" algn="tl">
                    <a:srgbClr val="000000">
                      <a:alpha val="43137"/>
                    </a:srgbClr>
                  </a:outerShdw>
                </a:effectLst>
              </a:rPr>
              <a:t>Cardiovascular Disease</a:t>
            </a:r>
          </a:p>
          <a:p>
            <a:r>
              <a:rPr lang="en-GB" sz="1200" b="1" dirty="0"/>
              <a:t>B</a:t>
            </a:r>
            <a:r>
              <a:rPr lang="en-GB" sz="1200" dirty="0"/>
              <a:t>uild of LDL cholesterol in the arteries, which makes it harder for blood to pass through. There are 2 ways of treating this, Stents and Statins. Stents are a mesh that is inserted into the artery then blown up to squeeze the LDL to the edge. Statins are a regular drug that can be taken, it contains HDL (good) cholesterol which can remove the LDL, however it isn’t an instant effect.</a:t>
            </a:r>
          </a:p>
        </p:txBody>
      </p:sp>
      <p:sp>
        <p:nvSpPr>
          <p:cNvPr id="51" name="Rectangle 50">
            <a:extLst>
              <a:ext uri="{FF2B5EF4-FFF2-40B4-BE49-F238E27FC236}">
                <a16:creationId xmlns:a16="http://schemas.microsoft.com/office/drawing/2014/main" id="{3EC66698-A02A-4C4B-8FFA-C8C42455CD9C}"/>
              </a:ext>
            </a:extLst>
          </p:cNvPr>
          <p:cNvSpPr/>
          <p:nvPr/>
        </p:nvSpPr>
        <p:spPr>
          <a:xfrm>
            <a:off x="961572" y="4995081"/>
            <a:ext cx="2851789" cy="1789592"/>
          </a:xfrm>
          <a:prstGeom prst="rect">
            <a:avLst/>
          </a:prstGeom>
        </p:spPr>
        <p:style>
          <a:lnRef idx="1">
            <a:schemeClr val="accent4"/>
          </a:lnRef>
          <a:fillRef idx="2">
            <a:schemeClr val="accent4"/>
          </a:fillRef>
          <a:effectRef idx="1">
            <a:schemeClr val="accent4"/>
          </a:effectRef>
          <a:fontRef idx="minor">
            <a:schemeClr val="dk1"/>
          </a:fontRef>
        </p:style>
        <p:txBody>
          <a:bodyPr rtlCol="0" anchor="t"/>
          <a:lstStyle/>
          <a:p>
            <a:pPr algn="ctr"/>
            <a:r>
              <a:rPr lang="en-GB" sz="1400" b="1" dirty="0">
                <a:effectLst>
                  <a:outerShdw blurRad="38100" dist="38100" dir="2700000" algn="tl">
                    <a:srgbClr val="000000">
                      <a:alpha val="43137"/>
                    </a:srgbClr>
                  </a:outerShdw>
                </a:effectLst>
              </a:rPr>
              <a:t>Transpiration and Translocation</a:t>
            </a:r>
          </a:p>
          <a:p>
            <a:r>
              <a:rPr lang="en-GB" sz="1200" b="1" u="sng" dirty="0"/>
              <a:t>Phloem Tubes </a:t>
            </a:r>
            <a:r>
              <a:rPr lang="en-GB" sz="1200" dirty="0"/>
              <a:t>– Transport food, transport can go in both directions – </a:t>
            </a:r>
            <a:r>
              <a:rPr lang="en-GB" sz="1200" b="1" i="1" dirty="0">
                <a:solidFill>
                  <a:srgbClr val="0070C0"/>
                </a:solidFill>
                <a:effectLst>
                  <a:outerShdw blurRad="38100" dist="38100" dir="2700000" algn="tl">
                    <a:srgbClr val="000000">
                      <a:alpha val="43137"/>
                    </a:srgbClr>
                  </a:outerShdw>
                </a:effectLst>
              </a:rPr>
              <a:t>Translocation</a:t>
            </a:r>
          </a:p>
          <a:p>
            <a:r>
              <a:rPr lang="en-GB" sz="1200" b="1" u="sng" dirty="0"/>
              <a:t>Xylem Tubes </a:t>
            </a:r>
            <a:r>
              <a:rPr lang="en-GB" sz="1200" b="1" dirty="0"/>
              <a:t>– </a:t>
            </a:r>
            <a:r>
              <a:rPr lang="en-GB" sz="1200" dirty="0"/>
              <a:t>Take water up from roots to stem and leaves – </a:t>
            </a:r>
            <a:r>
              <a:rPr lang="en-GB" sz="1200" b="1" i="1" dirty="0">
                <a:solidFill>
                  <a:srgbClr val="0070C0"/>
                </a:solidFill>
                <a:effectLst>
                  <a:outerShdw blurRad="38100" dist="38100" dir="2700000" algn="tl">
                    <a:srgbClr val="000000">
                      <a:alpha val="43137"/>
                    </a:srgbClr>
                  </a:outerShdw>
                </a:effectLst>
              </a:rPr>
              <a:t>Transpiration</a:t>
            </a:r>
            <a:r>
              <a:rPr lang="en-GB" sz="1200" b="1" i="1" dirty="0">
                <a:effectLst>
                  <a:outerShdw blurRad="38100" dist="38100" dir="2700000" algn="tl">
                    <a:srgbClr val="000000">
                      <a:alpha val="43137"/>
                    </a:srgbClr>
                  </a:outerShdw>
                </a:effectLst>
              </a:rPr>
              <a:t> </a:t>
            </a:r>
            <a:r>
              <a:rPr lang="en-GB" sz="1200" b="1" i="1" dirty="0">
                <a:solidFill>
                  <a:srgbClr val="0070C0"/>
                </a:solidFill>
                <a:effectLst>
                  <a:outerShdw blurRad="38100" dist="38100" dir="2700000" algn="tl">
                    <a:srgbClr val="000000">
                      <a:alpha val="43137"/>
                    </a:srgbClr>
                  </a:outerShdw>
                </a:effectLst>
              </a:rPr>
              <a:t>Stream</a:t>
            </a:r>
          </a:p>
          <a:p>
            <a:r>
              <a:rPr lang="en-GB" sz="1200" b="1" u="sng" dirty="0"/>
              <a:t>Transpiration</a:t>
            </a:r>
            <a:r>
              <a:rPr lang="en-GB" sz="1200" b="1" dirty="0"/>
              <a:t> – </a:t>
            </a:r>
            <a:r>
              <a:rPr lang="en-GB" sz="1200" dirty="0"/>
              <a:t>loss of water from the plant, side effect of Photosynthesis.</a:t>
            </a:r>
            <a:endParaRPr lang="en-GB" sz="1200" b="1" dirty="0"/>
          </a:p>
          <a:p>
            <a:endParaRPr lang="en-GB" sz="1200" dirty="0"/>
          </a:p>
        </p:txBody>
      </p:sp>
      <p:sp>
        <p:nvSpPr>
          <p:cNvPr id="52" name="Rectangle 51">
            <a:extLst>
              <a:ext uri="{FF2B5EF4-FFF2-40B4-BE49-F238E27FC236}">
                <a16:creationId xmlns:a16="http://schemas.microsoft.com/office/drawing/2014/main" id="{3A973DD2-909A-419D-AE0F-D75942C81428}"/>
              </a:ext>
            </a:extLst>
          </p:cNvPr>
          <p:cNvSpPr/>
          <p:nvPr/>
        </p:nvSpPr>
        <p:spPr>
          <a:xfrm>
            <a:off x="3935791" y="5413043"/>
            <a:ext cx="3338466" cy="1371629"/>
          </a:xfrm>
          <a:prstGeom prst="rect">
            <a:avLst/>
          </a:prstGeom>
        </p:spPr>
        <p:style>
          <a:lnRef idx="1">
            <a:schemeClr val="accent6"/>
          </a:lnRef>
          <a:fillRef idx="2">
            <a:schemeClr val="accent6"/>
          </a:fillRef>
          <a:effectRef idx="1">
            <a:schemeClr val="accent6"/>
          </a:effectRef>
          <a:fontRef idx="minor">
            <a:schemeClr val="dk1"/>
          </a:fontRef>
        </p:style>
        <p:txBody>
          <a:bodyPr rtlCol="0" anchor="t"/>
          <a:lstStyle/>
          <a:p>
            <a:pPr algn="ctr"/>
            <a:r>
              <a:rPr lang="en-GB" sz="1400" b="1" dirty="0">
                <a:effectLst>
                  <a:outerShdw blurRad="38100" dist="38100" dir="2700000" algn="tl">
                    <a:srgbClr val="000000">
                      <a:alpha val="43137"/>
                    </a:srgbClr>
                  </a:outerShdw>
                </a:effectLst>
              </a:rPr>
              <a:t>Cancer</a:t>
            </a:r>
          </a:p>
          <a:p>
            <a:r>
              <a:rPr lang="en-GB" sz="1200" dirty="0"/>
              <a:t>Uncontrolled cell growth and division. </a:t>
            </a:r>
          </a:p>
          <a:p>
            <a:r>
              <a:rPr lang="en-GB" sz="1200" b="1" dirty="0"/>
              <a:t>Benign</a:t>
            </a:r>
            <a:r>
              <a:rPr lang="en-GB" sz="1200" dirty="0"/>
              <a:t> – Grows until no more room in one place. Does not invade other tissues. Not dangerous (</a:t>
            </a:r>
            <a:r>
              <a:rPr lang="en-GB" sz="1200" i="1" dirty="0"/>
              <a:t>Normally</a:t>
            </a:r>
            <a:r>
              <a:rPr lang="en-GB" sz="1200" dirty="0"/>
              <a:t>)</a:t>
            </a:r>
          </a:p>
          <a:p>
            <a:r>
              <a:rPr lang="en-GB" sz="1200" b="1" dirty="0"/>
              <a:t>Malignant</a:t>
            </a:r>
            <a:r>
              <a:rPr lang="en-GB" sz="1200" dirty="0"/>
              <a:t> – Grows wherever, cells can break off and grow somewhere else. Can be fatal</a:t>
            </a:r>
            <a:endParaRPr lang="en-GB" sz="1100" dirty="0"/>
          </a:p>
        </p:txBody>
      </p:sp>
      <p:pic>
        <p:nvPicPr>
          <p:cNvPr id="53" name="Picture 52">
            <a:extLst>
              <a:ext uri="{FF2B5EF4-FFF2-40B4-BE49-F238E27FC236}">
                <a16:creationId xmlns:a16="http://schemas.microsoft.com/office/drawing/2014/main" id="{231157EA-5E87-4535-AF58-E25C189E3E65}"/>
              </a:ext>
            </a:extLst>
          </p:cNvPr>
          <p:cNvPicPr>
            <a:picLocks noChangeAspect="1"/>
          </p:cNvPicPr>
          <p:nvPr/>
        </p:nvPicPr>
        <p:blipFill>
          <a:blip r:embed="rId7">
            <a:clrChange>
              <a:clrFrom>
                <a:srgbClr val="FFFFFF"/>
              </a:clrFrom>
              <a:clrTo>
                <a:srgbClr val="FFFFFF">
                  <a:alpha val="0"/>
                </a:srgbClr>
              </a:clrTo>
            </a:clrChange>
          </a:blip>
          <a:stretch>
            <a:fillRect/>
          </a:stretch>
        </p:blipFill>
        <p:spPr>
          <a:xfrm rot="16200000">
            <a:off x="2714524" y="3807529"/>
            <a:ext cx="1361371" cy="961528"/>
          </a:xfrm>
          <a:prstGeom prst="rect">
            <a:avLst/>
          </a:prstGeom>
        </p:spPr>
      </p:pic>
    </p:spTree>
    <p:extLst>
      <p:ext uri="{BB962C8B-B14F-4D97-AF65-F5344CB8AC3E}">
        <p14:creationId xmlns:p14="http://schemas.microsoft.com/office/powerpoint/2010/main" val="189935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DA522-498E-4E17-A025-40D2DAC2F438}"/>
              </a:ext>
            </a:extLst>
          </p:cNvPr>
          <p:cNvSpPr>
            <a:spLocks noGrp="1"/>
          </p:cNvSpPr>
          <p:nvPr>
            <p:ph type="ctrTitle"/>
          </p:nvPr>
        </p:nvSpPr>
        <p:spPr>
          <a:xfrm>
            <a:off x="3536514" y="1985673"/>
            <a:ext cx="5361826" cy="2886654"/>
          </a:xfrm>
        </p:spPr>
        <p:txBody>
          <a:bodyPr/>
          <a:lstStyle/>
          <a:p>
            <a:r>
              <a:rPr lang="en-GB" sz="8800" dirty="0"/>
              <a:t>Biology</a:t>
            </a:r>
            <a:br>
              <a:rPr lang="en-GB" sz="8800" dirty="0"/>
            </a:br>
            <a:r>
              <a:rPr lang="en-GB" sz="8800" dirty="0"/>
              <a:t>Paper 1</a:t>
            </a:r>
          </a:p>
        </p:txBody>
      </p:sp>
      <p:sp>
        <p:nvSpPr>
          <p:cNvPr id="3" name="Subtitle 2">
            <a:extLst>
              <a:ext uri="{FF2B5EF4-FFF2-40B4-BE49-F238E27FC236}">
                <a16:creationId xmlns:a16="http://schemas.microsoft.com/office/drawing/2014/main" id="{78C09729-1C2E-4519-8954-24B9C454ABE7}"/>
              </a:ext>
            </a:extLst>
          </p:cNvPr>
          <p:cNvSpPr>
            <a:spLocks noGrp="1"/>
          </p:cNvSpPr>
          <p:nvPr>
            <p:ph type="subTitle" idx="1"/>
          </p:nvPr>
        </p:nvSpPr>
        <p:spPr/>
        <p:txBody>
          <a:bodyPr>
            <a:normAutofit/>
          </a:bodyPr>
          <a:lstStyle/>
          <a:p>
            <a:r>
              <a:rPr lang="en-GB" sz="3200" dirty="0"/>
              <a:t>Infection &amp; response</a:t>
            </a:r>
          </a:p>
        </p:txBody>
      </p:sp>
    </p:spTree>
    <p:extLst>
      <p:ext uri="{BB962C8B-B14F-4D97-AF65-F5344CB8AC3E}">
        <p14:creationId xmlns:p14="http://schemas.microsoft.com/office/powerpoint/2010/main" val="3025915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92DE3-104E-4FB4-9E02-4B9BC91AA37B}"/>
              </a:ext>
            </a:extLst>
          </p:cNvPr>
          <p:cNvSpPr>
            <a:spLocks noGrp="1"/>
          </p:cNvSpPr>
          <p:nvPr>
            <p:ph type="title"/>
          </p:nvPr>
        </p:nvSpPr>
        <p:spPr/>
        <p:txBody>
          <a:bodyPr>
            <a:normAutofit/>
          </a:bodyPr>
          <a:lstStyle/>
          <a:p>
            <a:r>
              <a:rPr lang="en-GB" sz="4600" dirty="0"/>
              <a:t>Topic 3 – Infection &amp; Response</a:t>
            </a:r>
          </a:p>
        </p:txBody>
      </p:sp>
      <p:sp>
        <p:nvSpPr>
          <p:cNvPr id="3" name="Rectangle 2">
            <a:extLst>
              <a:ext uri="{FF2B5EF4-FFF2-40B4-BE49-F238E27FC236}">
                <a16:creationId xmlns:a16="http://schemas.microsoft.com/office/drawing/2014/main" id="{954A751C-BE67-49DB-898C-B098D07BF12A}"/>
              </a:ext>
            </a:extLst>
          </p:cNvPr>
          <p:cNvSpPr/>
          <p:nvPr/>
        </p:nvSpPr>
        <p:spPr>
          <a:xfrm>
            <a:off x="993913" y="4717774"/>
            <a:ext cx="6076147" cy="194999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400" b="1" dirty="0">
                <a:effectLst>
                  <a:outerShdw blurRad="38100" dist="38100" dir="2700000" algn="tl">
                    <a:srgbClr val="000000">
                      <a:alpha val="43137"/>
                    </a:srgbClr>
                  </a:outerShdw>
                </a:effectLst>
              </a:rPr>
              <a:t>Communicable Diseases</a:t>
            </a:r>
          </a:p>
          <a:p>
            <a:r>
              <a:rPr lang="en-GB" sz="1200" b="1" u="sng" dirty="0"/>
              <a:t>Bacteria</a:t>
            </a:r>
            <a:r>
              <a:rPr lang="en-GB" sz="1200" dirty="0"/>
              <a:t> are small living cells, they produce toxins which causes you to feel ill, by damaging body cells and tissues</a:t>
            </a:r>
          </a:p>
          <a:p>
            <a:r>
              <a:rPr lang="en-GB" sz="1200" b="1" u="sng" dirty="0"/>
              <a:t>Viruses</a:t>
            </a:r>
            <a:r>
              <a:rPr lang="en-GB" sz="1200" dirty="0"/>
              <a:t> are not a cell. They replicate within cells, to the point where they burst and cause cell damage. Cell damage is what causes you to feel ill.</a:t>
            </a:r>
          </a:p>
          <a:p>
            <a:r>
              <a:rPr lang="en-GB" sz="1200" b="1" u="sng" dirty="0"/>
              <a:t>Protists</a:t>
            </a:r>
            <a:r>
              <a:rPr lang="en-GB" sz="1200" dirty="0"/>
              <a:t> are single-celled Eukaryotes most being parasites. Parasites can cause damage inside or on other organisms. It is transferred by a vector.</a:t>
            </a:r>
          </a:p>
          <a:p>
            <a:r>
              <a:rPr lang="en-GB" sz="1200" b="1" u="sng" dirty="0"/>
              <a:t>Fungi</a:t>
            </a:r>
            <a:r>
              <a:rPr lang="en-GB" sz="1200" dirty="0"/>
              <a:t> have a body made up of hyphae (thread-like structures). These hyphae can grow and penetrate human skin causing diseases. They can produce spores which can be spread to other plants or animals</a:t>
            </a:r>
            <a:endParaRPr lang="en-GB" sz="1100" dirty="0"/>
          </a:p>
        </p:txBody>
      </p:sp>
      <p:graphicFrame>
        <p:nvGraphicFramePr>
          <p:cNvPr id="7" name="Table 6">
            <a:extLst>
              <a:ext uri="{FF2B5EF4-FFF2-40B4-BE49-F238E27FC236}">
                <a16:creationId xmlns:a16="http://schemas.microsoft.com/office/drawing/2014/main" id="{BEBF7A4A-B7BB-43E4-B972-936A00277F45}"/>
              </a:ext>
            </a:extLst>
          </p:cNvPr>
          <p:cNvGraphicFramePr>
            <a:graphicFrameLocks noGrp="1"/>
          </p:cNvGraphicFramePr>
          <p:nvPr>
            <p:extLst>
              <p:ext uri="{D42A27DB-BD31-4B8C-83A1-F6EECF244321}">
                <p14:modId xmlns:p14="http://schemas.microsoft.com/office/powerpoint/2010/main" val="2625651238"/>
              </p:ext>
            </p:extLst>
          </p:nvPr>
        </p:nvGraphicFramePr>
        <p:xfrm>
          <a:off x="7319963" y="2254797"/>
          <a:ext cx="4625009" cy="4572000"/>
        </p:xfrm>
        <a:graphic>
          <a:graphicData uri="http://schemas.openxmlformats.org/drawingml/2006/table">
            <a:tbl>
              <a:tblPr firstRow="1" bandRow="1">
                <a:tableStyleId>{F5AB1C69-6EDB-4FF4-983F-18BD219EF322}</a:tableStyleId>
              </a:tblPr>
              <a:tblGrid>
                <a:gridCol w="993912">
                  <a:extLst>
                    <a:ext uri="{9D8B030D-6E8A-4147-A177-3AD203B41FA5}">
                      <a16:colId xmlns:a16="http://schemas.microsoft.com/office/drawing/2014/main" val="736426209"/>
                    </a:ext>
                  </a:extLst>
                </a:gridCol>
                <a:gridCol w="2009318">
                  <a:extLst>
                    <a:ext uri="{9D8B030D-6E8A-4147-A177-3AD203B41FA5}">
                      <a16:colId xmlns:a16="http://schemas.microsoft.com/office/drawing/2014/main" val="1060514271"/>
                    </a:ext>
                  </a:extLst>
                </a:gridCol>
                <a:gridCol w="1225298">
                  <a:extLst>
                    <a:ext uri="{9D8B030D-6E8A-4147-A177-3AD203B41FA5}">
                      <a16:colId xmlns:a16="http://schemas.microsoft.com/office/drawing/2014/main" val="3901920115"/>
                    </a:ext>
                  </a:extLst>
                </a:gridCol>
                <a:gridCol w="396481">
                  <a:extLst>
                    <a:ext uri="{9D8B030D-6E8A-4147-A177-3AD203B41FA5}">
                      <a16:colId xmlns:a16="http://schemas.microsoft.com/office/drawing/2014/main" val="1223802562"/>
                    </a:ext>
                  </a:extLst>
                </a:gridCol>
              </a:tblGrid>
              <a:tr h="207697">
                <a:tc>
                  <a:txBody>
                    <a:bodyPr/>
                    <a:lstStyle/>
                    <a:p>
                      <a:r>
                        <a:rPr lang="en-GB" sz="1200" dirty="0"/>
                        <a:t>Disease</a:t>
                      </a:r>
                    </a:p>
                  </a:txBody>
                  <a:tcPr/>
                </a:tc>
                <a:tc>
                  <a:txBody>
                    <a:bodyPr/>
                    <a:lstStyle/>
                    <a:p>
                      <a:r>
                        <a:rPr lang="en-GB" sz="1200" dirty="0"/>
                        <a:t>Symptoms</a:t>
                      </a:r>
                    </a:p>
                  </a:txBody>
                  <a:tcPr/>
                </a:tc>
                <a:tc>
                  <a:txBody>
                    <a:bodyPr/>
                    <a:lstStyle/>
                    <a:p>
                      <a:r>
                        <a:rPr lang="en-GB" sz="1200" dirty="0"/>
                        <a:t>Spread by</a:t>
                      </a:r>
                    </a:p>
                  </a:txBody>
                  <a:tcPr/>
                </a:tc>
                <a:tc>
                  <a:txBody>
                    <a:bodyPr/>
                    <a:lstStyle/>
                    <a:p>
                      <a:endParaRPr lang="en-GB" sz="1200" dirty="0"/>
                    </a:p>
                  </a:txBody>
                  <a:tcPr/>
                </a:tc>
                <a:extLst>
                  <a:ext uri="{0D108BD9-81ED-4DB2-BD59-A6C34878D82A}">
                    <a16:rowId xmlns:a16="http://schemas.microsoft.com/office/drawing/2014/main" val="1676588885"/>
                  </a:ext>
                </a:extLst>
              </a:tr>
              <a:tr h="623091">
                <a:tc>
                  <a:txBody>
                    <a:bodyPr/>
                    <a:lstStyle/>
                    <a:p>
                      <a:r>
                        <a:rPr lang="en-GB" sz="1200" dirty="0"/>
                        <a:t>Salmonella</a:t>
                      </a:r>
                    </a:p>
                  </a:txBody>
                  <a:tcPr/>
                </a:tc>
                <a:tc>
                  <a:txBody>
                    <a:bodyPr/>
                    <a:lstStyle/>
                    <a:p>
                      <a:r>
                        <a:rPr lang="en-GB" sz="1200" dirty="0"/>
                        <a:t>Fever, stomach cramps, vomiting, diarrhoea</a:t>
                      </a:r>
                    </a:p>
                  </a:txBody>
                  <a:tcPr/>
                </a:tc>
                <a:tc>
                  <a:txBody>
                    <a:bodyPr/>
                    <a:lstStyle/>
                    <a:p>
                      <a:r>
                        <a:rPr lang="en-GB" sz="1200" dirty="0"/>
                        <a:t>Eating contaminated food</a:t>
                      </a:r>
                    </a:p>
                  </a:txBody>
                  <a:tcPr/>
                </a:tc>
                <a:tc>
                  <a:txBody>
                    <a:bodyPr/>
                    <a:lstStyle/>
                    <a:p>
                      <a:r>
                        <a:rPr lang="en-GB" sz="1200" dirty="0"/>
                        <a:t>B</a:t>
                      </a:r>
                    </a:p>
                  </a:txBody>
                  <a:tcPr/>
                </a:tc>
                <a:extLst>
                  <a:ext uri="{0D108BD9-81ED-4DB2-BD59-A6C34878D82A}">
                    <a16:rowId xmlns:a16="http://schemas.microsoft.com/office/drawing/2014/main" val="1808100816"/>
                  </a:ext>
                </a:extLst>
              </a:tr>
              <a:tr h="623091">
                <a:tc>
                  <a:txBody>
                    <a:bodyPr/>
                    <a:lstStyle/>
                    <a:p>
                      <a:r>
                        <a:rPr lang="en-GB" sz="1200" dirty="0"/>
                        <a:t>Gonorrhoea</a:t>
                      </a:r>
                    </a:p>
                  </a:txBody>
                  <a:tcPr/>
                </a:tc>
                <a:tc>
                  <a:txBody>
                    <a:bodyPr/>
                    <a:lstStyle/>
                    <a:p>
                      <a:r>
                        <a:rPr lang="en-GB" sz="1200" dirty="0"/>
                        <a:t>Pain when urinating, yellow / green discharge from penis / vagina</a:t>
                      </a:r>
                    </a:p>
                  </a:txBody>
                  <a:tcPr/>
                </a:tc>
                <a:tc>
                  <a:txBody>
                    <a:bodyPr/>
                    <a:lstStyle/>
                    <a:p>
                      <a:r>
                        <a:rPr lang="en-GB" sz="1200" dirty="0"/>
                        <a:t>STD – sexual contact</a:t>
                      </a:r>
                    </a:p>
                  </a:txBody>
                  <a:tcPr/>
                </a:tc>
                <a:tc>
                  <a:txBody>
                    <a:bodyPr/>
                    <a:lstStyle/>
                    <a:p>
                      <a:r>
                        <a:rPr lang="en-GB" sz="1200" dirty="0"/>
                        <a:t>B</a:t>
                      </a:r>
                    </a:p>
                  </a:txBody>
                  <a:tcPr/>
                </a:tc>
                <a:extLst>
                  <a:ext uri="{0D108BD9-81ED-4DB2-BD59-A6C34878D82A}">
                    <a16:rowId xmlns:a16="http://schemas.microsoft.com/office/drawing/2014/main" val="1220018019"/>
                  </a:ext>
                </a:extLst>
              </a:tr>
              <a:tr h="623091">
                <a:tc>
                  <a:txBody>
                    <a:bodyPr/>
                    <a:lstStyle/>
                    <a:p>
                      <a:r>
                        <a:rPr lang="en-GB" sz="1200" dirty="0"/>
                        <a:t>Measles</a:t>
                      </a:r>
                    </a:p>
                  </a:txBody>
                  <a:tcPr/>
                </a:tc>
                <a:tc>
                  <a:txBody>
                    <a:bodyPr/>
                    <a:lstStyle/>
                    <a:p>
                      <a:r>
                        <a:rPr lang="en-GB" sz="1200" dirty="0"/>
                        <a:t>Red rash, fever, can lead to pneumonia or encephalitis (brain infection)</a:t>
                      </a:r>
                    </a:p>
                  </a:txBody>
                  <a:tcPr/>
                </a:tc>
                <a:tc>
                  <a:txBody>
                    <a:bodyPr/>
                    <a:lstStyle/>
                    <a:p>
                      <a:r>
                        <a:rPr lang="en-GB" sz="1200" dirty="0"/>
                        <a:t>Droplets from an infected sneeze or cough</a:t>
                      </a:r>
                    </a:p>
                  </a:txBody>
                  <a:tcPr/>
                </a:tc>
                <a:tc>
                  <a:txBody>
                    <a:bodyPr/>
                    <a:lstStyle/>
                    <a:p>
                      <a:r>
                        <a:rPr lang="en-GB" sz="1200" dirty="0"/>
                        <a:t>V</a:t>
                      </a:r>
                    </a:p>
                  </a:txBody>
                  <a:tcPr/>
                </a:tc>
                <a:extLst>
                  <a:ext uri="{0D108BD9-81ED-4DB2-BD59-A6C34878D82A}">
                    <a16:rowId xmlns:a16="http://schemas.microsoft.com/office/drawing/2014/main" val="443251917"/>
                  </a:ext>
                </a:extLst>
              </a:tr>
              <a:tr h="484626">
                <a:tc>
                  <a:txBody>
                    <a:bodyPr/>
                    <a:lstStyle/>
                    <a:p>
                      <a:r>
                        <a:rPr lang="en-GB" sz="1200" dirty="0"/>
                        <a:t>HIV</a:t>
                      </a:r>
                    </a:p>
                  </a:txBody>
                  <a:tcPr/>
                </a:tc>
                <a:tc>
                  <a:txBody>
                    <a:bodyPr/>
                    <a:lstStyle/>
                    <a:p>
                      <a:r>
                        <a:rPr lang="en-GB" sz="1200" dirty="0"/>
                        <a:t>Flu-like, attacks immune cells</a:t>
                      </a:r>
                    </a:p>
                  </a:txBody>
                  <a:tcPr/>
                </a:tc>
                <a:tc>
                  <a:txBody>
                    <a:bodyPr/>
                    <a:lstStyle/>
                    <a:p>
                      <a:r>
                        <a:rPr lang="en-GB" sz="1200" dirty="0"/>
                        <a:t>Sexual contact, or sharing bodily fluids</a:t>
                      </a:r>
                    </a:p>
                  </a:txBody>
                  <a:tcPr/>
                </a:tc>
                <a:tc>
                  <a:txBody>
                    <a:bodyPr/>
                    <a:lstStyle/>
                    <a:p>
                      <a:r>
                        <a:rPr lang="en-GB" sz="1200" dirty="0"/>
                        <a:t>V</a:t>
                      </a:r>
                    </a:p>
                  </a:txBody>
                  <a:tcPr/>
                </a:tc>
                <a:extLst>
                  <a:ext uri="{0D108BD9-81ED-4DB2-BD59-A6C34878D82A}">
                    <a16:rowId xmlns:a16="http://schemas.microsoft.com/office/drawing/2014/main" val="2384763440"/>
                  </a:ext>
                </a:extLst>
              </a:tr>
              <a:tr h="623091">
                <a:tc>
                  <a:txBody>
                    <a:bodyPr/>
                    <a:lstStyle/>
                    <a:p>
                      <a:r>
                        <a:rPr lang="en-GB" sz="1200" dirty="0"/>
                        <a:t>Tobacco Mosaic Virus (TMV)</a:t>
                      </a:r>
                    </a:p>
                  </a:txBody>
                  <a:tcPr/>
                </a:tc>
                <a:tc>
                  <a:txBody>
                    <a:bodyPr/>
                    <a:lstStyle/>
                    <a:p>
                      <a:r>
                        <a:rPr lang="en-GB" sz="1200" dirty="0"/>
                        <a:t>A mosaic pattern on leaves and discolouration – leads to less photosynthesis</a:t>
                      </a:r>
                    </a:p>
                  </a:txBody>
                  <a:tcPr/>
                </a:tc>
                <a:tc>
                  <a:txBody>
                    <a:bodyPr/>
                    <a:lstStyle/>
                    <a:p>
                      <a:r>
                        <a:rPr lang="en-GB" sz="1200" dirty="0"/>
                        <a:t>Plant contact, </a:t>
                      </a:r>
                    </a:p>
                  </a:txBody>
                  <a:tcPr/>
                </a:tc>
                <a:tc>
                  <a:txBody>
                    <a:bodyPr/>
                    <a:lstStyle/>
                    <a:p>
                      <a:r>
                        <a:rPr lang="en-GB" sz="1200" dirty="0"/>
                        <a:t>V</a:t>
                      </a:r>
                    </a:p>
                  </a:txBody>
                  <a:tcPr/>
                </a:tc>
                <a:extLst>
                  <a:ext uri="{0D108BD9-81ED-4DB2-BD59-A6C34878D82A}">
                    <a16:rowId xmlns:a16="http://schemas.microsoft.com/office/drawing/2014/main" val="2767916534"/>
                  </a:ext>
                </a:extLst>
              </a:tr>
              <a:tr h="484626">
                <a:tc>
                  <a:txBody>
                    <a:bodyPr/>
                    <a:lstStyle/>
                    <a:p>
                      <a:r>
                        <a:rPr lang="en-GB" sz="1200" dirty="0"/>
                        <a:t>Rose black spot</a:t>
                      </a:r>
                    </a:p>
                  </a:txBody>
                  <a:tcPr/>
                </a:tc>
                <a:tc>
                  <a:txBody>
                    <a:bodyPr/>
                    <a:lstStyle/>
                    <a:p>
                      <a:r>
                        <a:rPr lang="en-GB" sz="1200" dirty="0"/>
                        <a:t>Black or purple spots meaning photosynthesis can’t be carried out</a:t>
                      </a:r>
                    </a:p>
                  </a:txBody>
                  <a:tcPr/>
                </a:tc>
                <a:tc>
                  <a:txBody>
                    <a:bodyPr/>
                    <a:lstStyle/>
                    <a:p>
                      <a:r>
                        <a:rPr lang="en-GB" sz="1200" dirty="0"/>
                        <a:t>Water or by wind</a:t>
                      </a:r>
                    </a:p>
                  </a:txBody>
                  <a:tcPr/>
                </a:tc>
                <a:tc>
                  <a:txBody>
                    <a:bodyPr/>
                    <a:lstStyle/>
                    <a:p>
                      <a:r>
                        <a:rPr lang="en-GB" sz="1200" dirty="0"/>
                        <a:t>F</a:t>
                      </a:r>
                    </a:p>
                  </a:txBody>
                  <a:tcPr/>
                </a:tc>
                <a:extLst>
                  <a:ext uri="{0D108BD9-81ED-4DB2-BD59-A6C34878D82A}">
                    <a16:rowId xmlns:a16="http://schemas.microsoft.com/office/drawing/2014/main" val="2274950233"/>
                  </a:ext>
                </a:extLst>
              </a:tr>
              <a:tr h="376391">
                <a:tc>
                  <a:txBody>
                    <a:bodyPr/>
                    <a:lstStyle/>
                    <a:p>
                      <a:r>
                        <a:rPr lang="en-GB" sz="1200" dirty="0"/>
                        <a:t>Malaria</a:t>
                      </a:r>
                    </a:p>
                  </a:txBody>
                  <a:tcPr/>
                </a:tc>
                <a:tc>
                  <a:txBody>
                    <a:bodyPr/>
                    <a:lstStyle/>
                    <a:p>
                      <a:r>
                        <a:rPr lang="en-GB" sz="1200" dirty="0"/>
                        <a:t>Repeating episodes or fever. Can be fatal</a:t>
                      </a:r>
                    </a:p>
                  </a:txBody>
                  <a:tcPr/>
                </a:tc>
                <a:tc>
                  <a:txBody>
                    <a:bodyPr/>
                    <a:lstStyle/>
                    <a:p>
                      <a:r>
                        <a:rPr lang="en-GB" sz="1200" dirty="0"/>
                        <a:t>Vectors – mosquitos</a:t>
                      </a:r>
                    </a:p>
                  </a:txBody>
                  <a:tcPr/>
                </a:tc>
                <a:tc>
                  <a:txBody>
                    <a:bodyPr/>
                    <a:lstStyle/>
                    <a:p>
                      <a:r>
                        <a:rPr lang="en-GB" sz="1200" dirty="0"/>
                        <a:t>P</a:t>
                      </a:r>
                    </a:p>
                  </a:txBody>
                  <a:tcPr/>
                </a:tc>
                <a:extLst>
                  <a:ext uri="{0D108BD9-81ED-4DB2-BD59-A6C34878D82A}">
                    <a16:rowId xmlns:a16="http://schemas.microsoft.com/office/drawing/2014/main" val="2872023804"/>
                  </a:ext>
                </a:extLst>
              </a:tr>
            </a:tbl>
          </a:graphicData>
        </a:graphic>
      </p:graphicFrame>
      <p:sp>
        <p:nvSpPr>
          <p:cNvPr id="4" name="Rectangle 3">
            <a:extLst>
              <a:ext uri="{FF2B5EF4-FFF2-40B4-BE49-F238E27FC236}">
                <a16:creationId xmlns:a16="http://schemas.microsoft.com/office/drawing/2014/main" id="{70586A2D-DCB7-4D7D-84DA-E3DEAA0C1ABD}"/>
              </a:ext>
            </a:extLst>
          </p:cNvPr>
          <p:cNvSpPr/>
          <p:nvPr/>
        </p:nvSpPr>
        <p:spPr>
          <a:xfrm>
            <a:off x="10071652" y="175559"/>
            <a:ext cx="1701042" cy="92496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GB" sz="1200" dirty="0"/>
              <a:t>Phagocytosis – the process of white blood cells engulfing and digesting pathogens</a:t>
            </a:r>
          </a:p>
        </p:txBody>
      </p:sp>
      <p:sp>
        <p:nvSpPr>
          <p:cNvPr id="5" name="Rectangle 4">
            <a:extLst>
              <a:ext uri="{FF2B5EF4-FFF2-40B4-BE49-F238E27FC236}">
                <a16:creationId xmlns:a16="http://schemas.microsoft.com/office/drawing/2014/main" id="{847066E9-E0BC-480B-A808-8FFF96927C8B}"/>
              </a:ext>
            </a:extLst>
          </p:cNvPr>
          <p:cNvSpPr/>
          <p:nvPr/>
        </p:nvSpPr>
        <p:spPr>
          <a:xfrm>
            <a:off x="993911" y="1266104"/>
            <a:ext cx="3878125" cy="87412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400" b="1" dirty="0">
                <a:effectLst>
                  <a:outerShdw blurRad="38100" dist="38100" dir="2700000" algn="tl">
                    <a:srgbClr val="000000">
                      <a:alpha val="43137"/>
                    </a:srgbClr>
                  </a:outerShdw>
                </a:effectLst>
              </a:rPr>
              <a:t>Vaccination</a:t>
            </a:r>
          </a:p>
          <a:p>
            <a:pPr algn="ctr"/>
            <a:r>
              <a:rPr lang="en-GB" sz="1200" dirty="0"/>
              <a:t>Small amounts of a dead pathogen, to allow the whit blood cells to create a “template” of antibodies. Protects against epidemics.</a:t>
            </a:r>
          </a:p>
        </p:txBody>
      </p:sp>
      <p:sp>
        <p:nvSpPr>
          <p:cNvPr id="6" name="Rectangle 5">
            <a:extLst>
              <a:ext uri="{FF2B5EF4-FFF2-40B4-BE49-F238E27FC236}">
                <a16:creationId xmlns:a16="http://schemas.microsoft.com/office/drawing/2014/main" id="{1385CB2D-E947-403E-8333-36E2B64BAA8F}"/>
              </a:ext>
            </a:extLst>
          </p:cNvPr>
          <p:cNvSpPr/>
          <p:nvPr/>
        </p:nvSpPr>
        <p:spPr>
          <a:xfrm>
            <a:off x="5129802" y="1269765"/>
            <a:ext cx="1940258" cy="32710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sz="1400" b="1" dirty="0">
                <a:effectLst>
                  <a:outerShdw blurRad="38100" dist="38100" dir="2700000" algn="tl">
                    <a:srgbClr val="000000">
                      <a:alpha val="43137"/>
                    </a:srgbClr>
                  </a:outerShdw>
                </a:effectLst>
              </a:rPr>
              <a:t>3 Stages of Drug Testing</a:t>
            </a:r>
          </a:p>
          <a:p>
            <a:pPr marL="228600" indent="-228600">
              <a:buAutoNum type="arabicPeriod"/>
            </a:pPr>
            <a:r>
              <a:rPr lang="en-GB" sz="1200" dirty="0"/>
              <a:t>Preclinical trails – human cells and tissues, however doesn’t apply for drugs for whole organ systems</a:t>
            </a:r>
          </a:p>
          <a:p>
            <a:pPr marL="228600" indent="-228600">
              <a:buAutoNum type="arabicPeriod"/>
            </a:pPr>
            <a:r>
              <a:rPr lang="en-GB" sz="1200" dirty="0"/>
              <a:t>Animal trials – drug tested on 2 animals, to find efficacy, toxicity and correct dosage </a:t>
            </a:r>
          </a:p>
          <a:p>
            <a:pPr marL="228600" indent="-228600">
              <a:buAutoNum type="arabicPeriod"/>
            </a:pPr>
            <a:r>
              <a:rPr lang="en-GB" sz="1200" dirty="0"/>
              <a:t>Clinical trials – blind trials, with placebos often offered. Can be double-blind, so the doctor doesn’t know either</a:t>
            </a:r>
          </a:p>
        </p:txBody>
      </p:sp>
      <p:sp>
        <p:nvSpPr>
          <p:cNvPr id="8" name="Rectangle 7">
            <a:extLst>
              <a:ext uri="{FF2B5EF4-FFF2-40B4-BE49-F238E27FC236}">
                <a16:creationId xmlns:a16="http://schemas.microsoft.com/office/drawing/2014/main" id="{11CEFFEE-6ADF-42D8-A4E3-F6FD4AFA13BE}"/>
              </a:ext>
            </a:extLst>
          </p:cNvPr>
          <p:cNvSpPr/>
          <p:nvPr/>
        </p:nvSpPr>
        <p:spPr>
          <a:xfrm>
            <a:off x="993912" y="2317203"/>
            <a:ext cx="3878123" cy="874122"/>
          </a:xfrm>
          <a:prstGeom prst="rect">
            <a:avLst/>
          </a:prstGeom>
        </p:spPr>
        <p:style>
          <a:lnRef idx="1">
            <a:schemeClr val="accent1"/>
          </a:lnRef>
          <a:fillRef idx="2">
            <a:schemeClr val="accent1"/>
          </a:fillRef>
          <a:effectRef idx="1">
            <a:schemeClr val="accent1"/>
          </a:effectRef>
          <a:fontRef idx="minor">
            <a:schemeClr val="dk1"/>
          </a:fontRef>
        </p:style>
        <p:txBody>
          <a:bodyPr rtlCol="0" anchor="t"/>
          <a:lstStyle/>
          <a:p>
            <a:pPr algn="ctr"/>
            <a:r>
              <a:rPr lang="en-GB" sz="1400" b="1" dirty="0">
                <a:effectLst>
                  <a:outerShdw blurRad="38100" dist="38100" dir="2700000" algn="tl">
                    <a:srgbClr val="000000">
                      <a:alpha val="43137"/>
                    </a:srgbClr>
                  </a:outerShdw>
                </a:effectLst>
              </a:rPr>
              <a:t>Plant Diseases</a:t>
            </a:r>
          </a:p>
          <a:p>
            <a:pPr algn="ctr"/>
            <a:r>
              <a:rPr lang="en-GB" sz="1200" dirty="0"/>
              <a:t>Common signs of diseases: stunted growth, spots on leaves, patches of decay, abnormal growths, malformed stems or leaves, discolouration.</a:t>
            </a:r>
          </a:p>
        </p:txBody>
      </p:sp>
      <p:sp>
        <p:nvSpPr>
          <p:cNvPr id="11" name="Rectangle 10">
            <a:extLst>
              <a:ext uri="{FF2B5EF4-FFF2-40B4-BE49-F238E27FC236}">
                <a16:creationId xmlns:a16="http://schemas.microsoft.com/office/drawing/2014/main" id="{A357A3EC-8FAF-42F6-8F5B-758CD7B2E80C}"/>
              </a:ext>
            </a:extLst>
          </p:cNvPr>
          <p:cNvSpPr/>
          <p:nvPr/>
        </p:nvSpPr>
        <p:spPr>
          <a:xfrm>
            <a:off x="993911" y="3368301"/>
            <a:ext cx="3885988" cy="117249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1400" b="1" dirty="0">
                <a:effectLst>
                  <a:outerShdw blurRad="38100" dist="38100" dir="2700000" algn="tl">
                    <a:srgbClr val="000000">
                      <a:alpha val="43137"/>
                    </a:srgbClr>
                  </a:outerShdw>
                </a:effectLst>
              </a:rPr>
              <a:t>Monoclonal Antibodies</a:t>
            </a:r>
          </a:p>
          <a:p>
            <a:r>
              <a:rPr lang="en-GB" sz="1200" dirty="0"/>
              <a:t>Monoclonal antibodies are identical antibodies, produced from a single white blood cell, meaning that all antibodies are identical and will only target one specific protein allergen. They can bind anything, and will only bind to that thing which means it can easily target a specific cell</a:t>
            </a:r>
          </a:p>
        </p:txBody>
      </p:sp>
      <p:sp>
        <p:nvSpPr>
          <p:cNvPr id="9" name="Rectangle 8">
            <a:extLst>
              <a:ext uri="{FF2B5EF4-FFF2-40B4-BE49-F238E27FC236}">
                <a16:creationId xmlns:a16="http://schemas.microsoft.com/office/drawing/2014/main" id="{D8EB197A-8A5A-4ADF-BD96-CF748629BAB4}"/>
              </a:ext>
            </a:extLst>
          </p:cNvPr>
          <p:cNvSpPr/>
          <p:nvPr/>
        </p:nvSpPr>
        <p:spPr>
          <a:xfrm>
            <a:off x="7319963" y="1266103"/>
            <a:ext cx="3334785" cy="77399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400" b="1" dirty="0">
                <a:effectLst>
                  <a:outerShdw blurRad="38100" dist="38100" dir="2700000" algn="tl">
                    <a:srgbClr val="000000">
                      <a:alpha val="43137"/>
                    </a:srgbClr>
                  </a:outerShdw>
                </a:effectLst>
              </a:rPr>
              <a:t>The Ways White Blood Cells Protect</a:t>
            </a:r>
          </a:p>
          <a:p>
            <a:pPr marL="228600" indent="-228600">
              <a:buFont typeface="+mj-lt"/>
              <a:buAutoNum type="arabicPeriod"/>
            </a:pPr>
            <a:r>
              <a:rPr lang="en-GB" sz="1200" dirty="0"/>
              <a:t>Engulfing pathogens</a:t>
            </a:r>
          </a:p>
          <a:p>
            <a:pPr marL="228600" indent="-228600">
              <a:buFont typeface="+mj-lt"/>
              <a:buAutoNum type="arabicPeriod"/>
            </a:pPr>
            <a:r>
              <a:rPr lang="en-GB" sz="1200" dirty="0"/>
              <a:t>Antibodies to attack cell</a:t>
            </a:r>
          </a:p>
          <a:p>
            <a:pPr marL="228600" indent="-228600">
              <a:buFont typeface="+mj-lt"/>
              <a:buAutoNum type="arabicPeriod"/>
            </a:pPr>
            <a:r>
              <a:rPr lang="en-GB" sz="1200" dirty="0"/>
              <a:t>Antitoxins to neutralise toxins released</a:t>
            </a:r>
          </a:p>
        </p:txBody>
      </p:sp>
      <p:pic>
        <p:nvPicPr>
          <p:cNvPr id="12" name="Picture 11" descr="A picture containing object&#10;&#10;Description generated with high confidence">
            <a:extLst>
              <a:ext uri="{FF2B5EF4-FFF2-40B4-BE49-F238E27FC236}">
                <a16:creationId xmlns:a16="http://schemas.microsoft.com/office/drawing/2014/main" id="{A375DFD8-0997-40B5-B9B5-612548E76010}"/>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0165982" y="1522841"/>
            <a:ext cx="1940258" cy="666918"/>
          </a:xfrm>
          <a:prstGeom prst="rect">
            <a:avLst/>
          </a:prstGeom>
          <a:ln w="57150">
            <a:solidFill>
              <a:schemeClr val="tx1">
                <a:lumMod val="95000"/>
                <a:lumOff val="5000"/>
              </a:schemeClr>
            </a:solidFill>
          </a:ln>
        </p:spPr>
      </p:pic>
    </p:spTree>
    <p:extLst>
      <p:ext uri="{BB962C8B-B14F-4D97-AF65-F5344CB8AC3E}">
        <p14:creationId xmlns:p14="http://schemas.microsoft.com/office/powerpoint/2010/main" val="1605211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DA522-498E-4E17-A025-40D2DAC2F438}"/>
              </a:ext>
            </a:extLst>
          </p:cNvPr>
          <p:cNvSpPr>
            <a:spLocks noGrp="1"/>
          </p:cNvSpPr>
          <p:nvPr>
            <p:ph type="ctrTitle"/>
          </p:nvPr>
        </p:nvSpPr>
        <p:spPr>
          <a:xfrm>
            <a:off x="3536514" y="1985673"/>
            <a:ext cx="5361826" cy="2886654"/>
          </a:xfrm>
        </p:spPr>
        <p:txBody>
          <a:bodyPr/>
          <a:lstStyle/>
          <a:p>
            <a:r>
              <a:rPr lang="en-GB" sz="8800" dirty="0"/>
              <a:t>Biology</a:t>
            </a:r>
            <a:br>
              <a:rPr lang="en-GB" sz="8800" dirty="0"/>
            </a:br>
            <a:r>
              <a:rPr lang="en-GB" sz="8800" dirty="0"/>
              <a:t>Paper 1</a:t>
            </a:r>
          </a:p>
        </p:txBody>
      </p:sp>
      <p:sp>
        <p:nvSpPr>
          <p:cNvPr id="3" name="Subtitle 2">
            <a:extLst>
              <a:ext uri="{FF2B5EF4-FFF2-40B4-BE49-F238E27FC236}">
                <a16:creationId xmlns:a16="http://schemas.microsoft.com/office/drawing/2014/main" id="{78C09729-1C2E-4519-8954-24B9C454ABE7}"/>
              </a:ext>
            </a:extLst>
          </p:cNvPr>
          <p:cNvSpPr>
            <a:spLocks noGrp="1"/>
          </p:cNvSpPr>
          <p:nvPr>
            <p:ph type="subTitle" idx="1"/>
          </p:nvPr>
        </p:nvSpPr>
        <p:spPr/>
        <p:txBody>
          <a:bodyPr>
            <a:normAutofit/>
          </a:bodyPr>
          <a:lstStyle/>
          <a:p>
            <a:r>
              <a:rPr lang="en-GB" sz="3200" dirty="0"/>
              <a:t>Bioenergetics</a:t>
            </a:r>
          </a:p>
        </p:txBody>
      </p:sp>
    </p:spTree>
    <p:extLst>
      <p:ext uri="{BB962C8B-B14F-4D97-AF65-F5344CB8AC3E}">
        <p14:creationId xmlns:p14="http://schemas.microsoft.com/office/powerpoint/2010/main" val="2278398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92DE3-104E-4FB4-9E02-4B9BC91AA37B}"/>
              </a:ext>
            </a:extLst>
          </p:cNvPr>
          <p:cNvSpPr>
            <a:spLocks noGrp="1"/>
          </p:cNvSpPr>
          <p:nvPr>
            <p:ph type="title"/>
          </p:nvPr>
        </p:nvSpPr>
        <p:spPr/>
        <p:txBody>
          <a:bodyPr>
            <a:normAutofit/>
          </a:bodyPr>
          <a:lstStyle/>
          <a:p>
            <a:r>
              <a:rPr lang="en-GB" sz="4600" dirty="0"/>
              <a:t>Topic 4 – Bioenergetics</a:t>
            </a:r>
          </a:p>
        </p:txBody>
      </p:sp>
      <p:sp>
        <p:nvSpPr>
          <p:cNvPr id="16" name="Rectangle 15">
            <a:extLst>
              <a:ext uri="{FF2B5EF4-FFF2-40B4-BE49-F238E27FC236}">
                <a16:creationId xmlns:a16="http://schemas.microsoft.com/office/drawing/2014/main" id="{1167B387-D8B8-46D9-BC23-5A580BAE948B}"/>
              </a:ext>
            </a:extLst>
          </p:cNvPr>
          <p:cNvSpPr/>
          <p:nvPr/>
        </p:nvSpPr>
        <p:spPr>
          <a:xfrm>
            <a:off x="1016646" y="1199147"/>
            <a:ext cx="4606112" cy="101242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400" b="1" dirty="0">
                <a:effectLst>
                  <a:outerShdw blurRad="38100" dist="38100" dir="2700000" algn="tl">
                    <a:srgbClr val="000000">
                      <a:alpha val="43137"/>
                    </a:srgbClr>
                  </a:outerShdw>
                </a:effectLst>
              </a:rPr>
              <a:t>Photosynthesis</a:t>
            </a:r>
          </a:p>
          <a:p>
            <a:r>
              <a:rPr lang="en-GB" sz="1200" dirty="0"/>
              <a:t>Photosynthesis produces glucose by using light, takes place within a plants chloroplasts, which contains chlorophyll that absorbs light. Photosynthesis is an </a:t>
            </a:r>
            <a:r>
              <a:rPr lang="en-GB" sz="1200" b="1" u="sng" dirty="0"/>
              <a:t>EN</a:t>
            </a:r>
            <a:r>
              <a:rPr lang="en-GB" sz="1200" b="1" dirty="0"/>
              <a:t>dothermic</a:t>
            </a:r>
            <a:r>
              <a:rPr lang="en-GB" sz="1200" dirty="0"/>
              <a:t> reaction, meaning that heat is transferred from the environment during the process.</a:t>
            </a:r>
            <a:endParaRPr lang="en-GB" sz="1100" dirty="0"/>
          </a:p>
        </p:txBody>
      </p:sp>
      <p:sp>
        <p:nvSpPr>
          <p:cNvPr id="17" name="Rectangle 16">
            <a:extLst>
              <a:ext uri="{FF2B5EF4-FFF2-40B4-BE49-F238E27FC236}">
                <a16:creationId xmlns:a16="http://schemas.microsoft.com/office/drawing/2014/main" id="{919D6560-63ED-4222-9088-882D25C80D2B}"/>
              </a:ext>
            </a:extLst>
          </p:cNvPr>
          <p:cNvSpPr/>
          <p:nvPr/>
        </p:nvSpPr>
        <p:spPr>
          <a:xfrm>
            <a:off x="4491105" y="2401421"/>
            <a:ext cx="2855495" cy="110486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400" b="1" dirty="0">
                <a:effectLst>
                  <a:outerShdw blurRad="38100" dist="38100" dir="2700000" algn="tl">
                    <a:srgbClr val="000000">
                      <a:alpha val="43137"/>
                    </a:srgbClr>
                  </a:outerShdw>
                </a:effectLst>
              </a:rPr>
              <a:t>Aerobic Respiration</a:t>
            </a:r>
          </a:p>
          <a:p>
            <a:pPr algn="ctr"/>
            <a:r>
              <a:rPr lang="en-GB" sz="1200" dirty="0"/>
              <a:t>Respiration using oxygen, happens all the time on plants and animals. Most aerobic respiration happens in the cells Mitochondria </a:t>
            </a:r>
          </a:p>
        </p:txBody>
      </p:sp>
      <p:sp>
        <p:nvSpPr>
          <p:cNvPr id="18" name="Rectangle 17">
            <a:extLst>
              <a:ext uri="{FF2B5EF4-FFF2-40B4-BE49-F238E27FC236}">
                <a16:creationId xmlns:a16="http://schemas.microsoft.com/office/drawing/2014/main" id="{71DC7C78-959C-4F46-B126-C2EBEAC81912}"/>
              </a:ext>
            </a:extLst>
          </p:cNvPr>
          <p:cNvSpPr/>
          <p:nvPr/>
        </p:nvSpPr>
        <p:spPr>
          <a:xfrm>
            <a:off x="8200259" y="3757096"/>
            <a:ext cx="3866147" cy="105131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sz="1400" b="1" dirty="0">
                <a:effectLst>
                  <a:outerShdw blurRad="38100" dist="38100" dir="2700000" algn="tl">
                    <a:srgbClr val="000000">
                      <a:alpha val="43137"/>
                    </a:srgbClr>
                  </a:outerShdw>
                </a:effectLst>
              </a:rPr>
              <a:t>Anaerobic Respiration</a:t>
            </a:r>
          </a:p>
          <a:p>
            <a:pPr algn="ctr"/>
            <a:r>
              <a:rPr lang="en-GB" sz="1200" dirty="0"/>
              <a:t>Anaerobic respiration happens when not enough oxygen is available, therefore 2 different equations are used – one for animals and one for plants</a:t>
            </a:r>
          </a:p>
        </p:txBody>
      </p:sp>
      <p:sp>
        <p:nvSpPr>
          <p:cNvPr id="19" name="Rectangle 18">
            <a:extLst>
              <a:ext uri="{FF2B5EF4-FFF2-40B4-BE49-F238E27FC236}">
                <a16:creationId xmlns:a16="http://schemas.microsoft.com/office/drawing/2014/main" id="{8F9F6FF6-C3EC-4B20-932B-9493B585571B}"/>
              </a:ext>
            </a:extLst>
          </p:cNvPr>
          <p:cNvSpPr/>
          <p:nvPr/>
        </p:nvSpPr>
        <p:spPr>
          <a:xfrm>
            <a:off x="1016646" y="5250871"/>
            <a:ext cx="2975927" cy="1460598"/>
          </a:xfrm>
          <a:prstGeom prst="rect">
            <a:avLst/>
          </a:prstGeom>
        </p:spPr>
        <p:style>
          <a:lnRef idx="1">
            <a:schemeClr val="accent6"/>
          </a:lnRef>
          <a:fillRef idx="2">
            <a:schemeClr val="accent6"/>
          </a:fillRef>
          <a:effectRef idx="1">
            <a:schemeClr val="accent6"/>
          </a:effectRef>
          <a:fontRef idx="minor">
            <a:schemeClr val="dk1"/>
          </a:fontRef>
        </p:style>
        <p:txBody>
          <a:bodyPr numCol="1" rtlCol="0" anchor="ctr"/>
          <a:lstStyle/>
          <a:p>
            <a:pPr marL="171450" indent="-171450">
              <a:buFont typeface="Arial" panose="020B0604020202020204" pitchFamily="34" charset="0"/>
              <a:buChar char="•"/>
            </a:pPr>
            <a:r>
              <a:rPr lang="en-US" sz="1200" dirty="0"/>
              <a:t>Better more efficient use of lungs</a:t>
            </a:r>
          </a:p>
          <a:p>
            <a:pPr marL="171450" indent="-171450">
              <a:buFont typeface="Arial" panose="020B0604020202020204" pitchFamily="34" charset="0"/>
              <a:buChar char="•"/>
            </a:pPr>
            <a:r>
              <a:rPr lang="en-US" sz="1200" dirty="0"/>
              <a:t>Positive psychological response to exercise</a:t>
            </a:r>
          </a:p>
          <a:p>
            <a:pPr marL="171450" indent="-171450">
              <a:buFont typeface="Arial" panose="020B0604020202020204" pitchFamily="34" charset="0"/>
              <a:buChar char="•"/>
            </a:pPr>
            <a:r>
              <a:rPr lang="en-US" sz="1200" dirty="0"/>
              <a:t>Better more efficient heart</a:t>
            </a:r>
          </a:p>
          <a:p>
            <a:pPr marL="171450" indent="-171450">
              <a:buFont typeface="Arial" panose="020B0604020202020204" pitchFamily="34" charset="0"/>
              <a:buChar char="•"/>
            </a:pPr>
            <a:r>
              <a:rPr lang="en-US" sz="1200" dirty="0"/>
              <a:t>Lower resting HR</a:t>
            </a:r>
          </a:p>
          <a:p>
            <a:pPr marL="171450" indent="-171450">
              <a:buFont typeface="Arial" panose="020B0604020202020204" pitchFamily="34" charset="0"/>
              <a:buChar char="•"/>
            </a:pPr>
            <a:r>
              <a:rPr lang="en-US" sz="1200" dirty="0"/>
              <a:t>Quicker recovery response to exercise</a:t>
            </a:r>
          </a:p>
        </p:txBody>
      </p:sp>
      <p:sp>
        <p:nvSpPr>
          <p:cNvPr id="20" name="Rectangle 19">
            <a:extLst>
              <a:ext uri="{FF2B5EF4-FFF2-40B4-BE49-F238E27FC236}">
                <a16:creationId xmlns:a16="http://schemas.microsoft.com/office/drawing/2014/main" id="{BE094827-527B-4004-BD64-C4BE0D160CD5}"/>
              </a:ext>
            </a:extLst>
          </p:cNvPr>
          <p:cNvSpPr/>
          <p:nvPr/>
        </p:nvSpPr>
        <p:spPr>
          <a:xfrm>
            <a:off x="1016646" y="2401421"/>
            <a:ext cx="3192379" cy="110486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400" b="1" dirty="0">
                <a:effectLst>
                  <a:outerShdw blurRad="38100" dist="38100" dir="2700000" algn="tl">
                    <a:srgbClr val="000000">
                      <a:alpha val="43137"/>
                    </a:srgbClr>
                  </a:outerShdw>
                </a:effectLst>
              </a:rPr>
              <a:t>Respiration &amp; Metabolism</a:t>
            </a:r>
          </a:p>
          <a:p>
            <a:pPr algn="ctr"/>
            <a:r>
              <a:rPr lang="en-GB" sz="1200" dirty="0"/>
              <a:t>Respiration is the process of transferring energy from glucose, which occurs in every cell. Respiration is </a:t>
            </a:r>
            <a:r>
              <a:rPr lang="en-GB" sz="1200" b="1" u="sng" dirty="0" err="1"/>
              <a:t>EX</a:t>
            </a:r>
            <a:r>
              <a:rPr lang="en-GB" sz="1200" dirty="0" err="1"/>
              <a:t>othermic</a:t>
            </a:r>
            <a:r>
              <a:rPr lang="en-GB" sz="1200" dirty="0"/>
              <a:t>, heat is transferred to the environment. </a:t>
            </a:r>
          </a:p>
        </p:txBody>
      </p:sp>
      <p:graphicFrame>
        <p:nvGraphicFramePr>
          <p:cNvPr id="26" name="Table 25">
            <a:extLst>
              <a:ext uri="{FF2B5EF4-FFF2-40B4-BE49-F238E27FC236}">
                <a16:creationId xmlns:a16="http://schemas.microsoft.com/office/drawing/2014/main" id="{4D52B192-1941-4D1A-9A89-B5F63287F06F}"/>
              </a:ext>
            </a:extLst>
          </p:cNvPr>
          <p:cNvGraphicFramePr>
            <a:graphicFrameLocks noGrp="1"/>
          </p:cNvGraphicFramePr>
          <p:nvPr>
            <p:extLst>
              <p:ext uri="{D42A27DB-BD31-4B8C-83A1-F6EECF244321}">
                <p14:modId xmlns:p14="http://schemas.microsoft.com/office/powerpoint/2010/main" val="1776147490"/>
              </p:ext>
            </p:extLst>
          </p:nvPr>
        </p:nvGraphicFramePr>
        <p:xfrm>
          <a:off x="7808291" y="146530"/>
          <a:ext cx="4356000" cy="889000"/>
        </p:xfrm>
        <a:graphic>
          <a:graphicData uri="http://schemas.openxmlformats.org/drawingml/2006/table">
            <a:tbl>
              <a:tblPr firstRow="1" bandRow="1">
                <a:tableStyleId>{EB344D84-9AFB-497E-A393-DC336BA19D2E}</a:tableStyleId>
              </a:tblPr>
              <a:tblGrid>
                <a:gridCol w="864000">
                  <a:extLst>
                    <a:ext uri="{9D8B030D-6E8A-4147-A177-3AD203B41FA5}">
                      <a16:colId xmlns:a16="http://schemas.microsoft.com/office/drawing/2014/main" val="1975968772"/>
                    </a:ext>
                  </a:extLst>
                </a:gridCol>
                <a:gridCol w="216000">
                  <a:extLst>
                    <a:ext uri="{9D8B030D-6E8A-4147-A177-3AD203B41FA5}">
                      <a16:colId xmlns:a16="http://schemas.microsoft.com/office/drawing/2014/main" val="1961088750"/>
                    </a:ext>
                  </a:extLst>
                </a:gridCol>
                <a:gridCol w="864000">
                  <a:extLst>
                    <a:ext uri="{9D8B030D-6E8A-4147-A177-3AD203B41FA5}">
                      <a16:colId xmlns:a16="http://schemas.microsoft.com/office/drawing/2014/main" val="1121529758"/>
                    </a:ext>
                  </a:extLst>
                </a:gridCol>
                <a:gridCol w="360000">
                  <a:extLst>
                    <a:ext uri="{9D8B030D-6E8A-4147-A177-3AD203B41FA5}">
                      <a16:colId xmlns:a16="http://schemas.microsoft.com/office/drawing/2014/main" val="462703357"/>
                    </a:ext>
                  </a:extLst>
                </a:gridCol>
                <a:gridCol w="1008000">
                  <a:extLst>
                    <a:ext uri="{9D8B030D-6E8A-4147-A177-3AD203B41FA5}">
                      <a16:colId xmlns:a16="http://schemas.microsoft.com/office/drawing/2014/main" val="647438660"/>
                    </a:ext>
                  </a:extLst>
                </a:gridCol>
                <a:gridCol w="216000">
                  <a:extLst>
                    <a:ext uri="{9D8B030D-6E8A-4147-A177-3AD203B41FA5}">
                      <a16:colId xmlns:a16="http://schemas.microsoft.com/office/drawing/2014/main" val="1939097638"/>
                    </a:ext>
                  </a:extLst>
                </a:gridCol>
                <a:gridCol w="828000">
                  <a:extLst>
                    <a:ext uri="{9D8B030D-6E8A-4147-A177-3AD203B41FA5}">
                      <a16:colId xmlns:a16="http://schemas.microsoft.com/office/drawing/2014/main" val="3811997130"/>
                    </a:ext>
                  </a:extLst>
                </a:gridCol>
              </a:tblGrid>
              <a:tr h="370840">
                <a:tc>
                  <a:txBody>
                    <a:bodyPr/>
                    <a:lstStyle/>
                    <a:p>
                      <a:pPr algn="ctr"/>
                      <a:r>
                        <a:rPr lang="en-GB" sz="1400" dirty="0"/>
                        <a:t>Carbon Dioxide</a:t>
                      </a:r>
                    </a:p>
                  </a:txBody>
                  <a:tcPr anchor="ctr"/>
                </a:tc>
                <a:tc>
                  <a:txBody>
                    <a:bodyPr/>
                    <a:lstStyle/>
                    <a:p>
                      <a:pPr algn="ctr"/>
                      <a:r>
                        <a:rPr lang="en-GB" sz="1600" dirty="0"/>
                        <a:t>+</a:t>
                      </a:r>
                    </a:p>
                  </a:txBody>
                  <a:tcPr anchor="ctr"/>
                </a:tc>
                <a:tc>
                  <a:txBody>
                    <a:bodyPr/>
                    <a:lstStyle/>
                    <a:p>
                      <a:pPr algn="ctr"/>
                      <a:r>
                        <a:rPr lang="en-GB" sz="1400" dirty="0"/>
                        <a:t>water</a:t>
                      </a:r>
                    </a:p>
                  </a:txBody>
                  <a:tcPr anchor="ctr"/>
                </a:tc>
                <a:tc>
                  <a:txBody>
                    <a:bodyPr/>
                    <a:lstStyle/>
                    <a:p>
                      <a:pPr algn="ctr"/>
                      <a:r>
                        <a:rPr lang="en-GB" sz="1600" dirty="0">
                          <a:sym typeface="Wingdings" panose="05000000000000000000" pitchFamily="2" charset="2"/>
                        </a:rPr>
                        <a:t></a:t>
                      </a:r>
                      <a:endParaRPr lang="en-GB" sz="1600" dirty="0"/>
                    </a:p>
                  </a:txBody>
                  <a:tcPr anchor="ctr"/>
                </a:tc>
                <a:tc>
                  <a:txBody>
                    <a:bodyPr/>
                    <a:lstStyle/>
                    <a:p>
                      <a:pPr algn="ctr"/>
                      <a:r>
                        <a:rPr lang="en-GB" sz="1400" dirty="0"/>
                        <a:t>Glucose</a:t>
                      </a:r>
                      <a:endParaRPr lang="en-GB" sz="1600" dirty="0"/>
                    </a:p>
                  </a:txBody>
                  <a:tcPr anchor="ctr"/>
                </a:tc>
                <a:tc>
                  <a:txBody>
                    <a:bodyPr/>
                    <a:lstStyle/>
                    <a:p>
                      <a:pPr algn="ctr"/>
                      <a:r>
                        <a:rPr lang="en-GB" sz="1600" dirty="0"/>
                        <a:t>+</a:t>
                      </a:r>
                    </a:p>
                  </a:txBody>
                  <a:tcPr anchor="ctr"/>
                </a:tc>
                <a:tc>
                  <a:txBody>
                    <a:bodyPr/>
                    <a:lstStyle/>
                    <a:p>
                      <a:pPr algn="ctr"/>
                      <a:r>
                        <a:rPr lang="en-GB" sz="1400" dirty="0"/>
                        <a:t>Oxygen</a:t>
                      </a:r>
                      <a:endParaRPr lang="en-GB" sz="1600" dirty="0"/>
                    </a:p>
                  </a:txBody>
                  <a:tcPr anchor="ctr"/>
                </a:tc>
                <a:extLst>
                  <a:ext uri="{0D108BD9-81ED-4DB2-BD59-A6C34878D82A}">
                    <a16:rowId xmlns:a16="http://schemas.microsoft.com/office/drawing/2014/main" val="1142484786"/>
                  </a:ext>
                </a:extLst>
              </a:tr>
              <a:tr h="370840">
                <a:tc>
                  <a:txBody>
                    <a:bodyPr/>
                    <a:lstStyle/>
                    <a:p>
                      <a:pPr algn="ctr"/>
                      <a:r>
                        <a:rPr lang="en-GB" dirty="0"/>
                        <a:t>6CO</a:t>
                      </a:r>
                      <a:r>
                        <a:rPr lang="en-GB" baseline="-25000" dirty="0"/>
                        <a:t>2</a:t>
                      </a:r>
                      <a:endParaRPr lang="en-GB" dirty="0"/>
                    </a:p>
                  </a:txBody>
                  <a:tcPr anchor="ctr"/>
                </a:tc>
                <a:tc>
                  <a:txBody>
                    <a:bodyPr/>
                    <a:lstStyle/>
                    <a:p>
                      <a:pPr algn="ctr"/>
                      <a:r>
                        <a:rPr lang="en-GB" dirty="0"/>
                        <a:t>+</a:t>
                      </a:r>
                    </a:p>
                  </a:txBody>
                  <a:tcPr anchor="ctr"/>
                </a:tc>
                <a:tc>
                  <a:txBody>
                    <a:bodyPr/>
                    <a:lstStyle/>
                    <a:p>
                      <a:pPr algn="ctr"/>
                      <a:r>
                        <a:rPr lang="en-GB" dirty="0"/>
                        <a:t>6H</a:t>
                      </a:r>
                      <a:r>
                        <a:rPr lang="en-GB" baseline="-25000" dirty="0"/>
                        <a:t>2</a:t>
                      </a:r>
                      <a:r>
                        <a:rPr lang="en-GB" baseline="0" dirty="0"/>
                        <a:t>O</a:t>
                      </a:r>
                      <a:endParaRPr lang="en-GB" dirty="0"/>
                    </a:p>
                  </a:txBody>
                  <a:tcPr anchor="ctr"/>
                </a:tc>
                <a:tc>
                  <a:txBody>
                    <a:bodyPr/>
                    <a:lstStyle/>
                    <a:p>
                      <a:pPr algn="ctr"/>
                      <a:r>
                        <a:rPr lang="en-GB" dirty="0">
                          <a:sym typeface="Wingdings" panose="05000000000000000000" pitchFamily="2" charset="2"/>
                        </a:rPr>
                        <a:t></a:t>
                      </a:r>
                      <a:endParaRPr lang="en-GB" dirty="0"/>
                    </a:p>
                  </a:txBody>
                  <a:tcPr anchor="ctr"/>
                </a:tc>
                <a:tc>
                  <a:txBody>
                    <a:bodyPr/>
                    <a:lstStyle/>
                    <a:p>
                      <a:pPr algn="ctr"/>
                      <a:r>
                        <a:rPr lang="en-GB" dirty="0"/>
                        <a:t>C</a:t>
                      </a:r>
                      <a:r>
                        <a:rPr lang="en-GB" baseline="-25000" dirty="0"/>
                        <a:t>6</a:t>
                      </a:r>
                      <a:r>
                        <a:rPr lang="en-GB" baseline="0" dirty="0"/>
                        <a:t>H</a:t>
                      </a:r>
                      <a:r>
                        <a:rPr lang="en-GB" baseline="-25000" dirty="0"/>
                        <a:t>12</a:t>
                      </a:r>
                      <a:r>
                        <a:rPr lang="en-GB" baseline="0" dirty="0"/>
                        <a:t>O</a:t>
                      </a:r>
                      <a:r>
                        <a:rPr lang="en-GB" baseline="-25000" dirty="0"/>
                        <a:t>6</a:t>
                      </a:r>
                      <a:endParaRPr lang="en-GB" dirty="0"/>
                    </a:p>
                  </a:txBody>
                  <a:tcPr anchor="ctr"/>
                </a:tc>
                <a:tc>
                  <a:txBody>
                    <a:bodyPr/>
                    <a:lstStyle/>
                    <a:p>
                      <a:pPr algn="ctr"/>
                      <a:r>
                        <a:rPr lang="en-GB" dirty="0"/>
                        <a:t>+</a:t>
                      </a:r>
                    </a:p>
                  </a:txBody>
                  <a:tcPr anchor="ctr"/>
                </a:tc>
                <a:tc>
                  <a:txBody>
                    <a:bodyPr/>
                    <a:lstStyle/>
                    <a:p>
                      <a:pPr algn="ctr"/>
                      <a:r>
                        <a:rPr lang="en-GB" dirty="0"/>
                        <a:t>6O</a:t>
                      </a:r>
                      <a:r>
                        <a:rPr lang="en-GB" baseline="-25000" dirty="0"/>
                        <a:t>2</a:t>
                      </a:r>
                      <a:endParaRPr lang="en-GB" dirty="0"/>
                    </a:p>
                  </a:txBody>
                  <a:tcPr anchor="ctr"/>
                </a:tc>
                <a:extLst>
                  <a:ext uri="{0D108BD9-81ED-4DB2-BD59-A6C34878D82A}">
                    <a16:rowId xmlns:a16="http://schemas.microsoft.com/office/drawing/2014/main" val="3077322715"/>
                  </a:ext>
                </a:extLst>
              </a:tr>
            </a:tbl>
          </a:graphicData>
        </a:graphic>
      </p:graphicFrame>
      <p:sp>
        <p:nvSpPr>
          <p:cNvPr id="28" name="TextBox 27">
            <a:extLst>
              <a:ext uri="{FF2B5EF4-FFF2-40B4-BE49-F238E27FC236}">
                <a16:creationId xmlns:a16="http://schemas.microsoft.com/office/drawing/2014/main" id="{56350289-18D8-4AB0-8F8B-DC225009545D}"/>
              </a:ext>
            </a:extLst>
          </p:cNvPr>
          <p:cNvSpPr txBox="1"/>
          <p:nvPr/>
        </p:nvSpPr>
        <p:spPr>
          <a:xfrm>
            <a:off x="9666331" y="455168"/>
            <a:ext cx="538930" cy="307777"/>
          </a:xfrm>
          <a:prstGeom prst="rect">
            <a:avLst/>
          </a:prstGeom>
          <a:noFill/>
        </p:spPr>
        <p:txBody>
          <a:bodyPr wrap="none" rtlCol="0">
            <a:spAutoFit/>
          </a:bodyPr>
          <a:lstStyle/>
          <a:p>
            <a:r>
              <a:rPr lang="en-GB" sz="1400" dirty="0">
                <a:solidFill>
                  <a:schemeClr val="bg1"/>
                </a:solidFill>
              </a:rPr>
              <a:t>Light</a:t>
            </a:r>
          </a:p>
        </p:txBody>
      </p:sp>
      <p:pic>
        <p:nvPicPr>
          <p:cNvPr id="32" name="Picture 31">
            <a:extLst>
              <a:ext uri="{FF2B5EF4-FFF2-40B4-BE49-F238E27FC236}">
                <a16:creationId xmlns:a16="http://schemas.microsoft.com/office/drawing/2014/main" id="{4DCD0AF6-DD12-4EBD-B8DB-87871E607A99}"/>
              </a:ext>
            </a:extLst>
          </p:cNvPr>
          <p:cNvPicPr>
            <a:picLocks noChangeAspect="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backgroundRemoval t="4124" b="93299" l="3475" r="96139">
                        <a14:foregroundMark x1="3861" y1="54639" x2="3861" y2="54639"/>
                        <a14:foregroundMark x1="40541" y1="31443" x2="40541" y2="31443"/>
                        <a14:foregroundMark x1="45174" y1="69072" x2="34749" y2="45876"/>
                        <a14:foregroundMark x1="34749" y1="45876" x2="43629" y2="20103"/>
                        <a14:foregroundMark x1="43629" y1="20103" x2="66023" y2="24227"/>
                        <a14:foregroundMark x1="66023" y1="24227" x2="77606" y2="47423"/>
                        <a14:foregroundMark x1="77606" y1="47423" x2="64093" y2="69072"/>
                        <a14:foregroundMark x1="64093" y1="69072" x2="43243" y2="67010"/>
                        <a14:foregroundMark x1="43243" y1="67010" x2="45174" y2="39691"/>
                        <a14:foregroundMark x1="45174" y1="39691" x2="54440" y2="15979"/>
                        <a14:foregroundMark x1="54440" y1="15979" x2="53640" y2="9213"/>
                        <a14:foregroundMark x1="56371" y1="17526" x2="56371" y2="17526"/>
                        <a14:foregroundMark x1="91120" y1="59278" x2="91120" y2="59278"/>
                        <a14:foregroundMark x1="79151" y1="93299" x2="79151" y2="93299"/>
                        <a14:foregroundMark x1="94981" y1="72165" x2="96139" y2="71649"/>
                        <a14:foregroundMark x1="65637" y1="30928" x2="45560" y2="28351"/>
                        <a14:foregroundMark x1="45560" y1="28351" x2="45174" y2="30928"/>
                        <a14:foregroundMark x1="53282" y1="41237" x2="52124" y2="70103"/>
                        <a14:foregroundMark x1="52124" y1="70103" x2="53282" y2="70103"/>
                        <a14:foregroundMark x1="43243" y1="5155" x2="55598" y2="5155"/>
                        <a14:foregroundMark x1="69884" y1="4124" x2="69884" y2="4124"/>
                      </a14:backgroundRemoval>
                    </a14:imgEffect>
                  </a14:imgLayer>
                </a14:imgProps>
              </a:ext>
            </a:extLst>
          </a:blip>
          <a:stretch>
            <a:fillRect/>
          </a:stretch>
        </p:blipFill>
        <p:spPr>
          <a:xfrm rot="3189550">
            <a:off x="-72142" y="158146"/>
            <a:ext cx="1364272" cy="1021887"/>
          </a:xfrm>
          <a:prstGeom prst="rect">
            <a:avLst/>
          </a:prstGeom>
        </p:spPr>
      </p:pic>
      <p:sp>
        <p:nvSpPr>
          <p:cNvPr id="33" name="Rectangle 32">
            <a:extLst>
              <a:ext uri="{FF2B5EF4-FFF2-40B4-BE49-F238E27FC236}">
                <a16:creationId xmlns:a16="http://schemas.microsoft.com/office/drawing/2014/main" id="{15A29052-B031-4232-969B-63A253915DB8}"/>
              </a:ext>
            </a:extLst>
          </p:cNvPr>
          <p:cNvSpPr/>
          <p:nvPr/>
        </p:nvSpPr>
        <p:spPr>
          <a:xfrm>
            <a:off x="5822818" y="1199147"/>
            <a:ext cx="2899873" cy="99743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400" b="1" dirty="0">
                <a:effectLst>
                  <a:outerShdw blurRad="38100" dist="38100" dir="2700000" algn="tl">
                    <a:srgbClr val="000000">
                      <a:alpha val="43137"/>
                    </a:srgbClr>
                  </a:outerShdw>
                </a:effectLst>
              </a:rPr>
              <a:t>Factors that Effect the Rate of Photosynthesis</a:t>
            </a:r>
          </a:p>
          <a:p>
            <a:pPr marL="228600" indent="-228600">
              <a:buFont typeface="+mj-lt"/>
              <a:buAutoNum type="arabicPeriod"/>
            </a:pPr>
            <a:r>
              <a:rPr lang="en-GB" sz="1200" dirty="0"/>
              <a:t>Light – Not enough</a:t>
            </a:r>
          </a:p>
          <a:p>
            <a:pPr marL="228600" indent="-228600">
              <a:buFont typeface="+mj-lt"/>
              <a:buAutoNum type="arabicPeriod"/>
            </a:pPr>
            <a:r>
              <a:rPr lang="en-GB" sz="1200" dirty="0"/>
              <a:t>Carbon Dioxide – Too little</a:t>
            </a:r>
          </a:p>
          <a:p>
            <a:pPr marL="228600" indent="-228600">
              <a:buFont typeface="+mj-lt"/>
              <a:buAutoNum type="arabicPeriod"/>
            </a:pPr>
            <a:r>
              <a:rPr lang="en-GB" sz="1200" dirty="0"/>
              <a:t>Temperature – Too high or low</a:t>
            </a:r>
            <a:endParaRPr lang="en-GB" sz="1100" dirty="0"/>
          </a:p>
        </p:txBody>
      </p:sp>
      <p:sp>
        <p:nvSpPr>
          <p:cNvPr id="35" name="Rectangle 34">
            <a:extLst>
              <a:ext uri="{FF2B5EF4-FFF2-40B4-BE49-F238E27FC236}">
                <a16:creationId xmlns:a16="http://schemas.microsoft.com/office/drawing/2014/main" id="{441DEC5E-F64A-4869-9741-710D9425BD72}"/>
              </a:ext>
            </a:extLst>
          </p:cNvPr>
          <p:cNvSpPr/>
          <p:nvPr/>
        </p:nvSpPr>
        <p:spPr>
          <a:xfrm>
            <a:off x="8922750" y="1204460"/>
            <a:ext cx="3192379" cy="100711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400" b="1" dirty="0">
                <a:effectLst>
                  <a:outerShdw blurRad="38100" dist="38100" dir="2700000" algn="tl">
                    <a:srgbClr val="000000">
                      <a:alpha val="43137"/>
                    </a:srgbClr>
                  </a:outerShdw>
                </a:effectLst>
              </a:rPr>
              <a:t>Rate of Photosynthesis</a:t>
            </a:r>
          </a:p>
          <a:p>
            <a:pPr algn="ctr"/>
            <a:endParaRPr lang="en-GB" sz="1200" b="1" dirty="0"/>
          </a:p>
          <a:p>
            <a:pPr algn="ctr"/>
            <a:r>
              <a:rPr lang="en-GB" sz="1200" b="1" dirty="0"/>
              <a:t>Inverse square law: </a:t>
            </a:r>
          </a:p>
          <a:p>
            <a:pPr algn="ctr"/>
            <a:r>
              <a:rPr lang="en-GB" sz="1200" dirty="0"/>
              <a:t>Light Intensity = 1 ÷ Distance</a:t>
            </a:r>
          </a:p>
        </p:txBody>
      </p:sp>
      <p:pic>
        <p:nvPicPr>
          <p:cNvPr id="31" name="Picture 30">
            <a:extLst>
              <a:ext uri="{FF2B5EF4-FFF2-40B4-BE49-F238E27FC236}">
                <a16:creationId xmlns:a16="http://schemas.microsoft.com/office/drawing/2014/main" id="{657BB326-CFF6-418E-BDF1-35C50F91A5DD}"/>
              </a:ext>
            </a:extLst>
          </p:cNvPr>
          <p:cNvPicPr>
            <a:picLocks noChangeAspect="1"/>
          </p:cNvPicPr>
          <p:nvPr/>
        </p:nvPicPr>
        <p:blipFill>
          <a:blip r:embed="rId4">
            <a:clrChange>
              <a:clrFrom>
                <a:srgbClr val="FFFFFF"/>
              </a:clrFrom>
              <a:clrTo>
                <a:srgbClr val="FFFFFF">
                  <a:alpha val="0"/>
                </a:srgbClr>
              </a:clrTo>
            </a:clrChange>
          </a:blip>
          <a:stretch>
            <a:fillRect/>
          </a:stretch>
        </p:blipFill>
        <p:spPr>
          <a:xfrm rot="19317254">
            <a:off x="11497481" y="1216269"/>
            <a:ext cx="651481" cy="889000"/>
          </a:xfrm>
          <a:prstGeom prst="rect">
            <a:avLst/>
          </a:prstGeom>
        </p:spPr>
      </p:pic>
      <p:graphicFrame>
        <p:nvGraphicFramePr>
          <p:cNvPr id="36" name="Table 35">
            <a:extLst>
              <a:ext uri="{FF2B5EF4-FFF2-40B4-BE49-F238E27FC236}">
                <a16:creationId xmlns:a16="http://schemas.microsoft.com/office/drawing/2014/main" id="{D2CBB64E-505B-422B-8C3A-594150C5DD19}"/>
              </a:ext>
            </a:extLst>
          </p:cNvPr>
          <p:cNvGraphicFramePr>
            <a:graphicFrameLocks noGrp="1"/>
          </p:cNvGraphicFramePr>
          <p:nvPr>
            <p:extLst>
              <p:ext uri="{D42A27DB-BD31-4B8C-83A1-F6EECF244321}">
                <p14:modId xmlns:p14="http://schemas.microsoft.com/office/powerpoint/2010/main" val="1571350901"/>
              </p:ext>
            </p:extLst>
          </p:nvPr>
        </p:nvGraphicFramePr>
        <p:xfrm>
          <a:off x="7523747" y="2401421"/>
          <a:ext cx="4542659" cy="1057893"/>
        </p:xfrm>
        <a:graphic>
          <a:graphicData uri="http://schemas.openxmlformats.org/drawingml/2006/table">
            <a:tbl>
              <a:tblPr firstRow="1" bandRow="1">
                <a:tableStyleId>{EB9631B5-78F2-41C9-869B-9F39066F8104}</a:tableStyleId>
              </a:tblPr>
              <a:tblGrid>
                <a:gridCol w="1079464">
                  <a:extLst>
                    <a:ext uri="{9D8B030D-6E8A-4147-A177-3AD203B41FA5}">
                      <a16:colId xmlns:a16="http://schemas.microsoft.com/office/drawing/2014/main" val="1975968772"/>
                    </a:ext>
                  </a:extLst>
                </a:gridCol>
                <a:gridCol w="208280">
                  <a:extLst>
                    <a:ext uri="{9D8B030D-6E8A-4147-A177-3AD203B41FA5}">
                      <a16:colId xmlns:a16="http://schemas.microsoft.com/office/drawing/2014/main" val="1961088750"/>
                    </a:ext>
                  </a:extLst>
                </a:gridCol>
                <a:gridCol w="831273">
                  <a:extLst>
                    <a:ext uri="{9D8B030D-6E8A-4147-A177-3AD203B41FA5}">
                      <a16:colId xmlns:a16="http://schemas.microsoft.com/office/drawing/2014/main" val="1121529758"/>
                    </a:ext>
                  </a:extLst>
                </a:gridCol>
                <a:gridCol w="283711">
                  <a:extLst>
                    <a:ext uri="{9D8B030D-6E8A-4147-A177-3AD203B41FA5}">
                      <a16:colId xmlns:a16="http://schemas.microsoft.com/office/drawing/2014/main" val="462703357"/>
                    </a:ext>
                  </a:extLst>
                </a:gridCol>
                <a:gridCol w="1051194">
                  <a:extLst>
                    <a:ext uri="{9D8B030D-6E8A-4147-A177-3AD203B41FA5}">
                      <a16:colId xmlns:a16="http://schemas.microsoft.com/office/drawing/2014/main" val="647438660"/>
                    </a:ext>
                  </a:extLst>
                </a:gridCol>
                <a:gridCol w="225256">
                  <a:extLst>
                    <a:ext uri="{9D8B030D-6E8A-4147-A177-3AD203B41FA5}">
                      <a16:colId xmlns:a16="http://schemas.microsoft.com/office/drawing/2014/main" val="1939097638"/>
                    </a:ext>
                  </a:extLst>
                </a:gridCol>
                <a:gridCol w="863481">
                  <a:extLst>
                    <a:ext uri="{9D8B030D-6E8A-4147-A177-3AD203B41FA5}">
                      <a16:colId xmlns:a16="http://schemas.microsoft.com/office/drawing/2014/main" val="3811997130"/>
                    </a:ext>
                  </a:extLst>
                </a:gridCol>
              </a:tblGrid>
              <a:tr h="644919">
                <a:tc>
                  <a:txBody>
                    <a:bodyPr/>
                    <a:lstStyle/>
                    <a:p>
                      <a:pPr algn="ctr"/>
                      <a:r>
                        <a:rPr lang="en-GB" sz="1400" dirty="0"/>
                        <a:t>Glucose</a:t>
                      </a:r>
                    </a:p>
                  </a:txBody>
                  <a:tcPr anchor="ctr"/>
                </a:tc>
                <a:tc>
                  <a:txBody>
                    <a:bodyPr/>
                    <a:lstStyle/>
                    <a:p>
                      <a:pPr algn="ctr"/>
                      <a:r>
                        <a:rPr lang="en-GB" sz="1600" dirty="0"/>
                        <a:t>+</a:t>
                      </a:r>
                    </a:p>
                  </a:txBody>
                  <a:tcPr anchor="ctr"/>
                </a:tc>
                <a:tc>
                  <a:txBody>
                    <a:bodyPr/>
                    <a:lstStyle/>
                    <a:p>
                      <a:pPr algn="ctr"/>
                      <a:r>
                        <a:rPr lang="en-GB" sz="1400" dirty="0"/>
                        <a:t>Oxygen</a:t>
                      </a:r>
                    </a:p>
                  </a:txBody>
                  <a:tcPr anchor="ctr"/>
                </a:tc>
                <a:tc>
                  <a:txBody>
                    <a:bodyPr/>
                    <a:lstStyle/>
                    <a:p>
                      <a:pPr algn="ctr"/>
                      <a:r>
                        <a:rPr lang="en-GB" sz="1600" dirty="0">
                          <a:sym typeface="Wingdings" panose="05000000000000000000" pitchFamily="2" charset="2"/>
                        </a:rPr>
                        <a:t></a:t>
                      </a:r>
                      <a:endParaRPr lang="en-GB" sz="1600" dirty="0"/>
                    </a:p>
                  </a:txBody>
                  <a:tcPr anchor="ctr"/>
                </a:tc>
                <a:tc>
                  <a:txBody>
                    <a:bodyPr/>
                    <a:lstStyle/>
                    <a:p>
                      <a:pPr algn="ctr"/>
                      <a:r>
                        <a:rPr lang="en-GB" sz="1600" dirty="0"/>
                        <a:t>Carbon Dioxide</a:t>
                      </a:r>
                    </a:p>
                  </a:txBody>
                  <a:tcPr anchor="ctr"/>
                </a:tc>
                <a:tc>
                  <a:txBody>
                    <a:bodyPr/>
                    <a:lstStyle/>
                    <a:p>
                      <a:pPr algn="ctr"/>
                      <a:r>
                        <a:rPr lang="en-GB" sz="1600" dirty="0"/>
                        <a:t>+</a:t>
                      </a:r>
                    </a:p>
                  </a:txBody>
                  <a:tcPr anchor="ctr"/>
                </a:tc>
                <a:tc>
                  <a:txBody>
                    <a:bodyPr/>
                    <a:lstStyle/>
                    <a:p>
                      <a:pPr algn="ctr"/>
                      <a:r>
                        <a:rPr lang="en-GB" sz="1600" dirty="0"/>
                        <a:t>Water</a:t>
                      </a:r>
                    </a:p>
                  </a:txBody>
                  <a:tcPr anchor="ctr"/>
                </a:tc>
                <a:extLst>
                  <a:ext uri="{0D108BD9-81ED-4DB2-BD59-A6C34878D82A}">
                    <a16:rowId xmlns:a16="http://schemas.microsoft.com/office/drawing/2014/main" val="1142484786"/>
                  </a:ext>
                </a:extLst>
              </a:tr>
              <a:tr h="412974">
                <a:tc>
                  <a:txBody>
                    <a:bodyPr/>
                    <a:lstStyle/>
                    <a:p>
                      <a:pPr algn="ctr"/>
                      <a:r>
                        <a:rPr lang="en-GB" dirty="0"/>
                        <a:t>C</a:t>
                      </a:r>
                      <a:r>
                        <a:rPr lang="en-GB" baseline="-25000" dirty="0"/>
                        <a:t>6</a:t>
                      </a:r>
                      <a:r>
                        <a:rPr lang="en-GB" baseline="0" dirty="0"/>
                        <a:t>H</a:t>
                      </a:r>
                      <a:r>
                        <a:rPr lang="en-GB" baseline="-25000" dirty="0"/>
                        <a:t>12</a:t>
                      </a:r>
                      <a:r>
                        <a:rPr lang="en-GB" baseline="0" dirty="0"/>
                        <a:t>O</a:t>
                      </a:r>
                      <a:r>
                        <a:rPr lang="en-GB" baseline="-25000" dirty="0"/>
                        <a:t>6</a:t>
                      </a:r>
                      <a:endParaRPr lang="en-GB" dirty="0"/>
                    </a:p>
                  </a:txBody>
                  <a:tcPr anchor="ctr"/>
                </a:tc>
                <a:tc>
                  <a:txBody>
                    <a:bodyPr/>
                    <a:lstStyle/>
                    <a:p>
                      <a:pPr algn="ctr"/>
                      <a:r>
                        <a:rPr lang="en-GB" dirty="0"/>
                        <a:t>+</a:t>
                      </a:r>
                    </a:p>
                  </a:txBody>
                  <a:tcPr anchor="ctr"/>
                </a:tc>
                <a:tc>
                  <a:txBody>
                    <a:bodyPr/>
                    <a:lstStyle/>
                    <a:p>
                      <a:pPr algn="ctr"/>
                      <a:r>
                        <a:rPr lang="en-GB" dirty="0"/>
                        <a:t>6O</a:t>
                      </a:r>
                      <a:r>
                        <a:rPr lang="en-GB" baseline="-25000" dirty="0"/>
                        <a:t>2</a:t>
                      </a:r>
                      <a:endParaRPr lang="en-GB" dirty="0"/>
                    </a:p>
                  </a:txBody>
                  <a:tcPr anchor="ctr"/>
                </a:tc>
                <a:tc>
                  <a:txBody>
                    <a:bodyPr/>
                    <a:lstStyle/>
                    <a:p>
                      <a:pPr algn="ctr"/>
                      <a:r>
                        <a:rPr lang="en-GB" dirty="0">
                          <a:sym typeface="Wingdings" panose="05000000000000000000" pitchFamily="2" charset="2"/>
                        </a:rPr>
                        <a:t></a:t>
                      </a:r>
                      <a:endParaRPr lang="en-GB"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6CO</a:t>
                      </a:r>
                      <a:r>
                        <a:rPr lang="en-GB" baseline="-25000" dirty="0"/>
                        <a:t>2</a:t>
                      </a:r>
                      <a:endParaRPr lang="en-GB" dirty="0"/>
                    </a:p>
                  </a:txBody>
                  <a:tcPr anchor="ctr"/>
                </a:tc>
                <a:tc>
                  <a:txBody>
                    <a:bodyPr/>
                    <a:lstStyle/>
                    <a:p>
                      <a:pPr algn="ctr"/>
                      <a:r>
                        <a:rPr lang="en-GB"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6H</a:t>
                      </a:r>
                      <a:r>
                        <a:rPr lang="en-GB" baseline="-25000" dirty="0"/>
                        <a:t>2</a:t>
                      </a:r>
                      <a:r>
                        <a:rPr lang="en-GB" baseline="0" dirty="0"/>
                        <a:t>O</a:t>
                      </a:r>
                      <a:endParaRPr lang="en-GB" dirty="0"/>
                    </a:p>
                  </a:txBody>
                  <a:tcPr anchor="ctr"/>
                </a:tc>
                <a:extLst>
                  <a:ext uri="{0D108BD9-81ED-4DB2-BD59-A6C34878D82A}">
                    <a16:rowId xmlns:a16="http://schemas.microsoft.com/office/drawing/2014/main" val="3077322715"/>
                  </a:ext>
                </a:extLst>
              </a:tr>
            </a:tbl>
          </a:graphicData>
        </a:graphic>
      </p:graphicFrame>
      <p:graphicFrame>
        <p:nvGraphicFramePr>
          <p:cNvPr id="37" name="Table 36">
            <a:extLst>
              <a:ext uri="{FF2B5EF4-FFF2-40B4-BE49-F238E27FC236}">
                <a16:creationId xmlns:a16="http://schemas.microsoft.com/office/drawing/2014/main" id="{30C2D08D-0B83-4120-AC23-F8B1911ADD85}"/>
              </a:ext>
            </a:extLst>
          </p:cNvPr>
          <p:cNvGraphicFramePr>
            <a:graphicFrameLocks noGrp="1"/>
          </p:cNvGraphicFramePr>
          <p:nvPr>
            <p:extLst>
              <p:ext uri="{D42A27DB-BD31-4B8C-83A1-F6EECF244321}">
                <p14:modId xmlns:p14="http://schemas.microsoft.com/office/powerpoint/2010/main" val="4211288332"/>
              </p:ext>
            </p:extLst>
          </p:nvPr>
        </p:nvGraphicFramePr>
        <p:xfrm>
          <a:off x="3700846" y="3772086"/>
          <a:ext cx="4243944" cy="1036320"/>
        </p:xfrm>
        <a:graphic>
          <a:graphicData uri="http://schemas.openxmlformats.org/drawingml/2006/table">
            <a:tbl>
              <a:tblPr firstRow="1" bandRow="1">
                <a:tableStyleId>{EB9631B5-78F2-41C9-869B-9F39066F8104}</a:tableStyleId>
              </a:tblPr>
              <a:tblGrid>
                <a:gridCol w="886691">
                  <a:extLst>
                    <a:ext uri="{9D8B030D-6E8A-4147-A177-3AD203B41FA5}">
                      <a16:colId xmlns:a16="http://schemas.microsoft.com/office/drawing/2014/main" val="1975968772"/>
                    </a:ext>
                  </a:extLst>
                </a:gridCol>
                <a:gridCol w="951125">
                  <a:extLst>
                    <a:ext uri="{9D8B030D-6E8A-4147-A177-3AD203B41FA5}">
                      <a16:colId xmlns:a16="http://schemas.microsoft.com/office/drawing/2014/main" val="1121529758"/>
                    </a:ext>
                  </a:extLst>
                </a:gridCol>
                <a:gridCol w="255462">
                  <a:extLst>
                    <a:ext uri="{9D8B030D-6E8A-4147-A177-3AD203B41FA5}">
                      <a16:colId xmlns:a16="http://schemas.microsoft.com/office/drawing/2014/main" val="462703357"/>
                    </a:ext>
                  </a:extLst>
                </a:gridCol>
                <a:gridCol w="1075333">
                  <a:extLst>
                    <a:ext uri="{9D8B030D-6E8A-4147-A177-3AD203B41FA5}">
                      <a16:colId xmlns:a16="http://schemas.microsoft.com/office/drawing/2014/main" val="647438660"/>
                    </a:ext>
                  </a:extLst>
                </a:gridCol>
                <a:gridCol w="1075333">
                  <a:extLst>
                    <a:ext uri="{9D8B030D-6E8A-4147-A177-3AD203B41FA5}">
                      <a16:colId xmlns:a16="http://schemas.microsoft.com/office/drawing/2014/main" val="3688334595"/>
                    </a:ext>
                  </a:extLst>
                </a:gridCol>
              </a:tblGrid>
              <a:tr h="186099">
                <a:tc>
                  <a:txBody>
                    <a:bodyPr/>
                    <a:lstStyle/>
                    <a:p>
                      <a:pPr algn="ctr"/>
                      <a:r>
                        <a:rPr lang="en-GB" sz="1400" b="1" dirty="0">
                          <a:solidFill>
                            <a:schemeClr val="bg1"/>
                          </a:solidFill>
                        </a:rPr>
                        <a:t>Animal</a:t>
                      </a:r>
                    </a:p>
                  </a:txBody>
                  <a:tcPr anchor="ctr">
                    <a:solidFill>
                      <a:schemeClr val="accent5"/>
                    </a:solidFill>
                  </a:tcPr>
                </a:tc>
                <a:tc>
                  <a:txBody>
                    <a:bodyPr/>
                    <a:lstStyle/>
                    <a:p>
                      <a:pPr algn="ctr"/>
                      <a:r>
                        <a:rPr lang="en-GB" sz="1400" b="1" dirty="0">
                          <a:solidFill>
                            <a:schemeClr val="bg1"/>
                          </a:solidFill>
                        </a:rPr>
                        <a:t>Glucose</a:t>
                      </a:r>
                    </a:p>
                  </a:txBody>
                  <a:tcPr anchor="ctr">
                    <a:solidFill>
                      <a:schemeClr val="accent5"/>
                    </a:solidFill>
                  </a:tcPr>
                </a:tc>
                <a:tc>
                  <a:txBody>
                    <a:bodyPr/>
                    <a:lstStyle/>
                    <a:p>
                      <a:pPr algn="ctr"/>
                      <a:r>
                        <a:rPr lang="en-GB" sz="1400" b="1" dirty="0">
                          <a:solidFill>
                            <a:schemeClr val="bg1"/>
                          </a:solidFill>
                          <a:sym typeface="Wingdings" panose="05000000000000000000" pitchFamily="2" charset="2"/>
                        </a:rPr>
                        <a:t></a:t>
                      </a:r>
                      <a:endParaRPr lang="en-GB" sz="1400" b="1" dirty="0">
                        <a:solidFill>
                          <a:schemeClr val="bg1"/>
                        </a:solidFill>
                      </a:endParaRPr>
                    </a:p>
                  </a:txBody>
                  <a:tcPr anchor="ctr">
                    <a:solidFill>
                      <a:schemeClr val="accent5"/>
                    </a:solidFill>
                  </a:tcPr>
                </a:tc>
                <a:tc>
                  <a:txBody>
                    <a:bodyPr/>
                    <a:lstStyle/>
                    <a:p>
                      <a:pPr algn="ctr"/>
                      <a:r>
                        <a:rPr lang="en-GB" sz="1400" b="1" dirty="0">
                          <a:solidFill>
                            <a:schemeClr val="bg1"/>
                          </a:solidFill>
                        </a:rPr>
                        <a:t>Lactic Acid</a:t>
                      </a:r>
                    </a:p>
                  </a:txBody>
                  <a:tcPr anchor="ctr">
                    <a:solidFill>
                      <a:schemeClr val="accent5"/>
                    </a:solidFill>
                  </a:tcPr>
                </a:tc>
                <a:tc>
                  <a:txBody>
                    <a:bodyPr/>
                    <a:lstStyle/>
                    <a:p>
                      <a:pPr algn="ctr"/>
                      <a:endParaRPr lang="en-GB" sz="1400" b="1" dirty="0">
                        <a:solidFill>
                          <a:schemeClr val="bg1"/>
                        </a:solidFill>
                      </a:endParaRPr>
                    </a:p>
                  </a:txBody>
                  <a:tcPr anchor="ctr">
                    <a:solidFill>
                      <a:schemeClr val="tx1"/>
                    </a:solidFill>
                  </a:tcPr>
                </a:tc>
                <a:extLst>
                  <a:ext uri="{0D108BD9-81ED-4DB2-BD59-A6C34878D82A}">
                    <a16:rowId xmlns:a16="http://schemas.microsoft.com/office/drawing/2014/main" val="1142484786"/>
                  </a:ext>
                </a:extLst>
              </a:tr>
              <a:tr h="316369">
                <a:tc>
                  <a:txBody>
                    <a:bodyPr/>
                    <a:lstStyle/>
                    <a:p>
                      <a:pPr algn="ctr"/>
                      <a:r>
                        <a:rPr lang="en-GB" sz="1400" b="1" dirty="0">
                          <a:solidFill>
                            <a:schemeClr val="bg1"/>
                          </a:solidFill>
                        </a:rPr>
                        <a:t>Plant</a:t>
                      </a:r>
                    </a:p>
                  </a:txBody>
                  <a:tcPr anchor="ctr">
                    <a:solidFill>
                      <a:schemeClr val="accent4"/>
                    </a:solidFill>
                  </a:tcPr>
                </a:tc>
                <a:tc>
                  <a:txBody>
                    <a:bodyPr/>
                    <a:lstStyle/>
                    <a:p>
                      <a:pPr algn="ctr"/>
                      <a:r>
                        <a:rPr lang="en-GB" sz="1400" b="1" dirty="0">
                          <a:solidFill>
                            <a:schemeClr val="bg1"/>
                          </a:solidFill>
                        </a:rPr>
                        <a:t>Glucose</a:t>
                      </a:r>
                    </a:p>
                  </a:txBody>
                  <a:tcPr anchor="ctr">
                    <a:solidFill>
                      <a:schemeClr val="accent4"/>
                    </a:solidFill>
                  </a:tcPr>
                </a:tc>
                <a:tc>
                  <a:txBody>
                    <a:bodyPr/>
                    <a:lstStyle/>
                    <a:p>
                      <a:pPr algn="ctr"/>
                      <a:r>
                        <a:rPr lang="en-GB" sz="1400" b="1" dirty="0">
                          <a:solidFill>
                            <a:schemeClr val="bg1"/>
                          </a:solidFill>
                          <a:sym typeface="Wingdings" panose="05000000000000000000" pitchFamily="2" charset="2"/>
                        </a:rPr>
                        <a:t></a:t>
                      </a:r>
                      <a:endParaRPr lang="en-GB" sz="1400" b="1" dirty="0">
                        <a:solidFill>
                          <a:schemeClr val="bg1"/>
                        </a:solidFill>
                      </a:endParaRPr>
                    </a:p>
                  </a:txBody>
                  <a:tcPr anchor="ctr">
                    <a:solidFill>
                      <a:schemeClr val="accent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solidFill>
                            <a:schemeClr val="bg1"/>
                          </a:solidFill>
                        </a:rPr>
                        <a:t>Ethanol</a:t>
                      </a:r>
                    </a:p>
                  </a:txBody>
                  <a:tcPr anchor="ctr">
                    <a:solidFill>
                      <a:schemeClr val="accent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solidFill>
                            <a:schemeClr val="bg1"/>
                          </a:solidFill>
                        </a:rPr>
                        <a:t>Carbon Dioxide</a:t>
                      </a:r>
                    </a:p>
                  </a:txBody>
                  <a:tcPr anchor="ctr">
                    <a:solidFill>
                      <a:schemeClr val="accent4"/>
                    </a:solidFill>
                  </a:tcPr>
                </a:tc>
                <a:extLst>
                  <a:ext uri="{0D108BD9-81ED-4DB2-BD59-A6C34878D82A}">
                    <a16:rowId xmlns:a16="http://schemas.microsoft.com/office/drawing/2014/main" val="3077322715"/>
                  </a:ext>
                </a:extLst>
              </a:tr>
            </a:tbl>
          </a:graphicData>
        </a:graphic>
      </p:graphicFrame>
      <p:sp>
        <p:nvSpPr>
          <p:cNvPr id="38" name="Rectangle 37">
            <a:extLst>
              <a:ext uri="{FF2B5EF4-FFF2-40B4-BE49-F238E27FC236}">
                <a16:creationId xmlns:a16="http://schemas.microsoft.com/office/drawing/2014/main" id="{AFE859D4-9419-44DA-AF9B-3E98C1F7566E}"/>
              </a:ext>
            </a:extLst>
          </p:cNvPr>
          <p:cNvSpPr/>
          <p:nvPr/>
        </p:nvSpPr>
        <p:spPr>
          <a:xfrm>
            <a:off x="8199428" y="5068562"/>
            <a:ext cx="3866146" cy="164290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sz="1400" b="1" dirty="0">
                <a:effectLst>
                  <a:outerShdw blurRad="38100" dist="38100" dir="2700000" algn="tl">
                    <a:srgbClr val="000000">
                      <a:alpha val="43137"/>
                    </a:srgbClr>
                  </a:outerShdw>
                </a:effectLst>
              </a:rPr>
              <a:t>Anaerobic Respiration in Humans</a:t>
            </a:r>
          </a:p>
          <a:p>
            <a:pPr algn="ctr"/>
            <a:r>
              <a:rPr lang="en-GB" sz="1200" dirty="0"/>
              <a:t>Anaerobic respiration leads to an oxygen debt, which is a build up of Lactic Acid, which is converted from glucose, within the muscles during exercise. This Lactic Acid has to be removed after exercise as it causes harm to the muscles. It is flushed out using oxygen, to “repay” the debt. The Lactic Acid can also enter the blood stream and get sent to the liver where it is converted back to glucose.</a:t>
            </a:r>
          </a:p>
        </p:txBody>
      </p:sp>
      <p:pic>
        <p:nvPicPr>
          <p:cNvPr id="41" name="Shape 430">
            <a:extLst>
              <a:ext uri="{FF2B5EF4-FFF2-40B4-BE49-F238E27FC236}">
                <a16:creationId xmlns:a16="http://schemas.microsoft.com/office/drawing/2014/main" id="{D55B2259-5B32-4D7F-B424-341E02F4D8B7}"/>
              </a:ext>
            </a:extLst>
          </p:cNvPr>
          <p:cNvPicPr preferRelativeResize="0"/>
          <p:nvPr/>
        </p:nvPicPr>
        <p:blipFill>
          <a:blip r:embed="rId5">
            <a:clrChange>
              <a:clrFrom>
                <a:srgbClr val="FFFFFF"/>
              </a:clrFrom>
              <a:clrTo>
                <a:srgbClr val="FFFFFF">
                  <a:alpha val="0"/>
                </a:srgbClr>
              </a:clrTo>
            </a:clrChange>
            <a:alphaModFix/>
          </a:blip>
          <a:stretch>
            <a:fillRect/>
          </a:stretch>
        </p:blipFill>
        <p:spPr>
          <a:xfrm>
            <a:off x="934410" y="3593905"/>
            <a:ext cx="2626208" cy="1214501"/>
          </a:xfrm>
          <a:prstGeom prst="rect">
            <a:avLst/>
          </a:prstGeom>
          <a:noFill/>
          <a:ln>
            <a:noFill/>
          </a:ln>
        </p:spPr>
      </p:pic>
      <p:sp>
        <p:nvSpPr>
          <p:cNvPr id="42" name="Rectangle 41">
            <a:extLst>
              <a:ext uri="{FF2B5EF4-FFF2-40B4-BE49-F238E27FC236}">
                <a16:creationId xmlns:a16="http://schemas.microsoft.com/office/drawing/2014/main" id="{F80703E4-E29F-46DE-BB16-23BC73A430A0}"/>
              </a:ext>
            </a:extLst>
          </p:cNvPr>
          <p:cNvSpPr/>
          <p:nvPr/>
        </p:nvSpPr>
        <p:spPr>
          <a:xfrm>
            <a:off x="3881903" y="5250871"/>
            <a:ext cx="2865259" cy="1460598"/>
          </a:xfrm>
          <a:prstGeom prst="rect">
            <a:avLst/>
          </a:prstGeom>
        </p:spPr>
        <p:style>
          <a:lnRef idx="1">
            <a:schemeClr val="accent6"/>
          </a:lnRef>
          <a:fillRef idx="2">
            <a:schemeClr val="accent6"/>
          </a:fillRef>
          <a:effectRef idx="1">
            <a:schemeClr val="accent6"/>
          </a:effectRef>
          <a:fontRef idx="minor">
            <a:schemeClr val="dk1"/>
          </a:fontRef>
        </p:style>
        <p:txBody>
          <a:bodyPr numCol="1" rtlCol="0" anchor="ctr"/>
          <a:lstStyle/>
          <a:p>
            <a:pPr marL="171450" indent="-171450">
              <a:buFont typeface="Arial" panose="020B0604020202020204" pitchFamily="34" charset="0"/>
              <a:buChar char="•"/>
            </a:pPr>
            <a:r>
              <a:rPr lang="en-US" sz="1200" dirty="0"/>
              <a:t>Higher metabolism</a:t>
            </a:r>
          </a:p>
          <a:p>
            <a:pPr marL="171450" indent="-171450">
              <a:buFont typeface="Arial" panose="020B0604020202020204" pitchFamily="34" charset="0"/>
              <a:buChar char="•"/>
            </a:pPr>
            <a:r>
              <a:rPr lang="en-US" sz="1200" dirty="0"/>
              <a:t>Larger lean muscle mass - higher need for energy to feed the muscle</a:t>
            </a:r>
          </a:p>
          <a:p>
            <a:pPr marL="171450" indent="-171450">
              <a:buFont typeface="Arial" panose="020B0604020202020204" pitchFamily="34" charset="0"/>
              <a:buChar char="•"/>
            </a:pPr>
            <a:r>
              <a:rPr lang="en-US" sz="1200" dirty="0"/>
              <a:t>Increased amount of mitochondria</a:t>
            </a:r>
          </a:p>
          <a:p>
            <a:pPr marL="171450" indent="-171450">
              <a:buFont typeface="Arial" panose="020B0604020202020204" pitchFamily="34" charset="0"/>
              <a:buChar char="•"/>
            </a:pPr>
            <a:r>
              <a:rPr lang="en-US" sz="1200" dirty="0"/>
              <a:t>Leaner body composition </a:t>
            </a:r>
          </a:p>
        </p:txBody>
      </p:sp>
      <p:sp>
        <p:nvSpPr>
          <p:cNvPr id="43" name="Rectangle 42">
            <a:extLst>
              <a:ext uri="{FF2B5EF4-FFF2-40B4-BE49-F238E27FC236}">
                <a16:creationId xmlns:a16="http://schemas.microsoft.com/office/drawing/2014/main" id="{6350E3FF-EEFF-47EF-B80A-952908206EF1}"/>
              </a:ext>
            </a:extLst>
          </p:cNvPr>
          <p:cNvSpPr/>
          <p:nvPr/>
        </p:nvSpPr>
        <p:spPr>
          <a:xfrm>
            <a:off x="1016646" y="5001489"/>
            <a:ext cx="5730517" cy="249381"/>
          </a:xfrm>
          <a:prstGeom prst="rect">
            <a:avLst/>
          </a:prstGeom>
        </p:spPr>
        <p:style>
          <a:lnRef idx="1">
            <a:schemeClr val="accent6"/>
          </a:lnRef>
          <a:fillRef idx="2">
            <a:schemeClr val="accent6"/>
          </a:fillRef>
          <a:effectRef idx="1">
            <a:schemeClr val="accent6"/>
          </a:effectRef>
          <a:fontRef idx="minor">
            <a:schemeClr val="dk1"/>
          </a:fontRef>
        </p:style>
        <p:txBody>
          <a:bodyPr numCol="1" rtlCol="0" anchor="ctr"/>
          <a:lstStyle/>
          <a:p>
            <a:pPr algn="ctr"/>
            <a:r>
              <a:rPr lang="en-GB" dirty="0"/>
              <a:t>Response to exercise</a:t>
            </a:r>
          </a:p>
        </p:txBody>
      </p:sp>
      <p:pic>
        <p:nvPicPr>
          <p:cNvPr id="45" name="Picture 44">
            <a:extLst>
              <a:ext uri="{FF2B5EF4-FFF2-40B4-BE49-F238E27FC236}">
                <a16:creationId xmlns:a16="http://schemas.microsoft.com/office/drawing/2014/main" id="{2AC05170-CD9C-4D81-A5EB-2BD668CB8AAF}"/>
              </a:ext>
            </a:extLst>
          </p:cNvPr>
          <p:cNvPicPr>
            <a:picLocks noChangeAspect="1"/>
          </p:cNvPicPr>
          <p:nvPr/>
        </p:nvPicPr>
        <p:blipFill>
          <a:blip r:embed="rId6">
            <a:clrChange>
              <a:clrFrom>
                <a:srgbClr val="FFFFFF"/>
              </a:clrFrom>
              <a:clrTo>
                <a:srgbClr val="FFFFFF">
                  <a:alpha val="0"/>
                </a:srgbClr>
              </a:clrTo>
            </a:clrChange>
          </a:blip>
          <a:stretch>
            <a:fillRect/>
          </a:stretch>
        </p:blipFill>
        <p:spPr>
          <a:xfrm>
            <a:off x="6525492" y="5001489"/>
            <a:ext cx="1712198" cy="1709980"/>
          </a:xfrm>
          <a:prstGeom prst="rect">
            <a:avLst/>
          </a:prstGeom>
        </p:spPr>
      </p:pic>
    </p:spTree>
    <p:extLst>
      <p:ext uri="{BB962C8B-B14F-4D97-AF65-F5344CB8AC3E}">
        <p14:creationId xmlns:p14="http://schemas.microsoft.com/office/powerpoint/2010/main" val="1326537364"/>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F0E80F59BB104798E222572B3D5FDE" ma:contentTypeVersion="12" ma:contentTypeDescription="Create a new document." ma:contentTypeScope="" ma:versionID="6d3ace640bf360eaecbf916c3d376203">
  <xsd:schema xmlns:xsd="http://www.w3.org/2001/XMLSchema" xmlns:xs="http://www.w3.org/2001/XMLSchema" xmlns:p="http://schemas.microsoft.com/office/2006/metadata/properties" xmlns:ns2="3cde8ce8-497b-4d58-ad3b-77e996642cc8" xmlns:ns3="1c2ace7b-0193-49d6-b28f-a6c5f1daf0a8" targetNamespace="http://schemas.microsoft.com/office/2006/metadata/properties" ma:root="true" ma:fieldsID="68de4921ee568875b070f02223174350" ns2:_="" ns3:_="">
    <xsd:import namespace="3cde8ce8-497b-4d58-ad3b-77e996642cc8"/>
    <xsd:import namespace="1c2ace7b-0193-49d6-b28f-a6c5f1daf0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de8ce8-497b-4d58-ad3b-77e996642cc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c2ace7b-0193-49d6-b28f-a6c5f1daf0a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F38CE6-DD1C-4D00-B1F4-E2AF7423BA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de8ce8-497b-4d58-ad3b-77e996642cc8"/>
    <ds:schemaRef ds:uri="1c2ace7b-0193-49d6-b28f-a6c5f1daf0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BD3D5AB-DD59-487C-9AFA-F56865AAA00A}">
  <ds:schemaRefs>
    <ds:schemaRef ds:uri="http://schemas.microsoft.com/sharepoint/v3/contenttype/forms"/>
  </ds:schemaRefs>
</ds:datastoreItem>
</file>

<file path=customXml/itemProps3.xml><?xml version="1.0" encoding="utf-8"?>
<ds:datastoreItem xmlns:ds="http://schemas.openxmlformats.org/officeDocument/2006/customXml" ds:itemID="{25822EEA-8C7A-434D-870F-F5046829C3BB}">
  <ds:schemaRefs>
    <ds:schemaRef ds:uri="http://purl.org/dc/dcmitype/"/>
    <ds:schemaRef ds:uri="http://schemas.microsoft.com/office/2006/documentManagement/types"/>
    <ds:schemaRef ds:uri="http://purl.org/dc/elements/1.1/"/>
    <ds:schemaRef ds:uri="http://schemas.microsoft.com/office/2006/metadata/properties"/>
    <ds:schemaRef ds:uri="3cde8ce8-497b-4d58-ad3b-77e996642cc8"/>
    <ds:schemaRef ds:uri="1c2ace7b-0193-49d6-b28f-a6c5f1daf0a8"/>
    <ds:schemaRef ds:uri="http://schemas.openxmlformats.org/package/2006/metadata/core-properties"/>
    <ds:schemaRef ds:uri="http://purl.org/dc/term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TM10001106[[fn=Badge]]</Template>
  <TotalTime>805</TotalTime>
  <Words>1553</Words>
  <Application>Microsoft Office PowerPoint</Application>
  <PresentationFormat>Widescreen</PresentationFormat>
  <Paragraphs>236</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Gill Sans MT</vt:lpstr>
      <vt:lpstr>Impact</vt:lpstr>
      <vt:lpstr>Wingdings</vt:lpstr>
      <vt:lpstr>Badge</vt:lpstr>
      <vt:lpstr>Biology Paper 1</vt:lpstr>
      <vt:lpstr>Topic 1 – Cell biology</vt:lpstr>
      <vt:lpstr>Biology Paper 1</vt:lpstr>
      <vt:lpstr>Topic 2 - Organisation</vt:lpstr>
      <vt:lpstr>Biology Paper 1</vt:lpstr>
      <vt:lpstr>Topic 3 – Infection &amp; Response</vt:lpstr>
      <vt:lpstr>Biology Paper 1</vt:lpstr>
      <vt:lpstr>Topic 4 – Bioenergetics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Biology Paper 1</dc:title>
  <dc:creator>THEO G</dc:creator>
  <cp:lastModifiedBy>Morgan4, Julie</cp:lastModifiedBy>
  <cp:revision>11</cp:revision>
  <dcterms:created xsi:type="dcterms:W3CDTF">2018-05-11T15:56:30Z</dcterms:created>
  <dcterms:modified xsi:type="dcterms:W3CDTF">2020-10-18T10:34:36Z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0x0101005BF0E80F59BB104798E222572B3D5FDE</vt:lpwstr>
  </property>
</Properties>
</file>