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21" Type="http://schemas.openxmlformats.org/officeDocument/2006/relationships/slide" Target="slides/slide17.xml"/><Relationship Id="rId68" Type="http://schemas.openxmlformats.org/officeDocument/2006/relationships/slide" Target="slides/slide64.xml"/><Relationship Id="rId16" Type="http://schemas.openxmlformats.org/officeDocument/2006/relationships/slide" Target="slides/slide12.xml"/><Relationship Id="rId74" Type="http://schemas.openxmlformats.org/officeDocument/2006/relationships/slide" Target="slides/slide70.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11" Type="http://schemas.openxmlformats.org/officeDocument/2006/relationships/slide" Target="slides/slide7.xml"/><Relationship Id="rId58" Type="http://schemas.openxmlformats.org/officeDocument/2006/relationships/slide" Target="slides/slide54.xml"/><Relationship Id="rId79" Type="http://schemas.openxmlformats.org/officeDocument/2006/relationships/customXml" Target="../customXml/item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77" Type="http://schemas.openxmlformats.org/officeDocument/2006/relationships/slide" Target="slides/slide73.xml"/><Relationship Id="rId35" Type="http://schemas.openxmlformats.org/officeDocument/2006/relationships/slide" Target="slides/slide31.xml"/><Relationship Id="rId64" Type="http://schemas.openxmlformats.org/officeDocument/2006/relationships/slide" Target="slides/slide60.xml"/><Relationship Id="rId22" Type="http://schemas.openxmlformats.org/officeDocument/2006/relationships/slide" Target="slides/slide18.xml"/><Relationship Id="rId69" Type="http://schemas.openxmlformats.org/officeDocument/2006/relationships/slide" Target="slides/slide65.xml"/><Relationship Id="rId27" Type="http://schemas.openxmlformats.org/officeDocument/2006/relationships/slide" Target="slides/slide23.xml"/><Relationship Id="rId56" Type="http://schemas.openxmlformats.org/officeDocument/2006/relationships/slide" Target="slides/slide52.xml"/><Relationship Id="rId14" Type="http://schemas.openxmlformats.org/officeDocument/2006/relationships/slide" Target="slides/slide10.xml"/><Relationship Id="rId8" Type="http://schemas.openxmlformats.org/officeDocument/2006/relationships/slide" Target="slides/slide4.xml"/><Relationship Id="rId72" Type="http://schemas.openxmlformats.org/officeDocument/2006/relationships/slide" Target="slides/slide68.xml"/><Relationship Id="rId51" Type="http://schemas.openxmlformats.org/officeDocument/2006/relationships/slide" Target="slides/slide47.xml"/><Relationship Id="rId80" Type="http://schemas.openxmlformats.org/officeDocument/2006/relationships/customXml" Target="../customXml/item2.xml"/><Relationship Id="rId3" Type="http://schemas.openxmlformats.org/officeDocument/2006/relationships/slideMaster" Target="slideMasters/slide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67" Type="http://schemas.openxmlformats.org/officeDocument/2006/relationships/slide" Target="slides/slide63.xml"/><Relationship Id="rId25" Type="http://schemas.openxmlformats.org/officeDocument/2006/relationships/slide" Target="slides/slide21.xml"/><Relationship Id="rId12" Type="http://schemas.openxmlformats.org/officeDocument/2006/relationships/slide" Target="slides/slide8.xml"/><Relationship Id="rId59" Type="http://schemas.openxmlformats.org/officeDocument/2006/relationships/slide" Target="slides/slide55.xml"/><Relationship Id="rId17" Type="http://schemas.openxmlformats.org/officeDocument/2006/relationships/slide" Target="slides/slide13.xml"/><Relationship Id="rId41" Type="http://schemas.openxmlformats.org/officeDocument/2006/relationships/slide" Target="slides/slide37.xml"/><Relationship Id="rId75" Type="http://schemas.openxmlformats.org/officeDocument/2006/relationships/slide" Target="slides/slide71.xml"/><Relationship Id="rId70" Type="http://schemas.openxmlformats.org/officeDocument/2006/relationships/slide" Target="slides/slide66.xml"/><Relationship Id="rId62" Type="http://schemas.openxmlformats.org/officeDocument/2006/relationships/slide" Target="slides/slide58.xml"/><Relationship Id="rId20" Type="http://schemas.openxmlformats.org/officeDocument/2006/relationships/slide" Target="slides/slide16.xml"/><Relationship Id="rId54" Type="http://schemas.openxmlformats.org/officeDocument/2006/relationships/slide" Target="slides/slide50.xml"/><Relationship Id="rId1" Type="http://schemas.openxmlformats.org/officeDocument/2006/relationships/theme" Target="theme/theme1.xml"/><Relationship Id="rId6" Type="http://schemas.openxmlformats.org/officeDocument/2006/relationships/slide" Target="slides/slide2.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7" Type="http://schemas.openxmlformats.org/officeDocument/2006/relationships/slide" Target="slides/slide53.xml"/><Relationship Id="rId15" Type="http://schemas.openxmlformats.org/officeDocument/2006/relationships/slide" Target="slides/slide11.xml"/><Relationship Id="rId44" Type="http://schemas.openxmlformats.org/officeDocument/2006/relationships/slide" Target="slides/slide40.xml"/><Relationship Id="rId73" Type="http://schemas.openxmlformats.org/officeDocument/2006/relationships/slide" Target="slides/slide69.xml"/><Relationship Id="rId31" Type="http://schemas.openxmlformats.org/officeDocument/2006/relationships/slide" Target="slides/slide27.xml"/><Relationship Id="rId78" Type="http://schemas.openxmlformats.org/officeDocument/2006/relationships/slide" Target="slides/slide74.xml"/><Relationship Id="rId65" Type="http://schemas.openxmlformats.org/officeDocument/2006/relationships/slide" Target="slides/slide61.xml"/><Relationship Id="rId60" Type="http://schemas.openxmlformats.org/officeDocument/2006/relationships/slide" Target="slides/slide56.xml"/><Relationship Id="rId52" Type="http://schemas.openxmlformats.org/officeDocument/2006/relationships/slide" Target="slides/slide48.xml"/><Relationship Id="rId10" Type="http://schemas.openxmlformats.org/officeDocument/2006/relationships/slide" Target="slides/slide6.xml"/><Relationship Id="rId81" Type="http://schemas.openxmlformats.org/officeDocument/2006/relationships/customXml" Target="../customXml/item3.xml"/><Relationship Id="rId4" Type="http://schemas.openxmlformats.org/officeDocument/2006/relationships/notesMaster" Target="notesMasters/notesMaster1.xml"/><Relationship Id="rId9" Type="http://schemas.openxmlformats.org/officeDocument/2006/relationships/slide" Target="slides/slide5.xml"/><Relationship Id="rId39" Type="http://schemas.openxmlformats.org/officeDocument/2006/relationships/slide" Target="slides/slide35.xml"/><Relationship Id="rId13" Type="http://schemas.openxmlformats.org/officeDocument/2006/relationships/slide" Target="slides/slide9.xml"/><Relationship Id="rId18" Type="http://schemas.openxmlformats.org/officeDocument/2006/relationships/slide" Target="slides/slide14.xml"/><Relationship Id="rId76" Type="http://schemas.openxmlformats.org/officeDocument/2006/relationships/slide" Target="slides/slide72.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presProps" Target="presProps.xml"/><Relationship Id="rId29" Type="http://schemas.openxmlformats.org/officeDocument/2006/relationships/slide" Target="slides/slide25.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24"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9fc830860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9fc830860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9fc83086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9fc83086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9fc8308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9fc8308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9fc830860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9fc830860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9fc830860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9fc830860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9fc83086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9fc83086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9fc830860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9fc830860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9fc830860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9fc830860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9fc830860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9fc830860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9fc83086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9fc83086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9fc830860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fc830860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9fc83086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9fc83086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9fc830860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49fc830860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49fc830860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9fc830860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9fc830860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9fc830860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9fc830860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9fc830860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9fc83086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9fc83086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9fc83086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9fc83086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9fc83086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9fc83086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49fc830860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49fc830860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49fc830860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49fc830860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9fc830860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9fc830860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49fc830860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9fc830860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9fc830860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49fc830860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9fc830860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9fc830860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9fc83086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9fc83086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49fc830860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49fc830860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49fc830860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49fc830860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49fc830860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49fc830860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9fc830860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49fc830860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49fc830860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49fc830860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Google Shape;553;g49fc830860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49fc830860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9fc830860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9fc830860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9fc83086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49fc83086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49fc830860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49fc830860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g49fc830860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49fc830860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49fc830860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49fc830860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49fc830860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49fc830860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49fc830860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49fc830860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49fc83086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49fc83086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49fc8308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49fc8308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49fc83086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49fc83086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49fc830860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49fc830860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9fc8308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9fc830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49fc830860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49fc830860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49fc830860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49fc830860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g49fc830860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49fc830860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49fc830860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49fc830860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49fc83086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49fc83086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49fc83086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49fc83086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g49fc830860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49fc830860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g49fc830860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49fc830860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g49fc830860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49fc830860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g49fc830860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49fc830860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9fc83086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9fc830860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Google Shape;839;g49fc830860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49fc83086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g49fc83086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49fc83086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g49fc83086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49fc83086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Google Shape;902;g49fc830860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49fc830860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Google Shape;910;g49fc830860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49fc830860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Google Shape;918;g49fc830860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49fc830860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g49fc830860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49fc830860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3" name="Shape 933"/>
        <p:cNvGrpSpPr/>
        <p:nvPr/>
      </p:nvGrpSpPr>
      <p:grpSpPr>
        <a:xfrm>
          <a:off x="0" y="0"/>
          <a:ext cx="0" cy="0"/>
          <a:chOff x="0" y="0"/>
          <a:chExt cx="0" cy="0"/>
        </a:xfrm>
      </p:grpSpPr>
      <p:sp>
        <p:nvSpPr>
          <p:cNvPr id="934" name="Google Shape;934;g49fc83086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49fc83086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2" name="Shape 942"/>
        <p:cNvGrpSpPr/>
        <p:nvPr/>
      </p:nvGrpSpPr>
      <p:grpSpPr>
        <a:xfrm>
          <a:off x="0" y="0"/>
          <a:ext cx="0" cy="0"/>
          <a:chOff x="0" y="0"/>
          <a:chExt cx="0" cy="0"/>
        </a:xfrm>
      </p:grpSpPr>
      <p:sp>
        <p:nvSpPr>
          <p:cNvPr id="943" name="Google Shape;943;g49fc83086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49fc83086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8" name="Shape 988"/>
        <p:cNvGrpSpPr/>
        <p:nvPr/>
      </p:nvGrpSpPr>
      <p:grpSpPr>
        <a:xfrm>
          <a:off x="0" y="0"/>
          <a:ext cx="0" cy="0"/>
          <a:chOff x="0" y="0"/>
          <a:chExt cx="0" cy="0"/>
        </a:xfrm>
      </p:grpSpPr>
      <p:sp>
        <p:nvSpPr>
          <p:cNvPr id="989" name="Google Shape;989;g49fc8308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49fc8308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9fc830860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9fc830860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6" name="Shape 996"/>
        <p:cNvGrpSpPr/>
        <p:nvPr/>
      </p:nvGrpSpPr>
      <p:grpSpPr>
        <a:xfrm>
          <a:off x="0" y="0"/>
          <a:ext cx="0" cy="0"/>
          <a:chOff x="0" y="0"/>
          <a:chExt cx="0" cy="0"/>
        </a:xfrm>
      </p:grpSpPr>
      <p:sp>
        <p:nvSpPr>
          <p:cNvPr id="997" name="Google Shape;997;g49fc830860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49fc830860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Google Shape;1005;g49fc830860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49fc830860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g49fc830860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49fc830860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0" name="Shape 1020"/>
        <p:cNvGrpSpPr/>
        <p:nvPr/>
      </p:nvGrpSpPr>
      <p:grpSpPr>
        <a:xfrm>
          <a:off x="0" y="0"/>
          <a:ext cx="0" cy="0"/>
          <a:chOff x="0" y="0"/>
          <a:chExt cx="0" cy="0"/>
        </a:xfrm>
      </p:grpSpPr>
      <p:sp>
        <p:nvSpPr>
          <p:cNvPr id="1021" name="Google Shape;1021;g49fc830860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49fc830860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Google Shape;1029;g49fc830860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49fc830860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9fc830860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9fc830860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9fc830860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9fc83086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1"/>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1" name="Google Shape;61;p12"/>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6"/>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7"/>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8"/>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9" name="Google Shape;49;p9"/>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0"/>
          <p:cNvPicPr preferRelativeResize="0"/>
          <p:nvPr/>
        </p:nvPicPr>
        <p:blipFill>
          <a:blip r:embed="rId2">
            <a:alphaModFix/>
          </a:blip>
          <a:stretch>
            <a:fillRect/>
          </a:stretch>
        </p:blipFill>
        <p:spPr>
          <a:xfrm>
            <a:off x="8506268" y="0"/>
            <a:ext cx="637732"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8506268" y="0"/>
            <a:ext cx="637732" cy="393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52.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56.png"/><Relationship Id="rId4" Type="http://schemas.openxmlformats.org/officeDocument/2006/relationships/image" Target="../media/image47.png"/><Relationship Id="rId5" Type="http://schemas.openxmlformats.org/officeDocument/2006/relationships/image" Target="../media/image51.png"/></Relationships>
</file>

<file path=ppt/slides/_rels/slide54.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58.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57.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7.png"/><Relationship Id="rId42" Type="http://schemas.openxmlformats.org/officeDocument/2006/relationships/image" Target="../media/image30.png"/><Relationship Id="rId41" Type="http://schemas.openxmlformats.org/officeDocument/2006/relationships/image" Target="../media/image42.png"/><Relationship Id="rId22" Type="http://schemas.openxmlformats.org/officeDocument/2006/relationships/image" Target="../media/image12.png"/><Relationship Id="rId21" Type="http://schemas.openxmlformats.org/officeDocument/2006/relationships/image" Target="../media/image11.png"/><Relationship Id="rId24" Type="http://schemas.openxmlformats.org/officeDocument/2006/relationships/image" Target="../media/image29.png"/><Relationship Id="rId23"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9.png"/><Relationship Id="rId26" Type="http://schemas.openxmlformats.org/officeDocument/2006/relationships/image" Target="../media/image35.png"/><Relationship Id="rId25" Type="http://schemas.openxmlformats.org/officeDocument/2006/relationships/image" Target="../media/image31.png"/><Relationship Id="rId28" Type="http://schemas.openxmlformats.org/officeDocument/2006/relationships/image" Target="../media/image27.png"/><Relationship Id="rId27"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29"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3.png"/><Relationship Id="rId31" Type="http://schemas.openxmlformats.org/officeDocument/2006/relationships/image" Target="../media/image32.png"/><Relationship Id="rId30" Type="http://schemas.openxmlformats.org/officeDocument/2006/relationships/image" Target="../media/image20.png"/><Relationship Id="rId11" Type="http://schemas.openxmlformats.org/officeDocument/2006/relationships/image" Target="../media/image18.png"/><Relationship Id="rId33" Type="http://schemas.openxmlformats.org/officeDocument/2006/relationships/image" Target="../media/image37.png"/><Relationship Id="rId10" Type="http://schemas.openxmlformats.org/officeDocument/2006/relationships/image" Target="../media/image10.png"/><Relationship Id="rId32" Type="http://schemas.openxmlformats.org/officeDocument/2006/relationships/image" Target="../media/image26.png"/><Relationship Id="rId13" Type="http://schemas.openxmlformats.org/officeDocument/2006/relationships/image" Target="../media/image15.png"/><Relationship Id="rId35" Type="http://schemas.openxmlformats.org/officeDocument/2006/relationships/image" Target="../media/image41.png"/><Relationship Id="rId12" Type="http://schemas.openxmlformats.org/officeDocument/2006/relationships/image" Target="../media/image9.png"/><Relationship Id="rId34" Type="http://schemas.openxmlformats.org/officeDocument/2006/relationships/image" Target="../media/image28.png"/><Relationship Id="rId15" Type="http://schemas.openxmlformats.org/officeDocument/2006/relationships/image" Target="../media/image22.png"/><Relationship Id="rId37" Type="http://schemas.openxmlformats.org/officeDocument/2006/relationships/image" Target="../media/image33.png"/><Relationship Id="rId14" Type="http://schemas.openxmlformats.org/officeDocument/2006/relationships/image" Target="../media/image5.png"/><Relationship Id="rId36" Type="http://schemas.openxmlformats.org/officeDocument/2006/relationships/image" Target="../media/image39.png"/><Relationship Id="rId17" Type="http://schemas.openxmlformats.org/officeDocument/2006/relationships/image" Target="../media/image14.png"/><Relationship Id="rId39" Type="http://schemas.openxmlformats.org/officeDocument/2006/relationships/image" Target="../media/image34.png"/><Relationship Id="rId16" Type="http://schemas.openxmlformats.org/officeDocument/2006/relationships/image" Target="../media/image7.png"/><Relationship Id="rId38" Type="http://schemas.openxmlformats.org/officeDocument/2006/relationships/image" Target="../media/image43.png"/><Relationship Id="rId19" Type="http://schemas.openxmlformats.org/officeDocument/2006/relationships/image" Target="../media/image23.png"/><Relationship Id="rId18"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1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1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GCSE Required Practicals</a:t>
            </a:r>
            <a:endParaRPr/>
          </a:p>
        </p:txBody>
      </p:sp>
      <p:sp>
        <p:nvSpPr>
          <p:cNvPr id="67" name="Google Shape;67;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71" name="Google Shape;171;p22"/>
          <p:cNvSpPr txBox="1"/>
          <p:nvPr>
            <p:ph type="title"/>
          </p:nvPr>
        </p:nvSpPr>
        <p:spPr>
          <a:xfrm>
            <a:off x="84800" y="758477"/>
            <a:ext cx="5633400" cy="4343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slide on the microscope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When you have found some cells, turn the nose piece to switch to a higher power lens (×100 or ×400 magnification).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clear, labelled drawing of </a:t>
            </a:r>
            <a:r>
              <a:rPr lang="en" sz="1000">
                <a:highlight>
                  <a:srgbClr val="FFFF00"/>
                </a:highlight>
                <a:latin typeface="Trebuchet MS"/>
                <a:ea typeface="Trebuchet MS"/>
                <a:cs typeface="Trebuchet MS"/>
                <a:sym typeface="Trebuchet MS"/>
              </a:rPr>
              <a:t>some of the cells</a:t>
            </a:r>
            <a:r>
              <a:rPr lang="en" sz="1000">
                <a:latin typeface="Trebuchet MS"/>
                <a:ea typeface="Trebuchet MS"/>
                <a:cs typeface="Trebuchet MS"/>
                <a:sym typeface="Trebuchet MS"/>
              </a:rPr>
              <a:t>. Make sure that you draw and label any component parts of the cell. Use a pencil to draw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sp>
        <p:nvSpPr>
          <p:cNvPr id="172" name="Google Shape;172;p22"/>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173" name="Google Shape;173;p22"/>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79" name="Google Shape;179;p23"/>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180" name="Google Shape;180;p23"/>
          <p:cNvSpPr txBox="1"/>
          <p:nvPr>
            <p:ph type="title"/>
          </p:nvPr>
        </p:nvSpPr>
        <p:spPr>
          <a:xfrm>
            <a:off x="0" y="769800"/>
            <a:ext cx="9144000" cy="26880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slide on the microscope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When you have found some cells, turn the nose piece to switch to a higher power lens (×100 or ×400 magnification).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clear, labelled drawing of some of the cells. Make sure that you draw and label any component parts of the cell. Use a pencil to draw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pic>
        <p:nvPicPr>
          <p:cNvPr id="181" name="Google Shape;181;p23"/>
          <p:cNvPicPr preferRelativeResize="0"/>
          <p:nvPr/>
        </p:nvPicPr>
        <p:blipFill>
          <a:blip r:embed="rId3">
            <a:alphaModFix/>
          </a:blip>
          <a:stretch>
            <a:fillRect/>
          </a:stretch>
        </p:blipFill>
        <p:spPr>
          <a:xfrm>
            <a:off x="2906121" y="3269400"/>
            <a:ext cx="3331754" cy="131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187" name="Google Shape;187;p24"/>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188" name="Google Shape;188;p24"/>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189" name="Google Shape;189;p24"/>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190" name="Google Shape;190;p24"/>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191" name="Google Shape;191;p24"/>
          <p:cNvPicPr preferRelativeResize="0"/>
          <p:nvPr/>
        </p:nvPicPr>
        <p:blipFill>
          <a:blip r:embed="rId6">
            <a:alphaModFix/>
          </a:blip>
          <a:stretch>
            <a:fillRect/>
          </a:stretch>
        </p:blipFill>
        <p:spPr>
          <a:xfrm>
            <a:off x="3020200" y="780813"/>
            <a:ext cx="2816052" cy="898725"/>
          </a:xfrm>
          <a:prstGeom prst="rect">
            <a:avLst/>
          </a:prstGeom>
          <a:noFill/>
          <a:ln>
            <a:noFill/>
          </a:ln>
        </p:spPr>
      </p:pic>
      <p:pic>
        <p:nvPicPr>
          <p:cNvPr id="192" name="Google Shape;192;p24"/>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193" name="Google Shape;193;p24"/>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194" name="Google Shape;194;p24"/>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195" name="Google Shape;195;p24"/>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196" name="Google Shape;196;p24"/>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197" name="Google Shape;197;p24"/>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198" name="Google Shape;198;p24"/>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199" name="Google Shape;199;p24"/>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200" name="Google Shape;200;p24"/>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201" name="Google Shape;201;p24"/>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202" name="Google Shape;202;p24"/>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203" name="Google Shape;203;p24"/>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204" name="Google Shape;204;p24"/>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205" name="Google Shape;205;p24"/>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206" name="Google Shape;206;p24"/>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207" name="Google Shape;207;p24"/>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208" name="Google Shape;208;p24"/>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209" name="Google Shape;209;p24"/>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210" name="Google Shape;210;p24"/>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211" name="Google Shape;211;p24"/>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212" name="Google Shape;212;p24"/>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213" name="Google Shape;213;p24"/>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214" name="Google Shape;214;p24"/>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215" name="Google Shape;215;p24"/>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216" name="Google Shape;216;p24"/>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217" name="Google Shape;217;p24"/>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218" name="Google Shape;218;p24"/>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219" name="Google Shape;219;p24"/>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220" name="Google Shape;220;p24"/>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221" name="Google Shape;221;p24"/>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222" name="Google Shape;222;p24"/>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223" name="Google Shape;223;p24"/>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224" name="Google Shape;224;p24"/>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225" name="Google Shape;225;p24"/>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226" name="Google Shape;226;p24"/>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227" name="Google Shape;227;p24"/>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33" name="Google Shape;233;p25"/>
          <p:cNvSpPr txBox="1"/>
          <p:nvPr>
            <p:ph type="title"/>
          </p:nvPr>
        </p:nvSpPr>
        <p:spPr>
          <a:xfrm>
            <a:off x="0" y="769800"/>
            <a:ext cx="5804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disinfectant spray. Then wipe with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wax pencil or permanent marker to mark the bottom of the nutrient agar plate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antibacterial hand wash.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a different antiseptic onto each of the three filter paper discs, </a:t>
            </a:r>
            <a:r>
              <a:rPr lang="en" sz="1000">
                <a:highlight>
                  <a:srgbClr val="FFFF00"/>
                </a:highlight>
                <a:latin typeface="Trebuchet MS"/>
                <a:ea typeface="Trebuchet MS"/>
                <a:cs typeface="Trebuchet MS"/>
                <a:sym typeface="Trebuchet MS"/>
              </a:rPr>
              <a:t>being careful to shake off excess liquid</a:t>
            </a:r>
            <a:r>
              <a:rPr lang="en" sz="1000">
                <a:latin typeface="Trebuchet MS"/>
                <a:ea typeface="Trebuchet MS"/>
                <a:cs typeface="Trebuchet MS"/>
                <a:sym typeface="Trebuchet MS"/>
              </a:rPr>
              <a:t>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forceps to carefully put each disc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clear tape.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diameter of the clear zone around each disc. Measure again at 90° to your first measurement, then calculate the mean diameter.</a:t>
            </a:r>
            <a:endParaRPr sz="1000">
              <a:latin typeface="Trebuchet MS"/>
              <a:ea typeface="Trebuchet MS"/>
              <a:cs typeface="Trebuchet MS"/>
              <a:sym typeface="Trebuchet MS"/>
            </a:endParaRPr>
          </a:p>
        </p:txBody>
      </p:sp>
      <p:sp>
        <p:nvSpPr>
          <p:cNvPr id="234" name="Google Shape;234;p25"/>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235" name="Google Shape;235;p25"/>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41" name="Google Shape;241;p26"/>
          <p:cNvSpPr txBox="1"/>
          <p:nvPr>
            <p:ph type="title"/>
          </p:nvPr>
        </p:nvSpPr>
        <p:spPr>
          <a:xfrm>
            <a:off x="0" y="769800"/>
            <a:ext cx="5804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disinfectant spray. Then wipe with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wax pencil or permanent marker to mark the bottom of the nutrient agar plate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antibacterial hand wash.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Put a different antiseptic onto each of the three filter paper discs</a:t>
            </a:r>
            <a:r>
              <a:rPr lang="en" sz="1000">
                <a:latin typeface="Trebuchet MS"/>
                <a:ea typeface="Trebuchet MS"/>
                <a:cs typeface="Trebuchet MS"/>
                <a:sym typeface="Trebuchet MS"/>
              </a:rPr>
              <a:t>, being careful to shake off excess liquid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forceps to carefully put each disc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clear tape.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diameter of the clear zone around each disc. Measure again at 90° to your first measurement, then calculate the mean diameter.</a:t>
            </a:r>
            <a:endParaRPr sz="1000">
              <a:latin typeface="Trebuchet MS"/>
              <a:ea typeface="Trebuchet MS"/>
              <a:cs typeface="Trebuchet MS"/>
              <a:sym typeface="Trebuchet MS"/>
            </a:endParaRPr>
          </a:p>
        </p:txBody>
      </p:sp>
      <p:sp>
        <p:nvSpPr>
          <p:cNvPr id="242" name="Google Shape;242;p26"/>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243" name="Google Shape;243;p26"/>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49" name="Google Shape;249;p27"/>
          <p:cNvSpPr txBox="1"/>
          <p:nvPr>
            <p:ph type="title"/>
          </p:nvPr>
        </p:nvSpPr>
        <p:spPr>
          <a:xfrm>
            <a:off x="0" y="769800"/>
            <a:ext cx="5804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disinfectant spray. Then wipe with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wax pencil or permanent marker to mark the bottom of the nutrient agar plate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antibacterial hand wash.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a different antiseptic onto each of the three filter paper discs, being careful to shake off excess liquid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forceps to carefully put each disc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clear tape.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Measure the diameter of the clear zone around each disc. Measure again at 90° to your first measurement, then calculate the mean diameter.</a:t>
            </a:r>
            <a:endParaRPr sz="1000">
              <a:highlight>
                <a:srgbClr val="FFFF00"/>
              </a:highlight>
              <a:latin typeface="Trebuchet MS"/>
              <a:ea typeface="Trebuchet MS"/>
              <a:cs typeface="Trebuchet MS"/>
              <a:sym typeface="Trebuchet MS"/>
            </a:endParaRPr>
          </a:p>
        </p:txBody>
      </p:sp>
      <p:sp>
        <p:nvSpPr>
          <p:cNvPr id="250" name="Google Shape;250;p27"/>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251" name="Google Shape;251;p27"/>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57" name="Google Shape;257;p28"/>
          <p:cNvSpPr txBox="1"/>
          <p:nvPr>
            <p:ph type="title"/>
          </p:nvPr>
        </p:nvSpPr>
        <p:spPr>
          <a:xfrm>
            <a:off x="0" y="769800"/>
            <a:ext cx="5804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a:t>
            </a:r>
            <a:r>
              <a:rPr lang="en" sz="1000">
                <a:highlight>
                  <a:srgbClr val="FFFF00"/>
                </a:highlight>
                <a:latin typeface="Trebuchet MS"/>
                <a:ea typeface="Trebuchet MS"/>
                <a:cs typeface="Trebuchet MS"/>
                <a:sym typeface="Trebuchet MS"/>
              </a:rPr>
              <a:t>disinfectant spray</a:t>
            </a:r>
            <a:r>
              <a:rPr lang="en" sz="1000">
                <a:latin typeface="Trebuchet MS"/>
                <a:ea typeface="Trebuchet MS"/>
                <a:cs typeface="Trebuchet MS"/>
                <a:sym typeface="Trebuchet MS"/>
              </a:rPr>
              <a:t>. Then wipe with </a:t>
            </a:r>
            <a:r>
              <a:rPr lang="en" sz="1000">
                <a:highlight>
                  <a:srgbClr val="FFFF00"/>
                </a:highlight>
                <a:latin typeface="Trebuchet MS"/>
                <a:ea typeface="Trebuchet MS"/>
                <a:cs typeface="Trebuchet MS"/>
                <a:sym typeface="Trebuchet MS"/>
              </a:rPr>
              <a:t>paper towels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wax pencil or permanent marker</a:t>
            </a:r>
            <a:r>
              <a:rPr lang="en" sz="1000">
                <a:latin typeface="Trebuchet MS"/>
                <a:ea typeface="Trebuchet MS"/>
                <a:cs typeface="Trebuchet MS"/>
                <a:sym typeface="Trebuchet MS"/>
              </a:rPr>
              <a:t> to mark the bottom of the </a:t>
            </a:r>
            <a:r>
              <a:rPr lang="en" sz="1000">
                <a:highlight>
                  <a:srgbClr val="FFFF00"/>
                </a:highlight>
                <a:latin typeface="Trebuchet MS"/>
                <a:ea typeface="Trebuchet MS"/>
                <a:cs typeface="Trebuchet MS"/>
                <a:sym typeface="Trebuchet MS"/>
              </a:rPr>
              <a:t>nutrient agar plate</a:t>
            </a:r>
            <a:r>
              <a:rPr lang="en" sz="1000">
                <a:latin typeface="Trebuchet MS"/>
                <a:ea typeface="Trebuchet MS"/>
                <a:cs typeface="Trebuchet MS"/>
                <a:sym typeface="Trebuchet MS"/>
              </a:rPr>
              <a:t>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t>
            </a:r>
            <a:r>
              <a:rPr lang="en" sz="1000">
                <a:highlight>
                  <a:srgbClr val="FFFF00"/>
                </a:highlight>
                <a:latin typeface="Trebuchet MS"/>
                <a:ea typeface="Trebuchet MS"/>
                <a:cs typeface="Trebuchet MS"/>
                <a:sym typeface="Trebuchet MS"/>
              </a:rPr>
              <a:t>antibacterial hand wash</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a </a:t>
            </a:r>
            <a:r>
              <a:rPr lang="en" sz="1000">
                <a:highlight>
                  <a:srgbClr val="FFFF00"/>
                </a:highlight>
                <a:latin typeface="Trebuchet MS"/>
                <a:ea typeface="Trebuchet MS"/>
                <a:cs typeface="Trebuchet MS"/>
                <a:sym typeface="Trebuchet MS"/>
              </a:rPr>
              <a:t>different antiseptic</a:t>
            </a:r>
            <a:r>
              <a:rPr lang="en" sz="1000">
                <a:latin typeface="Trebuchet MS"/>
                <a:ea typeface="Trebuchet MS"/>
                <a:cs typeface="Trebuchet MS"/>
                <a:sym typeface="Trebuchet MS"/>
              </a:rPr>
              <a:t> onto each of the three filter paper discs, being careful to shake off excess liquid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forceps</a:t>
            </a:r>
            <a:r>
              <a:rPr lang="en" sz="1000">
                <a:latin typeface="Trebuchet MS"/>
                <a:ea typeface="Trebuchet MS"/>
                <a:cs typeface="Trebuchet MS"/>
                <a:sym typeface="Trebuchet MS"/>
              </a:rPr>
              <a:t> to carefully put each </a:t>
            </a:r>
            <a:r>
              <a:rPr lang="en" sz="1000">
                <a:highlight>
                  <a:srgbClr val="FFFF00"/>
                </a:highlight>
                <a:latin typeface="Trebuchet MS"/>
                <a:ea typeface="Trebuchet MS"/>
                <a:cs typeface="Trebuchet MS"/>
                <a:sym typeface="Trebuchet MS"/>
              </a:rPr>
              <a:t>disc</a:t>
            </a:r>
            <a:r>
              <a:rPr lang="en" sz="1000">
                <a:latin typeface="Trebuchet MS"/>
                <a:ea typeface="Trebuchet MS"/>
                <a:cs typeface="Trebuchet MS"/>
                <a:sym typeface="Trebuchet MS"/>
              </a:rPr>
              <a:t>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a:t>
            </a:r>
            <a:r>
              <a:rPr lang="en" sz="1000">
                <a:highlight>
                  <a:srgbClr val="FFFF00"/>
                </a:highlight>
                <a:latin typeface="Trebuchet MS"/>
                <a:ea typeface="Trebuchet MS"/>
                <a:cs typeface="Trebuchet MS"/>
                <a:sym typeface="Trebuchet MS"/>
              </a:rPr>
              <a:t>clear tape</a:t>
            </a:r>
            <a:r>
              <a:rPr lang="en" sz="1000">
                <a:latin typeface="Trebuchet MS"/>
                <a:ea typeface="Trebuchet MS"/>
                <a:cs typeface="Trebuchet MS"/>
                <a:sym typeface="Trebuchet MS"/>
              </a:rPr>
              <a:t>.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diameter of the clear zone around each disc. Measure again at 90° to your first measurement, then calculate the mean diameter.</a:t>
            </a:r>
            <a:endParaRPr sz="1000">
              <a:latin typeface="Trebuchet MS"/>
              <a:ea typeface="Trebuchet MS"/>
              <a:cs typeface="Trebuchet MS"/>
              <a:sym typeface="Trebuchet MS"/>
            </a:endParaRPr>
          </a:p>
        </p:txBody>
      </p:sp>
      <p:sp>
        <p:nvSpPr>
          <p:cNvPr id="258" name="Google Shape;258;p28"/>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259" name="Google Shape;259;p28"/>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65" name="Google Shape;265;p29"/>
          <p:cNvSpPr txBox="1"/>
          <p:nvPr>
            <p:ph type="title"/>
          </p:nvPr>
        </p:nvSpPr>
        <p:spPr>
          <a:xfrm>
            <a:off x="0" y="769800"/>
            <a:ext cx="5804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disinfectant spray. Then wipe with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wax pencil or permanent marker to mark the bottom of the nutrient agar plate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antibacterial hand wash.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a different antiseptic onto each of the three filter paper discs, being careful to shake off excess liquid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forceps to carefully put each disc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clear tape.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diameter of the clear zone around each disc. Measure again at 90° to your first measurement, then calculate the mean diameter.</a:t>
            </a:r>
            <a:endParaRPr sz="1000">
              <a:latin typeface="Trebuchet MS"/>
              <a:ea typeface="Trebuchet MS"/>
              <a:cs typeface="Trebuchet MS"/>
              <a:sym typeface="Trebuchet MS"/>
            </a:endParaRPr>
          </a:p>
        </p:txBody>
      </p:sp>
      <p:sp>
        <p:nvSpPr>
          <p:cNvPr id="266" name="Google Shape;266;p29"/>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267" name="Google Shape;267;p29"/>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2 | Microbiology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antiseptics or antibiotics on bacterial growth using agar plates and measuring zones of inhibition.</a:t>
            </a:r>
            <a:endParaRPr sz="1500">
              <a:latin typeface="Trebuchet MS"/>
              <a:ea typeface="Trebuchet MS"/>
              <a:cs typeface="Trebuchet MS"/>
              <a:sym typeface="Trebuchet MS"/>
            </a:endParaRPr>
          </a:p>
        </p:txBody>
      </p:sp>
      <p:sp>
        <p:nvSpPr>
          <p:cNvPr id="273" name="Google Shape;273;p30"/>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274" name="Google Shape;274;p30"/>
          <p:cNvSpPr txBox="1"/>
          <p:nvPr>
            <p:ph type="title"/>
          </p:nvPr>
        </p:nvSpPr>
        <p:spPr>
          <a:xfrm>
            <a:off x="0" y="769800"/>
            <a:ext cx="7310100" cy="3611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sure your hands and work space are thoroughly clean before and after the experiment.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Spray the bench where you are working with disinfectant spray. Then wipe with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wax pencil or permanent marker to mark the bottom of the nutrient agar plate (not the lid) as shown in the diagram below. Make sure that the lid stays in place to avoid contamination.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divide the plate into three equal sections and number them 1, 2 and 3 around the edge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a dot into the middle of each section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your initials, the date and the name of the bacteria.</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Wash your hands with the antibacterial hand wash.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a different antiseptic onto each of the three filter paper discs, being careful to shake off excess liquid to avoid splashing.</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Carefully lift the lid of the agar plate at an angle away from your face. Do not open it fully.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forceps to carefully put each disc onto one of the dots you drew on with the wax pencil.</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note of which antiseptic is in each section.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Secure the lid of the agar plate in place using two small pieces of clear tape. Do not seal the lid all the way around as this creates anaerobic conditions. Anaerobic conditions will prevent the bacteria from growing and can encourage some other very nasty bacteria to grow.</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Incubate the plate at 25 °C for 48 hours.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diameter of the clear zone around each disc. Measure again at 90° to your first measurement, then calculate the mean diameter.</a:t>
            </a:r>
            <a:endParaRPr sz="1000">
              <a:latin typeface="Trebuchet MS"/>
              <a:ea typeface="Trebuchet MS"/>
              <a:cs typeface="Trebuchet MS"/>
              <a:sym typeface="Trebuchet MS"/>
            </a:endParaRPr>
          </a:p>
        </p:txBody>
      </p:sp>
      <p:pic>
        <p:nvPicPr>
          <p:cNvPr id="275" name="Google Shape;275;p30"/>
          <p:cNvPicPr preferRelativeResize="0"/>
          <p:nvPr/>
        </p:nvPicPr>
        <p:blipFill>
          <a:blip r:embed="rId3">
            <a:alphaModFix/>
          </a:blip>
          <a:stretch>
            <a:fillRect/>
          </a:stretch>
        </p:blipFill>
        <p:spPr>
          <a:xfrm>
            <a:off x="7514675" y="1083800"/>
            <a:ext cx="1395175" cy="1245025"/>
          </a:xfrm>
          <a:prstGeom prst="rect">
            <a:avLst/>
          </a:prstGeom>
          <a:noFill/>
          <a:ln>
            <a:noFill/>
          </a:ln>
        </p:spPr>
      </p:pic>
      <p:pic>
        <p:nvPicPr>
          <p:cNvPr id="276" name="Google Shape;276;p30"/>
          <p:cNvPicPr preferRelativeResize="0"/>
          <p:nvPr/>
        </p:nvPicPr>
        <p:blipFill rotWithShape="1">
          <a:blip r:embed="rId4">
            <a:alphaModFix/>
          </a:blip>
          <a:srcRect b="0" l="1864" r="0" t="0"/>
          <a:stretch/>
        </p:blipFill>
        <p:spPr>
          <a:xfrm>
            <a:off x="7598395" y="2734650"/>
            <a:ext cx="1227730" cy="124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282" name="Google Shape;282;p31"/>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283" name="Google Shape;283;p31"/>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284" name="Google Shape;284;p31"/>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285" name="Google Shape;285;p31"/>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286" name="Google Shape;286;p31"/>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287" name="Google Shape;287;p31"/>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288" name="Google Shape;288;p31"/>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289" name="Google Shape;289;p31"/>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290" name="Google Shape;290;p31"/>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291" name="Google Shape;291;p31"/>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292" name="Google Shape;292;p31"/>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293" name="Google Shape;293;p31"/>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294" name="Google Shape;294;p31"/>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295" name="Google Shape;295;p31"/>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296" name="Google Shape;296;p31"/>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297" name="Google Shape;297;p31"/>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298" name="Google Shape;298;p31"/>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299" name="Google Shape;299;p31"/>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300" name="Google Shape;300;p31"/>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301" name="Google Shape;301;p31"/>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302" name="Google Shape;302;p31"/>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303" name="Google Shape;303;p31"/>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304" name="Google Shape;304;p31"/>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305" name="Google Shape;305;p31"/>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306" name="Google Shape;306;p31"/>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307" name="Google Shape;307;p31"/>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308" name="Google Shape;308;p31"/>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309" name="Google Shape;309;p31"/>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310" name="Google Shape;310;p31"/>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311" name="Google Shape;311;p31"/>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312" name="Google Shape;312;p31"/>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313" name="Google Shape;313;p31"/>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314" name="Google Shape;314;p31"/>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315" name="Google Shape;315;p31"/>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316" name="Google Shape;316;p31"/>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317" name="Google Shape;317;p31"/>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318" name="Google Shape;318;p31"/>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319" name="Google Shape;319;p31"/>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320" name="Google Shape;320;p31"/>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321" name="Google Shape;321;p31"/>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322" name="Google Shape;322;p31"/>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write a method...just think of CIDER!</a:t>
            </a:r>
            <a:endParaRPr/>
          </a:p>
        </p:txBody>
      </p:sp>
      <p:pic>
        <p:nvPicPr>
          <p:cNvPr id="73" name="Google Shape;73;p14"/>
          <p:cNvPicPr preferRelativeResize="0"/>
          <p:nvPr/>
        </p:nvPicPr>
        <p:blipFill rotWithShape="1">
          <a:blip r:embed="rId3">
            <a:alphaModFix/>
          </a:blip>
          <a:srcRect b="0" l="33707" r="34106" t="0"/>
          <a:stretch/>
        </p:blipFill>
        <p:spPr>
          <a:xfrm rot="2198493">
            <a:off x="5925426" y="1309751"/>
            <a:ext cx="1507225" cy="3345323"/>
          </a:xfrm>
          <a:prstGeom prst="rect">
            <a:avLst/>
          </a:prstGeom>
          <a:noFill/>
          <a:ln>
            <a:noFill/>
          </a:ln>
        </p:spPr>
      </p:pic>
      <p:sp>
        <p:nvSpPr>
          <p:cNvPr id="74" name="Google Shape;74;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9900"/>
                </a:solidFill>
              </a:rPr>
              <a:t>C</a:t>
            </a:r>
            <a:r>
              <a:rPr b="1" lang="en" sz="3000">
                <a:solidFill>
                  <a:srgbClr val="000000"/>
                </a:solidFill>
              </a:rPr>
              <a:t>ontrol variables</a:t>
            </a:r>
            <a:endParaRPr b="1" sz="3000">
              <a:solidFill>
                <a:srgbClr val="000000"/>
              </a:solidFill>
            </a:endParaRPr>
          </a:p>
          <a:p>
            <a:pPr indent="0" lvl="0" marL="0" rtl="0" algn="l">
              <a:spcBef>
                <a:spcPts val="1600"/>
              </a:spcBef>
              <a:spcAft>
                <a:spcPts val="0"/>
              </a:spcAft>
              <a:buNone/>
            </a:pPr>
            <a:r>
              <a:rPr b="1" lang="en" sz="3000">
                <a:solidFill>
                  <a:srgbClr val="FF9900"/>
                </a:solidFill>
              </a:rPr>
              <a:t>I</a:t>
            </a:r>
            <a:r>
              <a:rPr b="1" lang="en" sz="3000">
                <a:solidFill>
                  <a:srgbClr val="000000"/>
                </a:solidFill>
              </a:rPr>
              <a:t>ndependent variable</a:t>
            </a:r>
            <a:endParaRPr b="1" sz="3000">
              <a:solidFill>
                <a:srgbClr val="000000"/>
              </a:solidFill>
            </a:endParaRPr>
          </a:p>
          <a:p>
            <a:pPr indent="0" lvl="0" marL="0" rtl="0" algn="l">
              <a:spcBef>
                <a:spcPts val="1600"/>
              </a:spcBef>
              <a:spcAft>
                <a:spcPts val="0"/>
              </a:spcAft>
              <a:buNone/>
            </a:pPr>
            <a:r>
              <a:rPr b="1" lang="en" sz="3000">
                <a:solidFill>
                  <a:srgbClr val="FF9900"/>
                </a:solidFill>
              </a:rPr>
              <a:t>D</a:t>
            </a:r>
            <a:r>
              <a:rPr b="1" lang="en" sz="3000">
                <a:solidFill>
                  <a:srgbClr val="000000"/>
                </a:solidFill>
              </a:rPr>
              <a:t>ependent variable</a:t>
            </a:r>
            <a:endParaRPr b="1" sz="3000">
              <a:solidFill>
                <a:srgbClr val="000000"/>
              </a:solidFill>
            </a:endParaRPr>
          </a:p>
          <a:p>
            <a:pPr indent="0" lvl="0" marL="0" rtl="0" algn="l">
              <a:spcBef>
                <a:spcPts val="1600"/>
              </a:spcBef>
              <a:spcAft>
                <a:spcPts val="0"/>
              </a:spcAft>
              <a:buNone/>
            </a:pPr>
            <a:r>
              <a:rPr b="1" lang="en" sz="3000">
                <a:solidFill>
                  <a:srgbClr val="FF9900"/>
                </a:solidFill>
              </a:rPr>
              <a:t>E</a:t>
            </a:r>
            <a:r>
              <a:rPr b="1" lang="en" sz="3000">
                <a:solidFill>
                  <a:srgbClr val="000000"/>
                </a:solidFill>
              </a:rPr>
              <a:t>quipment</a:t>
            </a:r>
            <a:endParaRPr b="1" sz="3000">
              <a:solidFill>
                <a:srgbClr val="000000"/>
              </a:solidFill>
            </a:endParaRPr>
          </a:p>
          <a:p>
            <a:pPr indent="0" lvl="0" marL="0" rtl="0" algn="l">
              <a:spcBef>
                <a:spcPts val="1600"/>
              </a:spcBef>
              <a:spcAft>
                <a:spcPts val="1600"/>
              </a:spcAft>
              <a:buNone/>
            </a:pPr>
            <a:r>
              <a:rPr b="1" lang="en" sz="3000">
                <a:solidFill>
                  <a:srgbClr val="FF9900"/>
                </a:solidFill>
              </a:rPr>
              <a:t>R</a:t>
            </a:r>
            <a:r>
              <a:rPr b="1" lang="en" sz="3000">
                <a:solidFill>
                  <a:srgbClr val="000000"/>
                </a:solidFill>
              </a:rPr>
              <a:t>epeats</a:t>
            </a:r>
            <a:endParaRPr b="1" sz="30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28" name="Google Shape;328;p32"/>
          <p:cNvSpPr txBox="1"/>
          <p:nvPr>
            <p:ph type="title"/>
          </p:nvPr>
        </p:nvSpPr>
        <p:spPr>
          <a:xfrm>
            <a:off x="0" y="769800"/>
            <a:ext cx="53979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cork borer to cut five potato cylinders of the </a:t>
            </a:r>
            <a:r>
              <a:rPr lang="en" sz="1000">
                <a:highlight>
                  <a:srgbClr val="FFFF00"/>
                </a:highlight>
                <a:latin typeface="Trebuchet MS"/>
                <a:ea typeface="Trebuchet MS"/>
                <a:cs typeface="Trebuchet MS"/>
                <a:sym typeface="Trebuchet MS"/>
              </a:rPr>
              <a:t>same diameter</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knife to trim off any potato skin on each potato cylinder. Then trim each potato cylinder so that they are all the </a:t>
            </a:r>
            <a:r>
              <a:rPr lang="en" sz="1000">
                <a:highlight>
                  <a:srgbClr val="FFFF00"/>
                </a:highlight>
                <a:latin typeface="Trebuchet MS"/>
                <a:ea typeface="Trebuchet MS"/>
                <a:cs typeface="Trebuchet MS"/>
                <a:sym typeface="Trebuchet MS"/>
              </a:rPr>
              <a:t>same length</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mass of each potato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length of each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a:t>
            </a:r>
            <a:r>
              <a:rPr lang="en" sz="1000">
                <a:highlight>
                  <a:srgbClr val="FFFF00"/>
                </a:highlight>
                <a:latin typeface="Trebuchet MS"/>
                <a:ea typeface="Trebuchet MS"/>
                <a:cs typeface="Trebuchet MS"/>
                <a:sym typeface="Trebuchet MS"/>
              </a:rPr>
              <a:t>10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each concentration of sugar or salt solution</a:t>
            </a:r>
            <a:r>
              <a:rPr lang="en" sz="1000">
                <a:latin typeface="Trebuchet MS"/>
                <a:ea typeface="Trebuchet MS"/>
                <a:cs typeface="Trebuchet MS"/>
                <a:sym typeface="Trebuchet MS"/>
              </a:rPr>
              <a:t> and put into boiling tubes.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a:t>
            </a:r>
            <a:r>
              <a:rPr lang="en" sz="1000">
                <a:highlight>
                  <a:srgbClr val="FFFF00"/>
                </a:highlight>
                <a:latin typeface="Trebuchet MS"/>
                <a:ea typeface="Trebuchet MS"/>
                <a:cs typeface="Trebuchet MS"/>
                <a:sym typeface="Trebuchet MS"/>
              </a:rPr>
              <a:t>10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the distilled water</a:t>
            </a:r>
            <a:r>
              <a:rPr lang="en" sz="1000">
                <a:latin typeface="Trebuchet MS"/>
                <a:ea typeface="Trebuchet MS"/>
                <a:cs typeface="Trebuchet MS"/>
                <a:sym typeface="Trebuchet MS"/>
              </a:rPr>
              <a:t>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a:t>
            </a:r>
            <a:r>
              <a:rPr lang="en" sz="1000">
                <a:highlight>
                  <a:srgbClr val="FFFF00"/>
                </a:highlight>
                <a:latin typeface="Trebuchet MS"/>
                <a:ea typeface="Trebuchet MS"/>
                <a:cs typeface="Trebuchet MS"/>
                <a:sym typeface="Trebuchet MS"/>
              </a:rPr>
              <a:t>chosen amount of time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a:t>
            </a:r>
            <a:r>
              <a:rPr lang="en" sz="1000">
                <a:latin typeface="Trebuchet MS"/>
                <a:ea typeface="Trebuchet MS"/>
                <a:cs typeface="Trebuchet MS"/>
                <a:sym typeface="Trebuchet MS"/>
              </a:rPr>
              <a:t>paper towels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new mass and length of each potato cylinder again. Record your </a:t>
            </a:r>
            <a:r>
              <a:rPr lang="en" sz="1000">
                <a:latin typeface="Trebuchet MS"/>
                <a:ea typeface="Trebuchet MS"/>
                <a:cs typeface="Trebuchet MS"/>
                <a:sym typeface="Trebuchet MS"/>
              </a:rPr>
              <a:t>measurements for</a:t>
            </a:r>
            <a:r>
              <a:rPr lang="en" sz="1000">
                <a:latin typeface="Trebuchet MS"/>
                <a:ea typeface="Trebuchet MS"/>
                <a:cs typeface="Trebuchet MS"/>
                <a:sym typeface="Trebuchet MS"/>
              </a:rPr>
              <a:t> each concentration in your table.</a:t>
            </a:r>
            <a:endParaRPr sz="1000">
              <a:latin typeface="Trebuchet MS"/>
              <a:ea typeface="Trebuchet MS"/>
              <a:cs typeface="Trebuchet MS"/>
              <a:sym typeface="Trebuchet MS"/>
            </a:endParaRPr>
          </a:p>
        </p:txBody>
      </p:sp>
      <p:sp>
        <p:nvSpPr>
          <p:cNvPr id="329" name="Google Shape;329;p32"/>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330" name="Google Shape;330;p32"/>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36" name="Google Shape;336;p33"/>
          <p:cNvSpPr txBox="1"/>
          <p:nvPr>
            <p:ph type="title"/>
          </p:nvPr>
        </p:nvSpPr>
        <p:spPr>
          <a:xfrm>
            <a:off x="0" y="769800"/>
            <a:ext cx="53979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cork borer to cut five potato cylinders of the same diameter.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knife to trim off any potato skin on each potato cylinder. Then trim each potato cylinder so that they are all the same length.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mass of each potato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length of each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Measure 10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each concentration of sugar or salt solution and put into boiling tubes.</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distilled water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chosen amount of time.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new mass and length of each potato cylinder again. Record your measurements for each concentration in your table.</a:t>
            </a:r>
            <a:endParaRPr sz="1000">
              <a:latin typeface="Trebuchet MS"/>
              <a:ea typeface="Trebuchet MS"/>
              <a:cs typeface="Trebuchet MS"/>
              <a:sym typeface="Trebuchet MS"/>
            </a:endParaRPr>
          </a:p>
        </p:txBody>
      </p:sp>
      <p:sp>
        <p:nvSpPr>
          <p:cNvPr id="337" name="Google Shape;337;p33"/>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338" name="Google Shape;338;p33"/>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44" name="Google Shape;344;p34"/>
          <p:cNvSpPr txBox="1"/>
          <p:nvPr>
            <p:ph type="title"/>
          </p:nvPr>
        </p:nvSpPr>
        <p:spPr>
          <a:xfrm>
            <a:off x="0" y="769800"/>
            <a:ext cx="53979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cork borer to cut five potato cylinders of the same diameter.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knife to trim off any potato skin on each potato cylinder. Then trim each potato cylinder so that they are all the same length.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Accurately measure the mass of each potato cylinder.</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Accurately measure the length of each cylinder.</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concentration of sugar or salt solution and put into boiling tubes.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distilled water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chosen amount of time.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Measure the new mass and length of each potato cylinder again. Record your measurements for each concentration in your table.</a:t>
            </a:r>
            <a:endParaRPr sz="1000">
              <a:highlight>
                <a:srgbClr val="FFFF00"/>
              </a:highlight>
              <a:latin typeface="Trebuchet MS"/>
              <a:ea typeface="Trebuchet MS"/>
              <a:cs typeface="Trebuchet MS"/>
              <a:sym typeface="Trebuchet MS"/>
            </a:endParaRPr>
          </a:p>
        </p:txBody>
      </p:sp>
      <p:sp>
        <p:nvSpPr>
          <p:cNvPr id="345" name="Google Shape;345;p34"/>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346" name="Google Shape;346;p34"/>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52" name="Google Shape;352;p35"/>
          <p:cNvSpPr txBox="1"/>
          <p:nvPr>
            <p:ph type="title"/>
          </p:nvPr>
        </p:nvSpPr>
        <p:spPr>
          <a:xfrm>
            <a:off x="0" y="769800"/>
            <a:ext cx="53979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a:t>
            </a:r>
            <a:r>
              <a:rPr lang="en" sz="1000">
                <a:highlight>
                  <a:srgbClr val="FFFF00"/>
                </a:highlight>
                <a:latin typeface="Trebuchet MS"/>
                <a:ea typeface="Trebuchet MS"/>
                <a:cs typeface="Trebuchet MS"/>
                <a:sym typeface="Trebuchet MS"/>
              </a:rPr>
              <a:t>c</a:t>
            </a:r>
            <a:r>
              <a:rPr lang="en" sz="1000">
                <a:highlight>
                  <a:srgbClr val="FFFF00"/>
                </a:highlight>
                <a:latin typeface="Trebuchet MS"/>
                <a:ea typeface="Trebuchet MS"/>
                <a:cs typeface="Trebuchet MS"/>
                <a:sym typeface="Trebuchet MS"/>
              </a:rPr>
              <a:t>o</a:t>
            </a:r>
            <a:r>
              <a:rPr lang="en" sz="1000">
                <a:highlight>
                  <a:srgbClr val="FFFF00"/>
                </a:highlight>
                <a:latin typeface="Trebuchet MS"/>
                <a:ea typeface="Trebuchet MS"/>
                <a:cs typeface="Trebuchet MS"/>
                <a:sym typeface="Trebuchet MS"/>
              </a:rPr>
              <a:t>rk </a:t>
            </a:r>
            <a:r>
              <a:rPr lang="en" sz="1000">
                <a:highlight>
                  <a:srgbClr val="FFFF00"/>
                </a:highlight>
                <a:latin typeface="Trebuchet MS"/>
                <a:ea typeface="Trebuchet MS"/>
                <a:cs typeface="Trebuchet MS"/>
                <a:sym typeface="Trebuchet MS"/>
              </a:rPr>
              <a:t>borer</a:t>
            </a:r>
            <a:r>
              <a:rPr lang="en" sz="1000">
                <a:latin typeface="Trebuchet MS"/>
                <a:ea typeface="Trebuchet MS"/>
                <a:cs typeface="Trebuchet MS"/>
                <a:sym typeface="Trebuchet MS"/>
              </a:rPr>
              <a:t> to cut five </a:t>
            </a:r>
            <a:r>
              <a:rPr lang="en" sz="1000">
                <a:highlight>
                  <a:srgbClr val="FFFF00"/>
                </a:highlight>
                <a:latin typeface="Trebuchet MS"/>
                <a:ea typeface="Trebuchet MS"/>
                <a:cs typeface="Trebuchet MS"/>
                <a:sym typeface="Trebuchet MS"/>
              </a:rPr>
              <a:t>potato</a:t>
            </a:r>
            <a:r>
              <a:rPr lang="en" sz="1000">
                <a:latin typeface="Trebuchet MS"/>
                <a:ea typeface="Trebuchet MS"/>
                <a:cs typeface="Trebuchet MS"/>
                <a:sym typeface="Trebuchet MS"/>
              </a:rPr>
              <a:t> cylinders of the same diameter.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knife</a:t>
            </a:r>
            <a:r>
              <a:rPr lang="en" sz="1000">
                <a:latin typeface="Trebuchet MS"/>
                <a:ea typeface="Trebuchet MS"/>
                <a:cs typeface="Trebuchet MS"/>
                <a:sym typeface="Trebuchet MS"/>
              </a:rPr>
              <a:t> to trim off any potato skin on each potato cylinder. Then trim each potato cylinder so that they are all the same length.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a:t>
            </a:r>
            <a:r>
              <a:rPr lang="en" sz="1000">
                <a:highlight>
                  <a:srgbClr val="FFFF00"/>
                </a:highlight>
                <a:latin typeface="Trebuchet MS"/>
                <a:ea typeface="Trebuchet MS"/>
                <a:cs typeface="Trebuchet MS"/>
                <a:sym typeface="Trebuchet MS"/>
              </a:rPr>
              <a:t>measure the mass</a:t>
            </a:r>
            <a:r>
              <a:rPr lang="en" sz="1000">
                <a:latin typeface="Trebuchet MS"/>
                <a:ea typeface="Trebuchet MS"/>
                <a:cs typeface="Trebuchet MS"/>
                <a:sym typeface="Trebuchet MS"/>
              </a:rPr>
              <a:t> of each potato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a:t>
            </a:r>
            <a:r>
              <a:rPr lang="en" sz="1000">
                <a:highlight>
                  <a:srgbClr val="FFFF00"/>
                </a:highlight>
                <a:latin typeface="Trebuchet MS"/>
                <a:ea typeface="Trebuchet MS"/>
                <a:cs typeface="Trebuchet MS"/>
                <a:sym typeface="Trebuchet MS"/>
              </a:rPr>
              <a:t>measure the length</a:t>
            </a:r>
            <a:r>
              <a:rPr lang="en" sz="1000">
                <a:latin typeface="Trebuchet MS"/>
                <a:ea typeface="Trebuchet MS"/>
                <a:cs typeface="Trebuchet MS"/>
                <a:sym typeface="Trebuchet MS"/>
              </a:rPr>
              <a:t> of each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a:t>
            </a:r>
            <a:r>
              <a:rPr lang="en" sz="1000">
                <a:highlight>
                  <a:srgbClr val="FFFF00"/>
                </a:highlight>
                <a:latin typeface="Trebuchet MS"/>
                <a:ea typeface="Trebuchet MS"/>
                <a:cs typeface="Trebuchet MS"/>
                <a:sym typeface="Trebuchet MS"/>
              </a:rPr>
              <a:t>concentration of sugar or salt solution</a:t>
            </a:r>
            <a:r>
              <a:rPr lang="en" sz="1000">
                <a:latin typeface="Trebuchet MS"/>
                <a:ea typeface="Trebuchet MS"/>
                <a:cs typeface="Trebuchet MS"/>
                <a:sym typeface="Trebuchet MS"/>
              </a:rPr>
              <a:t> and put into </a:t>
            </a:r>
            <a:r>
              <a:rPr lang="en" sz="1000">
                <a:highlight>
                  <a:srgbClr val="FFFF00"/>
                </a:highlight>
                <a:latin typeface="Trebuchet MS"/>
                <a:ea typeface="Trebuchet MS"/>
                <a:cs typeface="Trebuchet MS"/>
                <a:sym typeface="Trebuchet MS"/>
              </a:rPr>
              <a:t>boiling tubes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a:t>
            </a:r>
            <a:r>
              <a:rPr lang="en" sz="1000">
                <a:highlight>
                  <a:srgbClr val="FFFF00"/>
                </a:highlight>
                <a:latin typeface="Trebuchet MS"/>
                <a:ea typeface="Trebuchet MS"/>
                <a:cs typeface="Trebuchet MS"/>
                <a:sym typeface="Trebuchet MS"/>
              </a:rPr>
              <a:t>distilled water</a:t>
            </a:r>
            <a:r>
              <a:rPr lang="en" sz="1000">
                <a:latin typeface="Trebuchet MS"/>
                <a:ea typeface="Trebuchet MS"/>
                <a:cs typeface="Trebuchet MS"/>
                <a:sym typeface="Trebuchet MS"/>
              </a:rPr>
              <a:t>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chosen amount of time.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a:t>
            </a:r>
            <a:r>
              <a:rPr lang="en" sz="1000">
                <a:highlight>
                  <a:srgbClr val="FFFF00"/>
                </a:highlight>
                <a:latin typeface="Trebuchet MS"/>
                <a:ea typeface="Trebuchet MS"/>
                <a:cs typeface="Trebuchet MS"/>
                <a:sym typeface="Trebuchet MS"/>
              </a:rPr>
              <a:t>paper towels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new mass and length of each potato cylinder again. Record your measurements for each concentration in your table.</a:t>
            </a:r>
            <a:endParaRPr sz="1000">
              <a:latin typeface="Trebuchet MS"/>
              <a:ea typeface="Trebuchet MS"/>
              <a:cs typeface="Trebuchet MS"/>
              <a:sym typeface="Trebuchet MS"/>
            </a:endParaRPr>
          </a:p>
        </p:txBody>
      </p:sp>
      <p:sp>
        <p:nvSpPr>
          <p:cNvPr id="353" name="Google Shape;353;p35"/>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354" name="Google Shape;354;p35"/>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60" name="Google Shape;360;p36"/>
          <p:cNvSpPr txBox="1"/>
          <p:nvPr>
            <p:ph type="title"/>
          </p:nvPr>
        </p:nvSpPr>
        <p:spPr>
          <a:xfrm>
            <a:off x="0" y="769800"/>
            <a:ext cx="53979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cork borer to cut five potato cylinders of the same diameter.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knife to trim off any potato skin on each potato cylinder. Then trim each potato cylinder so that they are all the same length.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mass of each potato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length of each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concentration of sugar or salt solution and put into boiling tubes.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distilled water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chosen amount of time.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new mass and length of each potato cylinder again. Record your measurements for each concentration in your table.</a:t>
            </a:r>
            <a:endParaRPr sz="1000">
              <a:latin typeface="Trebuchet MS"/>
              <a:ea typeface="Trebuchet MS"/>
              <a:cs typeface="Trebuchet MS"/>
              <a:sym typeface="Trebuchet MS"/>
            </a:endParaRPr>
          </a:p>
        </p:txBody>
      </p:sp>
      <p:sp>
        <p:nvSpPr>
          <p:cNvPr id="361" name="Google Shape;361;p36"/>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362" name="Google Shape;362;p36"/>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3 | Osmosis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a range of concentrations of salt or sugar solutions on the mass of plant tissue.</a:t>
            </a:r>
            <a:endParaRPr sz="1500">
              <a:latin typeface="Trebuchet MS"/>
              <a:ea typeface="Trebuchet MS"/>
              <a:cs typeface="Trebuchet MS"/>
              <a:sym typeface="Trebuchet MS"/>
            </a:endParaRPr>
          </a:p>
        </p:txBody>
      </p:sp>
      <p:sp>
        <p:nvSpPr>
          <p:cNvPr id="368" name="Google Shape;368;p37"/>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369" name="Google Shape;369;p37"/>
          <p:cNvSpPr txBox="1"/>
          <p:nvPr>
            <p:ph type="title"/>
          </p:nvPr>
        </p:nvSpPr>
        <p:spPr>
          <a:xfrm>
            <a:off x="0" y="769800"/>
            <a:ext cx="5397900" cy="27633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a cork borer to cut five potato cylinders of the same diameter.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Use the knife to trim off any potato skin on each potato cylinder. Then trim each potato cylinder so that they are all the same length.</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mass of each potato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Accurately measure the length of each cylinder.</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measurements in a table like the one shown over the page.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concentration of sugar or salt solution and put into boiling tubes.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Label each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distilled water and put into the fifth boiling tube. Label the boiling tube clearly.</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Add one potato cylinder to each boiling tube </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Leave the potato cylinders in the boiling tubes for a chosen amount of time.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Remove the potato cylinders from the boiling tubes and carefully blot them dry with the paper towels.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new mass and length of each potato cylinder again. Record your measurements for each concentration in your table.</a:t>
            </a:r>
            <a:endParaRPr sz="1000">
              <a:latin typeface="Trebuchet MS"/>
              <a:ea typeface="Trebuchet MS"/>
              <a:cs typeface="Trebuchet MS"/>
              <a:sym typeface="Trebuchet MS"/>
            </a:endParaRPr>
          </a:p>
        </p:txBody>
      </p:sp>
      <p:pic>
        <p:nvPicPr>
          <p:cNvPr id="370" name="Google Shape;370;p37"/>
          <p:cNvPicPr preferRelativeResize="0"/>
          <p:nvPr/>
        </p:nvPicPr>
        <p:blipFill>
          <a:blip r:embed="rId3">
            <a:alphaModFix/>
          </a:blip>
          <a:stretch>
            <a:fillRect/>
          </a:stretch>
        </p:blipFill>
        <p:spPr>
          <a:xfrm>
            <a:off x="5484375" y="844363"/>
            <a:ext cx="3441301" cy="2614181"/>
          </a:xfrm>
          <a:prstGeom prst="rect">
            <a:avLst/>
          </a:prstGeom>
          <a:noFill/>
          <a:ln>
            <a:noFill/>
          </a:ln>
        </p:spPr>
      </p:pic>
      <p:pic>
        <p:nvPicPr>
          <p:cNvPr id="371" name="Google Shape;371;p37"/>
          <p:cNvPicPr preferRelativeResize="0"/>
          <p:nvPr/>
        </p:nvPicPr>
        <p:blipFill>
          <a:blip r:embed="rId4">
            <a:alphaModFix/>
          </a:blip>
          <a:stretch>
            <a:fillRect/>
          </a:stretch>
        </p:blipFill>
        <p:spPr>
          <a:xfrm>
            <a:off x="247796" y="3555898"/>
            <a:ext cx="3283355" cy="134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0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000">
              <a:latin typeface="Trebuchet MS"/>
              <a:ea typeface="Trebuchet MS"/>
              <a:cs typeface="Trebuchet MS"/>
              <a:sym typeface="Trebuchet MS"/>
            </a:endParaRPr>
          </a:p>
        </p:txBody>
      </p:sp>
      <p:sp>
        <p:nvSpPr>
          <p:cNvPr id="377" name="Google Shape;377;p38"/>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378" name="Google Shape;378;p38"/>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379" name="Google Shape;379;p38"/>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380" name="Google Shape;380;p38"/>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381" name="Google Shape;381;p38"/>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382" name="Google Shape;382;p38"/>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383" name="Google Shape;383;p38"/>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384" name="Google Shape;384;p38"/>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385" name="Google Shape;385;p38"/>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386" name="Google Shape;386;p38"/>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387" name="Google Shape;387;p38"/>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388" name="Google Shape;388;p38"/>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389" name="Google Shape;389;p38"/>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390" name="Google Shape;390;p38"/>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391" name="Google Shape;391;p38"/>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392" name="Google Shape;392;p38"/>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393" name="Google Shape;393;p38"/>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394" name="Google Shape;394;p38"/>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395" name="Google Shape;395;p38"/>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396" name="Google Shape;396;p38"/>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397" name="Google Shape;397;p38"/>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398" name="Google Shape;398;p38"/>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399" name="Google Shape;399;p38"/>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400" name="Google Shape;400;p38"/>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401" name="Google Shape;401;p38"/>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402" name="Google Shape;402;p38"/>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403" name="Google Shape;403;p38"/>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404" name="Google Shape;404;p38"/>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405" name="Google Shape;405;p38"/>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406" name="Google Shape;406;p38"/>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407" name="Google Shape;407;p38"/>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408" name="Google Shape;408;p38"/>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409" name="Google Shape;409;p38"/>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410" name="Google Shape;410;p38"/>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411" name="Google Shape;411;p38"/>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412" name="Google Shape;412;p38"/>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413" name="Google Shape;413;p38"/>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414" name="Google Shape;414;p38"/>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415" name="Google Shape;415;p38"/>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416" name="Google Shape;416;p38"/>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417" name="Google Shape;417;p38"/>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3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23" name="Google Shape;423;p39"/>
          <p:cNvSpPr txBox="1"/>
          <p:nvPr>
            <p:ph type="title"/>
          </p:nvPr>
        </p:nvSpPr>
        <p:spPr>
          <a:xfrm>
            <a:off x="0" y="769800"/>
            <a:ext cx="5660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water bath set up using a Bunsen burner.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Benedict’s solution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Iodine solution.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distilled water.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ethanol.</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what you see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1 cm3 of Biuret solution A and 1 cm3 of Biuret solution B to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any colour change in your table of results</a:t>
            </a:r>
            <a:endParaRPr sz="1000">
              <a:latin typeface="Trebuchet MS"/>
              <a:ea typeface="Trebuchet MS"/>
              <a:cs typeface="Trebuchet MS"/>
              <a:sym typeface="Trebuchet MS"/>
            </a:endParaRPr>
          </a:p>
        </p:txBody>
      </p:sp>
      <p:sp>
        <p:nvSpPr>
          <p:cNvPr id="424" name="Google Shape;424;p39"/>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425" name="Google Shape;425;p39"/>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4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31" name="Google Shape;431;p40"/>
          <p:cNvSpPr txBox="1"/>
          <p:nvPr>
            <p:ph type="title"/>
          </p:nvPr>
        </p:nvSpPr>
        <p:spPr>
          <a:xfrm>
            <a:off x="0" y="769800"/>
            <a:ext cx="5660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water bath set up using a Bunsen burner.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Add a few drops of Benedict’s solution</a:t>
            </a:r>
            <a:r>
              <a:rPr lang="en" sz="1000">
                <a:latin typeface="Trebuchet MS"/>
                <a:ea typeface="Trebuchet MS"/>
                <a:cs typeface="Trebuchet MS"/>
                <a:sym typeface="Trebuchet MS"/>
              </a:rPr>
              <a:t>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Add a few drops of Iodine solution</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distilled water.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Add a few drops of ethanol</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what you see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Add 1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Biuret solution A and 1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Biuret solution B to the test tube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any colour change in your table of results</a:t>
            </a:r>
            <a:endParaRPr sz="1000">
              <a:latin typeface="Trebuchet MS"/>
              <a:ea typeface="Trebuchet MS"/>
              <a:cs typeface="Trebuchet MS"/>
              <a:sym typeface="Trebuchet MS"/>
            </a:endParaRPr>
          </a:p>
        </p:txBody>
      </p:sp>
      <p:sp>
        <p:nvSpPr>
          <p:cNvPr id="432" name="Google Shape;432;p40"/>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433" name="Google Shape;433;p40"/>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4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39" name="Google Shape;439;p41"/>
          <p:cNvSpPr txBox="1"/>
          <p:nvPr>
            <p:ph type="title"/>
          </p:nvPr>
        </p:nvSpPr>
        <p:spPr>
          <a:xfrm>
            <a:off x="0" y="769800"/>
            <a:ext cx="5660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water bath set up using a Bunsen burner.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Benedict’s solution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Note down any colour change in your table of results.</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Iodine solution.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Note down any colour change in your table of result</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distilled water.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ethanol.</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Note what you see in your table of results.</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1 cm3 of Biuret solution A and 1 cm3 of Biuret solution B to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Note any colour change in your table of results</a:t>
            </a:r>
            <a:endParaRPr sz="1000">
              <a:highlight>
                <a:srgbClr val="FFFF00"/>
              </a:highlight>
              <a:latin typeface="Trebuchet MS"/>
              <a:ea typeface="Trebuchet MS"/>
              <a:cs typeface="Trebuchet MS"/>
              <a:sym typeface="Trebuchet MS"/>
            </a:endParaRPr>
          </a:p>
        </p:txBody>
      </p:sp>
      <p:sp>
        <p:nvSpPr>
          <p:cNvPr id="440" name="Google Shape;440;p41"/>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441" name="Google Shape;441;p41"/>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GCSE Required Practicals</a:t>
            </a:r>
            <a:endParaRPr/>
          </a:p>
        </p:txBody>
      </p:sp>
      <p:sp>
        <p:nvSpPr>
          <p:cNvPr id="80" name="Google Shape;80;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Biology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47" name="Google Shape;447;p42"/>
          <p:cNvSpPr txBox="1"/>
          <p:nvPr>
            <p:ph type="title"/>
          </p:nvPr>
        </p:nvSpPr>
        <p:spPr>
          <a:xfrm>
            <a:off x="0" y="769800"/>
            <a:ext cx="5660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a:t>
            </a:r>
            <a:r>
              <a:rPr lang="en" sz="1000">
                <a:highlight>
                  <a:srgbClr val="FFFF00"/>
                </a:highlight>
                <a:latin typeface="Trebuchet MS"/>
                <a:ea typeface="Trebuchet MS"/>
                <a:cs typeface="Trebuchet MS"/>
                <a:sym typeface="Trebuchet MS"/>
              </a:rPr>
              <a:t>water bath</a:t>
            </a:r>
            <a:r>
              <a:rPr lang="en" sz="1000">
                <a:latin typeface="Trebuchet MS"/>
                <a:ea typeface="Trebuchet MS"/>
                <a:cs typeface="Trebuchet MS"/>
                <a:sym typeface="Trebuchet MS"/>
              </a:rPr>
              <a:t> set up using a </a:t>
            </a:r>
            <a:r>
              <a:rPr lang="en" sz="1000">
                <a:highlight>
                  <a:srgbClr val="FFFF00"/>
                </a:highlight>
                <a:latin typeface="Trebuchet MS"/>
                <a:ea typeface="Trebuchet MS"/>
                <a:cs typeface="Trebuchet MS"/>
                <a:sym typeface="Trebuchet MS"/>
              </a:rPr>
              <a:t>Bunsen burner</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a:t>
            </a:r>
            <a:r>
              <a:rPr lang="en" sz="1000">
                <a:highlight>
                  <a:srgbClr val="FFFF00"/>
                </a:highlight>
                <a:latin typeface="Trebuchet MS"/>
                <a:ea typeface="Trebuchet MS"/>
                <a:cs typeface="Trebuchet MS"/>
                <a:sym typeface="Trebuchet MS"/>
              </a:rPr>
              <a:t>test tube</a:t>
            </a:r>
            <a:endParaRPr sz="1000">
              <a:highlight>
                <a:srgbClr val="FFFF00"/>
              </a:highlight>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a:t>
            </a:r>
            <a:r>
              <a:rPr lang="en" sz="1000">
                <a:highlight>
                  <a:srgbClr val="FFFF00"/>
                </a:highlight>
                <a:latin typeface="Trebuchet MS"/>
                <a:ea typeface="Trebuchet MS"/>
                <a:cs typeface="Trebuchet MS"/>
                <a:sym typeface="Trebuchet MS"/>
              </a:rPr>
              <a:t>Benedict’s solution</a:t>
            </a:r>
            <a:r>
              <a:rPr lang="en" sz="1000">
                <a:latin typeface="Trebuchet MS"/>
                <a:ea typeface="Trebuchet MS"/>
                <a:cs typeface="Trebuchet MS"/>
                <a:sym typeface="Trebuchet MS"/>
              </a:rPr>
              <a:t>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a:t>
            </a:r>
            <a:r>
              <a:rPr lang="en" sz="1000">
                <a:highlight>
                  <a:srgbClr val="FFFF00"/>
                </a:highlight>
                <a:latin typeface="Trebuchet MS"/>
                <a:ea typeface="Trebuchet MS"/>
                <a:cs typeface="Trebuchet MS"/>
                <a:sym typeface="Trebuchet MS"/>
              </a:rPr>
              <a:t>Iodine solution</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a:t>
            </a:r>
            <a:r>
              <a:rPr lang="en" sz="1000">
                <a:highlight>
                  <a:srgbClr val="FFFF00"/>
                </a:highlight>
                <a:latin typeface="Trebuchet MS"/>
                <a:ea typeface="Trebuchet MS"/>
                <a:cs typeface="Trebuchet MS"/>
                <a:sym typeface="Trebuchet MS"/>
              </a:rPr>
              <a:t>test tube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a:t>
            </a:r>
            <a:r>
              <a:rPr lang="en" sz="1000">
                <a:highlight>
                  <a:srgbClr val="FFFF00"/>
                </a:highlight>
                <a:latin typeface="Trebuchet MS"/>
                <a:ea typeface="Trebuchet MS"/>
                <a:cs typeface="Trebuchet MS"/>
                <a:sym typeface="Trebuchet MS"/>
              </a:rPr>
              <a:t>distilled water</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a:t>
            </a:r>
            <a:r>
              <a:rPr lang="en" sz="1000">
                <a:highlight>
                  <a:srgbClr val="FFFF00"/>
                </a:highlight>
                <a:latin typeface="Trebuchet MS"/>
                <a:ea typeface="Trebuchet MS"/>
                <a:cs typeface="Trebuchet MS"/>
                <a:sym typeface="Trebuchet MS"/>
              </a:rPr>
              <a:t>ethanol</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what you see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a:t>
            </a:r>
            <a:r>
              <a:rPr lang="en" sz="1000">
                <a:highlight>
                  <a:srgbClr val="FFFF00"/>
                </a:highlight>
                <a:latin typeface="Trebuchet MS"/>
                <a:ea typeface="Trebuchet MS"/>
                <a:cs typeface="Trebuchet MS"/>
                <a:sym typeface="Trebuchet MS"/>
              </a:rPr>
              <a:t>test tube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1 cm3 of </a:t>
            </a:r>
            <a:r>
              <a:rPr lang="en" sz="1000">
                <a:highlight>
                  <a:srgbClr val="FFFF00"/>
                </a:highlight>
                <a:latin typeface="Trebuchet MS"/>
                <a:ea typeface="Trebuchet MS"/>
                <a:cs typeface="Trebuchet MS"/>
                <a:sym typeface="Trebuchet MS"/>
              </a:rPr>
              <a:t>Biuret solution A</a:t>
            </a:r>
            <a:r>
              <a:rPr lang="en" sz="1000">
                <a:latin typeface="Trebuchet MS"/>
                <a:ea typeface="Trebuchet MS"/>
                <a:cs typeface="Trebuchet MS"/>
                <a:sym typeface="Trebuchet MS"/>
              </a:rPr>
              <a:t> and 1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t>
            </a:r>
            <a:r>
              <a:rPr lang="en" sz="1000">
                <a:highlight>
                  <a:srgbClr val="FFFF00"/>
                </a:highlight>
                <a:latin typeface="Trebuchet MS"/>
                <a:ea typeface="Trebuchet MS"/>
                <a:cs typeface="Trebuchet MS"/>
                <a:sym typeface="Trebuchet MS"/>
              </a:rPr>
              <a:t>Biuret solution B</a:t>
            </a:r>
            <a:r>
              <a:rPr lang="en" sz="1000">
                <a:latin typeface="Trebuchet MS"/>
                <a:ea typeface="Trebuchet MS"/>
                <a:cs typeface="Trebuchet MS"/>
                <a:sym typeface="Trebuchet MS"/>
              </a:rPr>
              <a:t> to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any colour change in your table of results</a:t>
            </a:r>
            <a:endParaRPr sz="1000">
              <a:latin typeface="Trebuchet MS"/>
              <a:ea typeface="Trebuchet MS"/>
              <a:cs typeface="Trebuchet MS"/>
              <a:sym typeface="Trebuchet MS"/>
            </a:endParaRPr>
          </a:p>
        </p:txBody>
      </p:sp>
      <p:sp>
        <p:nvSpPr>
          <p:cNvPr id="448" name="Google Shape;448;p42"/>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449" name="Google Shape;449;p42"/>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4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55" name="Google Shape;455;p43"/>
          <p:cNvSpPr txBox="1"/>
          <p:nvPr>
            <p:ph type="title"/>
          </p:nvPr>
        </p:nvSpPr>
        <p:spPr>
          <a:xfrm>
            <a:off x="0" y="769800"/>
            <a:ext cx="5660400" cy="43737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water bath set up using a Bunsen burner.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Benedict’s solution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Iodine solution.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distilled water.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ethanol.</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what you see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1 cm3 of Biuret solution A and 1 cm3 of Biuret solution B to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any colour change in your table of results</a:t>
            </a:r>
            <a:endParaRPr sz="1000">
              <a:latin typeface="Trebuchet MS"/>
              <a:ea typeface="Trebuchet MS"/>
              <a:cs typeface="Trebuchet MS"/>
              <a:sym typeface="Trebuchet MS"/>
            </a:endParaRPr>
          </a:p>
        </p:txBody>
      </p:sp>
      <p:sp>
        <p:nvSpPr>
          <p:cNvPr id="456" name="Google Shape;456;p43"/>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457" name="Google Shape;457;p43"/>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4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4 | Food tests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qualitative reagents to test for a range of carbohydrates, lipids and proteins. To include: Benedict’s test for sugars, iodine test for starch and Biuret reagent for protein.</a:t>
            </a:r>
            <a:endParaRPr sz="1500">
              <a:latin typeface="Trebuchet MS"/>
              <a:ea typeface="Trebuchet MS"/>
              <a:cs typeface="Trebuchet MS"/>
              <a:sym typeface="Trebuchet MS"/>
            </a:endParaRPr>
          </a:p>
        </p:txBody>
      </p:sp>
      <p:sp>
        <p:nvSpPr>
          <p:cNvPr id="463" name="Google Shape;463;p44"/>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464" name="Google Shape;464;p44"/>
          <p:cNvSpPr txBox="1"/>
          <p:nvPr>
            <p:ph type="title"/>
          </p:nvPr>
        </p:nvSpPr>
        <p:spPr>
          <a:xfrm>
            <a:off x="0" y="769800"/>
            <a:ext cx="7828200" cy="37524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Benedicts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Set up your traditional water bath set up using a Bunsen burner.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Benedict’s solution to the sample in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test tube in the water bath at a minimum of 80 °C for about 5 minutes.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Iodine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Iodine solution.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down any colour change in your table of result</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Lipids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distilled water.</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a few drops of ethanol.</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Ethanol is highly flammable. Keep the solution away from any flames.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solution gently.</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what you see in your table of results.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Protein</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Put some of the food sample into a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Add 1 cm3 of Biuret solution A and 1 cm3 of Biuret solution B to the test tube.</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Care: Biuret solution contains copper sulphate, which is poisonous, and sodium hydroxide, which is corrosive. Handle the solution with care. Wash immediately if you spill it on your skin, and wipe up any spills.</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Shake the tube gently to mix.</a:t>
            </a:r>
            <a:endParaRPr sz="1000">
              <a:latin typeface="Trebuchet MS"/>
              <a:ea typeface="Trebuchet MS"/>
              <a:cs typeface="Trebuchet MS"/>
              <a:sym typeface="Trebuchet MS"/>
            </a:endParaRPr>
          </a:p>
          <a:p>
            <a:pPr indent="-292100" lvl="1" marL="914400" rtl="0" algn="l">
              <a:spcBef>
                <a:spcPts val="0"/>
              </a:spcBef>
              <a:spcAft>
                <a:spcPts val="0"/>
              </a:spcAft>
              <a:buSzPts val="1000"/>
              <a:buFont typeface="Trebuchet MS"/>
              <a:buAutoNum type="alphaLcPeriod"/>
            </a:pPr>
            <a:r>
              <a:rPr lang="en" sz="1000">
                <a:latin typeface="Trebuchet MS"/>
                <a:ea typeface="Trebuchet MS"/>
                <a:cs typeface="Trebuchet MS"/>
                <a:sym typeface="Trebuchet MS"/>
              </a:rPr>
              <a:t>Note any colour change in your table of results</a:t>
            </a:r>
            <a:endParaRPr sz="1000">
              <a:latin typeface="Trebuchet MS"/>
              <a:ea typeface="Trebuchet MS"/>
              <a:cs typeface="Trebuchet MS"/>
              <a:sym typeface="Trebuchet MS"/>
            </a:endParaRPr>
          </a:p>
        </p:txBody>
      </p:sp>
      <p:pic>
        <p:nvPicPr>
          <p:cNvPr id="465" name="Google Shape;465;p44"/>
          <p:cNvPicPr preferRelativeResize="0"/>
          <p:nvPr/>
        </p:nvPicPr>
        <p:blipFill>
          <a:blip r:embed="rId3">
            <a:alphaModFix/>
          </a:blip>
          <a:stretch>
            <a:fillRect/>
          </a:stretch>
        </p:blipFill>
        <p:spPr>
          <a:xfrm>
            <a:off x="5603075" y="1636825"/>
            <a:ext cx="3540926" cy="2119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471" name="Google Shape;471;p45"/>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472" name="Google Shape;472;p45"/>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473" name="Google Shape;473;p45"/>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474" name="Google Shape;474;p45"/>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475" name="Google Shape;475;p45"/>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476" name="Google Shape;476;p45"/>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477" name="Google Shape;477;p45"/>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478" name="Google Shape;478;p45"/>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479" name="Google Shape;479;p45"/>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480" name="Google Shape;480;p45"/>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481" name="Google Shape;481;p45"/>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482" name="Google Shape;482;p45"/>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483" name="Google Shape;483;p45"/>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484" name="Google Shape;484;p45"/>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485" name="Google Shape;485;p45"/>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486" name="Google Shape;486;p45"/>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487" name="Google Shape;487;p45"/>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488" name="Google Shape;488;p45"/>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489" name="Google Shape;489;p45"/>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490" name="Google Shape;490;p45"/>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491" name="Google Shape;491;p45"/>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492" name="Google Shape;492;p45"/>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493" name="Google Shape;493;p45"/>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494" name="Google Shape;494;p45"/>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495" name="Google Shape;495;p45"/>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496" name="Google Shape;496;p45"/>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497" name="Google Shape;497;p45"/>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498" name="Google Shape;498;p45"/>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499" name="Google Shape;499;p45"/>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500" name="Google Shape;500;p45"/>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501" name="Google Shape;501;p45"/>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502" name="Google Shape;502;p45"/>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503" name="Google Shape;503;p45"/>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504" name="Google Shape;504;p45"/>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505" name="Google Shape;505;p45"/>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506" name="Google Shape;506;p45"/>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507" name="Google Shape;507;p45"/>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508" name="Google Shape;508;p45"/>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509" name="Google Shape;509;p45"/>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510" name="Google Shape;510;p45"/>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511" name="Google Shape;511;p45"/>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4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17" name="Google Shape;517;p46"/>
          <p:cNvSpPr txBox="1"/>
          <p:nvPr>
            <p:ph type="title"/>
          </p:nvPr>
        </p:nvSpPr>
        <p:spPr>
          <a:xfrm>
            <a:off x="0" y="769800"/>
            <a:ext cx="55248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water bath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t>
            </a:r>
            <a:r>
              <a:rPr lang="en" sz="1000">
                <a:highlight>
                  <a:srgbClr val="FFFF00"/>
                </a:highlight>
                <a:latin typeface="Trebuchet MS"/>
                <a:ea typeface="Trebuchet MS"/>
                <a:cs typeface="Trebuchet MS"/>
                <a:sym typeface="Trebuchet MS"/>
              </a:rPr>
              <a:t>2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each buffered solution</a:t>
            </a:r>
            <a:r>
              <a:rPr lang="en" sz="1000">
                <a:latin typeface="Trebuchet MS"/>
                <a:ea typeface="Trebuchet MS"/>
                <a:cs typeface="Trebuchet MS"/>
                <a:sym typeface="Trebuchet MS"/>
              </a:rPr>
              <a:t> into individual, separate test tubes.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a:t>
            </a:r>
            <a:r>
              <a:rPr lang="en" sz="1000">
                <a:highlight>
                  <a:srgbClr val="FFFF00"/>
                </a:highlight>
                <a:latin typeface="Trebuchet MS"/>
                <a:ea typeface="Trebuchet MS"/>
                <a:cs typeface="Trebuchet MS"/>
                <a:sym typeface="Trebuchet MS"/>
              </a:rPr>
              <a:t>4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starch solution into each tube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Allow the solutions to reach 35 °C</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Iodine solution into each depression on your spotting tile.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When all the tubes have reached 35 °C</a:t>
            </a:r>
            <a:r>
              <a:rPr lang="en" sz="1000">
                <a:latin typeface="Trebuchet MS"/>
                <a:ea typeface="Trebuchet MS"/>
                <a:cs typeface="Trebuchet MS"/>
                <a:sym typeface="Trebuchet MS"/>
              </a:rPr>
              <a:t>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pipette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stop clock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a:t>
            </a:r>
            <a:r>
              <a:rPr lang="en" sz="1000">
                <a:highlight>
                  <a:srgbClr val="FFFF00"/>
                </a:highlight>
                <a:latin typeface="Trebuchet MS"/>
                <a:ea typeface="Trebuchet MS"/>
                <a:cs typeface="Trebuchet MS"/>
                <a:sym typeface="Trebuchet MS"/>
              </a:rPr>
              <a:t>10 seconds</a:t>
            </a:r>
            <a:r>
              <a:rPr lang="en" sz="1000">
                <a:latin typeface="Trebuchet MS"/>
                <a:ea typeface="Trebuchet MS"/>
                <a:cs typeface="Trebuchet MS"/>
                <a:sym typeface="Trebuchet MS"/>
              </a:rPr>
              <a:t>,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Every 10 seconds</a:t>
            </a:r>
            <a:r>
              <a:rPr lang="en" sz="1000">
                <a:latin typeface="Trebuchet MS"/>
                <a:ea typeface="Trebuchet MS"/>
                <a:cs typeface="Trebuchet MS"/>
                <a:sym typeface="Trebuchet MS"/>
              </a:rPr>
              <a:t>,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Keep sampling every 10 seconds until the iodine does not change colour</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sp>
        <p:nvSpPr>
          <p:cNvPr id="518" name="Google Shape;518;p46"/>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519" name="Google Shape;519;p46"/>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4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25" name="Google Shape;525;p47"/>
          <p:cNvSpPr txBox="1"/>
          <p:nvPr>
            <p:ph type="title"/>
          </p:nvPr>
        </p:nvSpPr>
        <p:spPr>
          <a:xfrm>
            <a:off x="0" y="769800"/>
            <a:ext cx="55248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water bath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Put 2 cm</a:t>
            </a:r>
            <a:r>
              <a:rPr baseline="30000" lang="en" sz="1000">
                <a:highlight>
                  <a:srgbClr val="FFFF00"/>
                </a:highlight>
                <a:latin typeface="Trebuchet MS"/>
                <a:ea typeface="Trebuchet MS"/>
                <a:cs typeface="Trebuchet MS"/>
                <a:sym typeface="Trebuchet MS"/>
              </a:rPr>
              <a:t>3</a:t>
            </a:r>
            <a:r>
              <a:rPr lang="en" sz="1000">
                <a:highlight>
                  <a:srgbClr val="FFFF00"/>
                </a:highlight>
                <a:latin typeface="Trebuchet MS"/>
                <a:ea typeface="Trebuchet MS"/>
                <a:cs typeface="Trebuchet MS"/>
                <a:sym typeface="Trebuchet MS"/>
              </a:rPr>
              <a:t> of each buffered solution into individual, separate test tubes</a:t>
            </a:r>
            <a:r>
              <a:rPr lang="en" sz="1000">
                <a:latin typeface="Trebuchet MS"/>
                <a:ea typeface="Trebuchet MS"/>
                <a:cs typeface="Trebuchet MS"/>
                <a:sym typeface="Trebuchet MS"/>
              </a:rPr>
              <a:t>.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4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starch solution into each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solutions to reach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Iodine solution into each depression on your spotting tile.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When all the tubes have reached 35 °C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pipette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stop clock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10 seconds,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Every 10 seconds,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Keep sampling every 10 seconds until the iodine does not change colour.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sp>
        <p:nvSpPr>
          <p:cNvPr id="526" name="Google Shape;526;p47"/>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527" name="Google Shape;527;p47"/>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33" name="Google Shape;533;p48"/>
          <p:cNvSpPr txBox="1"/>
          <p:nvPr>
            <p:ph type="title"/>
          </p:nvPr>
        </p:nvSpPr>
        <p:spPr>
          <a:xfrm>
            <a:off x="0" y="769800"/>
            <a:ext cx="55248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water bath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buffered solution into individual, separate test tubes.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4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starch solution into each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solutions to reach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Iodine solution into each depression on your spotting tile.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When all the tubes have reached 35 °C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pipette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stop clock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10 seconds,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Every 10 seconds,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Keep sampling every 10 seconds until the iodine does not change colour.</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sp>
        <p:nvSpPr>
          <p:cNvPr id="534" name="Google Shape;534;p48"/>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535" name="Google Shape;535;p48"/>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4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41" name="Google Shape;541;p49"/>
          <p:cNvSpPr txBox="1"/>
          <p:nvPr>
            <p:ph type="title"/>
          </p:nvPr>
        </p:nvSpPr>
        <p:spPr>
          <a:xfrm>
            <a:off x="0" y="769800"/>
            <a:ext cx="55248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a:t>
            </a:r>
            <a:r>
              <a:rPr lang="en" sz="1000">
                <a:highlight>
                  <a:srgbClr val="FFFF00"/>
                </a:highlight>
                <a:latin typeface="Trebuchet MS"/>
                <a:ea typeface="Trebuchet MS"/>
                <a:cs typeface="Trebuchet MS"/>
                <a:sym typeface="Trebuchet MS"/>
              </a:rPr>
              <a:t>water bath</a:t>
            </a:r>
            <a:r>
              <a:rPr lang="en" sz="1000">
                <a:latin typeface="Trebuchet MS"/>
                <a:ea typeface="Trebuchet MS"/>
                <a:cs typeface="Trebuchet MS"/>
                <a:sym typeface="Trebuchet MS"/>
              </a:rPr>
              <a:t>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a:t>
            </a:r>
            <a:r>
              <a:rPr lang="en" sz="1000">
                <a:highlight>
                  <a:srgbClr val="FFFF00"/>
                </a:highlight>
                <a:latin typeface="Trebuchet MS"/>
                <a:ea typeface="Trebuchet MS"/>
                <a:cs typeface="Trebuchet MS"/>
                <a:sym typeface="Trebuchet MS"/>
              </a:rPr>
              <a:t>buffered solution</a:t>
            </a:r>
            <a:r>
              <a:rPr lang="en" sz="1000">
                <a:latin typeface="Trebuchet MS"/>
                <a:ea typeface="Trebuchet MS"/>
                <a:cs typeface="Trebuchet MS"/>
                <a:sym typeface="Trebuchet MS"/>
              </a:rPr>
              <a:t> into individual, separate </a:t>
            </a:r>
            <a:r>
              <a:rPr lang="en" sz="1000">
                <a:highlight>
                  <a:srgbClr val="FFFF00"/>
                </a:highlight>
                <a:latin typeface="Trebuchet MS"/>
                <a:ea typeface="Trebuchet MS"/>
                <a:cs typeface="Trebuchet MS"/>
                <a:sym typeface="Trebuchet MS"/>
              </a:rPr>
              <a:t>test tubes</a:t>
            </a:r>
            <a:r>
              <a:rPr lang="en" sz="1000">
                <a:latin typeface="Trebuchet MS"/>
                <a:ea typeface="Trebuchet MS"/>
                <a:cs typeface="Trebuchet MS"/>
                <a:sym typeface="Trebuchet MS"/>
              </a:rPr>
              <a:t>.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4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starch solution into each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a:t>
            </a:r>
            <a:r>
              <a:rPr lang="en" sz="1000">
                <a:highlight>
                  <a:srgbClr val="FFFF00"/>
                </a:highlight>
                <a:latin typeface="Trebuchet MS"/>
                <a:ea typeface="Trebuchet MS"/>
                <a:cs typeface="Trebuchet MS"/>
                <a:sym typeface="Trebuchet MS"/>
              </a:rPr>
              <a:t>thermometer</a:t>
            </a:r>
            <a:r>
              <a:rPr lang="en" sz="1000">
                <a:latin typeface="Trebuchet MS"/>
                <a:ea typeface="Trebuchet MS"/>
                <a:cs typeface="Trebuchet MS"/>
                <a:sym typeface="Trebuchet MS"/>
              </a:rPr>
              <a:t>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t>
            </a:r>
            <a:r>
              <a:rPr lang="en" sz="1000">
                <a:highlight>
                  <a:srgbClr val="FFFF00"/>
                </a:highlight>
                <a:latin typeface="Trebuchet MS"/>
                <a:ea typeface="Trebuchet MS"/>
                <a:cs typeface="Trebuchet MS"/>
                <a:sym typeface="Trebuchet MS"/>
              </a:rPr>
              <a:t>Amylase solution</a:t>
            </a:r>
            <a:r>
              <a:rPr lang="en" sz="1000">
                <a:latin typeface="Trebuchet MS"/>
                <a:ea typeface="Trebuchet MS"/>
                <a:cs typeface="Trebuchet MS"/>
                <a:sym typeface="Trebuchet MS"/>
              </a:rPr>
              <a:t>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solutions to reach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a:t>
            </a:r>
            <a:r>
              <a:rPr lang="en" sz="1000">
                <a:highlight>
                  <a:srgbClr val="FFFF00"/>
                </a:highlight>
                <a:latin typeface="Trebuchet MS"/>
                <a:ea typeface="Trebuchet MS"/>
                <a:cs typeface="Trebuchet MS"/>
                <a:sym typeface="Trebuchet MS"/>
              </a:rPr>
              <a:t>Iodine solution</a:t>
            </a:r>
            <a:r>
              <a:rPr lang="en" sz="1000">
                <a:latin typeface="Trebuchet MS"/>
                <a:ea typeface="Trebuchet MS"/>
                <a:cs typeface="Trebuchet MS"/>
                <a:sym typeface="Trebuchet MS"/>
              </a:rPr>
              <a:t> into each depression on your </a:t>
            </a:r>
            <a:r>
              <a:rPr lang="en" sz="1000">
                <a:highlight>
                  <a:srgbClr val="FFFF00"/>
                </a:highlight>
                <a:latin typeface="Trebuchet MS"/>
                <a:ea typeface="Trebuchet MS"/>
                <a:cs typeface="Trebuchet MS"/>
                <a:sym typeface="Trebuchet MS"/>
              </a:rPr>
              <a:t>spotting tile</a:t>
            </a:r>
            <a:r>
              <a:rPr lang="en" sz="1000">
                <a:latin typeface="Trebuchet MS"/>
                <a:ea typeface="Trebuchet MS"/>
                <a:cs typeface="Trebuchet MS"/>
                <a:sym typeface="Trebuchet MS"/>
              </a:rPr>
              <a:t>.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When all the tubes have reached 35 °C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a:t>
            </a:r>
            <a:r>
              <a:rPr lang="en" sz="1000">
                <a:highlight>
                  <a:srgbClr val="FFFF00"/>
                </a:highlight>
                <a:latin typeface="Trebuchet MS"/>
                <a:ea typeface="Trebuchet MS"/>
                <a:cs typeface="Trebuchet MS"/>
                <a:sym typeface="Trebuchet MS"/>
              </a:rPr>
              <a:t>glass rod</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pipette</a:t>
            </a:r>
            <a:r>
              <a:rPr lang="en" sz="1000">
                <a:latin typeface="Trebuchet MS"/>
                <a:ea typeface="Trebuchet MS"/>
                <a:cs typeface="Trebuchet MS"/>
                <a:sym typeface="Trebuchet MS"/>
              </a:rPr>
              <a:t>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a:t>
            </a:r>
            <a:r>
              <a:rPr lang="en" sz="1000">
                <a:highlight>
                  <a:srgbClr val="FFFF00"/>
                </a:highlight>
                <a:latin typeface="Trebuchet MS"/>
                <a:ea typeface="Trebuchet MS"/>
                <a:cs typeface="Trebuchet MS"/>
                <a:sym typeface="Trebuchet MS"/>
              </a:rPr>
              <a:t>stop clock</a:t>
            </a:r>
            <a:r>
              <a:rPr lang="en" sz="1000">
                <a:latin typeface="Trebuchet MS"/>
                <a:ea typeface="Trebuchet MS"/>
                <a:cs typeface="Trebuchet MS"/>
                <a:sym typeface="Trebuchet MS"/>
              </a:rPr>
              <a:t>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10 seconds,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Every 10 seconds,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Keep sampling every 10 seconds until the iodine does not change colour.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sp>
        <p:nvSpPr>
          <p:cNvPr id="542" name="Google Shape;542;p49"/>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543" name="Google Shape;543;p49"/>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5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49" name="Google Shape;549;p50"/>
          <p:cNvSpPr txBox="1"/>
          <p:nvPr>
            <p:ph type="title"/>
          </p:nvPr>
        </p:nvSpPr>
        <p:spPr>
          <a:xfrm>
            <a:off x="0" y="769800"/>
            <a:ext cx="55248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water bath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buffered solution into individual, separate test tubes.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4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starch solution into each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solutions to reach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Iodine solution into each depression on your spotting tile.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When all the tubes have reached 35 °C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pipette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stop clock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10 seconds,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Every 10 seconds,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Keep sampling every 10 seconds until the iodine does not change colour.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sp>
        <p:nvSpPr>
          <p:cNvPr id="550" name="Google Shape;550;p50"/>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551" name="Google Shape;551;p50"/>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5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5 | Enzymes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pH on the rate of reaction of amylase enzyme.</a:t>
            </a:r>
            <a:endParaRPr sz="1500">
              <a:latin typeface="Trebuchet MS"/>
              <a:ea typeface="Trebuchet MS"/>
              <a:cs typeface="Trebuchet MS"/>
              <a:sym typeface="Trebuchet MS"/>
            </a:endParaRPr>
          </a:p>
        </p:txBody>
      </p:sp>
      <p:sp>
        <p:nvSpPr>
          <p:cNvPr id="557" name="Google Shape;557;p51"/>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558" name="Google Shape;558;p51"/>
          <p:cNvSpPr txBox="1"/>
          <p:nvPr>
            <p:ph type="title"/>
          </p:nvPr>
        </p:nvSpPr>
        <p:spPr>
          <a:xfrm>
            <a:off x="0" y="769800"/>
            <a:ext cx="60291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Heat your water bath to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each buffered solution into individual, separate test tubes. Label each tube with the pH of the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5 test tubes ‘Starch’ and add 4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starch solution into each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 one of the starch test tubes to monitor the temperature. Leave the thermometer in this tube throughout the experiment.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Add 10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into another test tube. Label the tube ‘amylase’.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all the test tubes into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solutions to reach 35 °C.</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While the solutions are reaching the required temperature, put one drop of Iodine solution into each depression on your spotting tile. Put a drop of starch solution in the first depression of the tile. This is your ‘zero time’ mixture. You will use this as a comparison of colour for your test buffers. Starch gives a blue-black colour with iodine, and the iodine stays brown if all the starch has broken down to glucose.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When all the tubes have reached 35 °C take one of the tubes of starch from the water bath and add the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your first pH buffered solution. Stir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pipette to add 2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amylase solution to the mixture. Start the stop clock as soon as you add the amylase. Keep stirring the mixture with the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After 10 seconds, remove one drop of the mixture with a glass rod.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this drop on the second depression of your spotting tile. </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Rinse the glass rod with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Every 10 seconds, use the glass rod to remove one drop of the mixture. Put each drop onto the iodine solution in the next depression on the spotting tile. Remember to rinse the glass rod with water after putting each drop on the spotting tile.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Keep sampling every 10 seconds until the iodine does not change colour.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p:txBody>
      </p:sp>
      <p:pic>
        <p:nvPicPr>
          <p:cNvPr id="559" name="Google Shape;559;p51"/>
          <p:cNvPicPr preferRelativeResize="0"/>
          <p:nvPr/>
        </p:nvPicPr>
        <p:blipFill>
          <a:blip r:embed="rId3">
            <a:alphaModFix/>
          </a:blip>
          <a:stretch>
            <a:fillRect/>
          </a:stretch>
        </p:blipFill>
        <p:spPr>
          <a:xfrm>
            <a:off x="6029100" y="1106544"/>
            <a:ext cx="3114901" cy="1318332"/>
          </a:xfrm>
          <a:prstGeom prst="rect">
            <a:avLst/>
          </a:prstGeom>
          <a:noFill/>
          <a:ln>
            <a:noFill/>
          </a:ln>
        </p:spPr>
      </p:pic>
      <p:pic>
        <p:nvPicPr>
          <p:cNvPr id="560" name="Google Shape;560;p51"/>
          <p:cNvPicPr preferRelativeResize="0"/>
          <p:nvPr/>
        </p:nvPicPr>
        <p:blipFill>
          <a:blip r:embed="rId4">
            <a:alphaModFix/>
          </a:blip>
          <a:stretch>
            <a:fillRect/>
          </a:stretch>
        </p:blipFill>
        <p:spPr>
          <a:xfrm>
            <a:off x="5236050" y="4387650"/>
            <a:ext cx="3907950" cy="64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write a method...just think of CIDER!</a:t>
            </a:r>
            <a:endParaRPr/>
          </a:p>
        </p:txBody>
      </p:sp>
      <p:pic>
        <p:nvPicPr>
          <p:cNvPr id="86" name="Google Shape;86;p16"/>
          <p:cNvPicPr preferRelativeResize="0"/>
          <p:nvPr/>
        </p:nvPicPr>
        <p:blipFill rotWithShape="1">
          <a:blip r:embed="rId3">
            <a:alphaModFix/>
          </a:blip>
          <a:srcRect b="0" l="33707" r="34106" t="0"/>
          <a:stretch/>
        </p:blipFill>
        <p:spPr>
          <a:xfrm rot="2198493">
            <a:off x="5925426" y="1309751"/>
            <a:ext cx="1507225" cy="3345323"/>
          </a:xfrm>
          <a:prstGeom prst="rect">
            <a:avLst/>
          </a:prstGeom>
          <a:noFill/>
          <a:ln>
            <a:noFill/>
          </a:ln>
        </p:spPr>
      </p:pic>
      <p:sp>
        <p:nvSpPr>
          <p:cNvPr id="87" name="Google Shape;87;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9900"/>
                </a:solidFill>
              </a:rPr>
              <a:t>C</a:t>
            </a:r>
            <a:r>
              <a:rPr b="1" lang="en" sz="3000">
                <a:solidFill>
                  <a:srgbClr val="000000"/>
                </a:solidFill>
              </a:rPr>
              <a:t>ontrol variables</a:t>
            </a:r>
            <a:endParaRPr b="1" sz="3000">
              <a:solidFill>
                <a:srgbClr val="000000"/>
              </a:solidFill>
            </a:endParaRPr>
          </a:p>
          <a:p>
            <a:pPr indent="0" lvl="0" marL="0" rtl="0" algn="l">
              <a:spcBef>
                <a:spcPts val="1600"/>
              </a:spcBef>
              <a:spcAft>
                <a:spcPts val="0"/>
              </a:spcAft>
              <a:buNone/>
            </a:pPr>
            <a:r>
              <a:rPr b="1" lang="en" sz="3000">
                <a:solidFill>
                  <a:srgbClr val="FF9900"/>
                </a:solidFill>
              </a:rPr>
              <a:t>I</a:t>
            </a:r>
            <a:r>
              <a:rPr b="1" lang="en" sz="3000">
                <a:solidFill>
                  <a:srgbClr val="000000"/>
                </a:solidFill>
              </a:rPr>
              <a:t>ndependent variable</a:t>
            </a:r>
            <a:endParaRPr b="1" sz="3000">
              <a:solidFill>
                <a:srgbClr val="000000"/>
              </a:solidFill>
            </a:endParaRPr>
          </a:p>
          <a:p>
            <a:pPr indent="0" lvl="0" marL="0" rtl="0" algn="l">
              <a:spcBef>
                <a:spcPts val="1600"/>
              </a:spcBef>
              <a:spcAft>
                <a:spcPts val="0"/>
              </a:spcAft>
              <a:buNone/>
            </a:pPr>
            <a:r>
              <a:rPr b="1" lang="en" sz="3000">
                <a:solidFill>
                  <a:srgbClr val="FF9900"/>
                </a:solidFill>
              </a:rPr>
              <a:t>D</a:t>
            </a:r>
            <a:r>
              <a:rPr b="1" lang="en" sz="3000">
                <a:solidFill>
                  <a:srgbClr val="000000"/>
                </a:solidFill>
              </a:rPr>
              <a:t>ependent variable</a:t>
            </a:r>
            <a:endParaRPr b="1" sz="3000">
              <a:solidFill>
                <a:srgbClr val="000000"/>
              </a:solidFill>
            </a:endParaRPr>
          </a:p>
          <a:p>
            <a:pPr indent="0" lvl="0" marL="0" rtl="0" algn="l">
              <a:spcBef>
                <a:spcPts val="1600"/>
              </a:spcBef>
              <a:spcAft>
                <a:spcPts val="0"/>
              </a:spcAft>
              <a:buNone/>
            </a:pPr>
            <a:r>
              <a:rPr b="1" lang="en" sz="3000">
                <a:solidFill>
                  <a:srgbClr val="FF9900"/>
                </a:solidFill>
              </a:rPr>
              <a:t>E</a:t>
            </a:r>
            <a:r>
              <a:rPr b="1" lang="en" sz="3000">
                <a:solidFill>
                  <a:srgbClr val="000000"/>
                </a:solidFill>
              </a:rPr>
              <a:t>quipment</a:t>
            </a:r>
            <a:endParaRPr b="1" sz="3000">
              <a:solidFill>
                <a:srgbClr val="000000"/>
              </a:solidFill>
            </a:endParaRPr>
          </a:p>
          <a:p>
            <a:pPr indent="0" lvl="0" marL="0" rtl="0" algn="l">
              <a:spcBef>
                <a:spcPts val="1600"/>
              </a:spcBef>
              <a:spcAft>
                <a:spcPts val="1600"/>
              </a:spcAft>
              <a:buNone/>
            </a:pPr>
            <a:r>
              <a:rPr b="1" lang="en" sz="3000">
                <a:solidFill>
                  <a:srgbClr val="FF9900"/>
                </a:solidFill>
              </a:rPr>
              <a:t>R</a:t>
            </a:r>
            <a:r>
              <a:rPr b="1" lang="en" sz="3000">
                <a:solidFill>
                  <a:srgbClr val="000000"/>
                </a:solidFill>
              </a:rPr>
              <a:t>epeats</a:t>
            </a:r>
            <a:endParaRPr b="1" sz="30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5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300">
                <a:latin typeface="Trebuchet MS"/>
                <a:ea typeface="Trebuchet MS"/>
                <a:cs typeface="Trebuchet MS"/>
                <a:sym typeface="Trebuchet MS"/>
              </a:rPr>
              <a:t>Investigate the effect of light intensity on the rate of photosynthesis using an aquatic organism such as pondweed.</a:t>
            </a:r>
            <a:endParaRPr sz="1300">
              <a:latin typeface="Trebuchet MS"/>
              <a:ea typeface="Trebuchet MS"/>
              <a:cs typeface="Trebuchet MS"/>
              <a:sym typeface="Trebuchet MS"/>
            </a:endParaRPr>
          </a:p>
        </p:txBody>
      </p:sp>
      <p:sp>
        <p:nvSpPr>
          <p:cNvPr id="566" name="Google Shape;566;p52"/>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567" name="Google Shape;567;p52"/>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568" name="Google Shape;568;p52"/>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569" name="Google Shape;569;p52"/>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570" name="Google Shape;570;p52"/>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571" name="Google Shape;571;p52"/>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572" name="Google Shape;572;p52"/>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573" name="Google Shape;573;p52"/>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574" name="Google Shape;574;p52"/>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575" name="Google Shape;575;p52"/>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576" name="Google Shape;576;p52"/>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577" name="Google Shape;577;p52"/>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578" name="Google Shape;578;p52"/>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579" name="Google Shape;579;p52"/>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580" name="Google Shape;580;p52"/>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581" name="Google Shape;581;p52"/>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582" name="Google Shape;582;p52"/>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583" name="Google Shape;583;p52"/>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584" name="Google Shape;584;p52"/>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585" name="Google Shape;585;p52"/>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586" name="Google Shape;586;p52"/>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587" name="Google Shape;587;p52"/>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588" name="Google Shape;588;p52"/>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589" name="Google Shape;589;p52"/>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590" name="Google Shape;590;p52"/>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591" name="Google Shape;591;p52"/>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592" name="Google Shape;592;p52"/>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593" name="Google Shape;593;p52"/>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594" name="Google Shape;594;p52"/>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595" name="Google Shape;595;p52"/>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596" name="Google Shape;596;p52"/>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597" name="Google Shape;597;p52"/>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598" name="Google Shape;598;p52"/>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599" name="Google Shape;599;p52"/>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600" name="Google Shape;600;p52"/>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601" name="Google Shape;601;p52"/>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602" name="Google Shape;602;p52"/>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603" name="Google Shape;603;p52"/>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604" name="Google Shape;604;p52"/>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605" name="Google Shape;605;p52"/>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606" name="Google Shape;606;p52"/>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5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12" name="Google Shape;612;p53"/>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a:t>
            </a:r>
            <a:r>
              <a:rPr lang="en" sz="1000">
                <a:highlight>
                  <a:srgbClr val="FFFF00"/>
                </a:highlight>
                <a:latin typeface="Trebuchet MS"/>
                <a:ea typeface="Trebuchet MS"/>
                <a:cs typeface="Trebuchet MS"/>
                <a:sym typeface="Trebuchet MS"/>
              </a:rPr>
              <a:t>10 cm piece of pond weed</a:t>
            </a:r>
            <a:r>
              <a:rPr lang="en" sz="1000">
                <a:latin typeface="Trebuchet MS"/>
                <a:ea typeface="Trebuchet MS"/>
                <a:cs typeface="Trebuchet MS"/>
                <a:sym typeface="Trebuchet MS"/>
              </a:rPr>
              <a:t> (cut edge at top) into a beaker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filter funnel – raised off the bottom of the beaker with plasticine.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measuring cylinder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ruler to position the beaker of pondweed </a:t>
            </a:r>
            <a:r>
              <a:rPr lang="en" sz="1000">
                <a:highlight>
                  <a:srgbClr val="FFFF00"/>
                </a:highlight>
                <a:latin typeface="Trebuchet MS"/>
                <a:ea typeface="Trebuchet MS"/>
                <a:cs typeface="Trebuchet MS"/>
                <a:sym typeface="Trebuchet MS"/>
              </a:rPr>
              <a:t>1 metre away</a:t>
            </a:r>
            <a:r>
              <a:rPr lang="en" sz="1000">
                <a:latin typeface="Trebuchet MS"/>
                <a:ea typeface="Trebuchet MS"/>
                <a:cs typeface="Trebuchet MS"/>
                <a:sym typeface="Trebuchet MS"/>
              </a:rPr>
              <a:t> from the light source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stop watch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bubbles released in </a:t>
            </a:r>
            <a:r>
              <a:rPr lang="en" sz="1000">
                <a:highlight>
                  <a:srgbClr val="FFFF00"/>
                </a:highlight>
                <a:latin typeface="Trebuchet MS"/>
                <a:ea typeface="Trebuchet MS"/>
                <a:cs typeface="Trebuchet MS"/>
                <a:sym typeface="Trebuchet MS"/>
              </a:rPr>
              <a:t>three minutes</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record the volume of gas produced and collected in the measuring cylinder in the </a:t>
            </a:r>
            <a:r>
              <a:rPr lang="en" sz="1000">
                <a:highlight>
                  <a:srgbClr val="FFFF00"/>
                </a:highlight>
                <a:latin typeface="Trebuchet MS"/>
                <a:ea typeface="Trebuchet MS"/>
                <a:cs typeface="Trebuchet MS"/>
                <a:sym typeface="Trebuchet MS"/>
              </a:rPr>
              <a:t>same three minutes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light source so that the pondweed beaker is 80 cm away.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for distances of 60, 40 and 20 cm.</a:t>
            </a:r>
            <a:endParaRPr sz="1000">
              <a:latin typeface="Trebuchet MS"/>
              <a:ea typeface="Trebuchet MS"/>
              <a:cs typeface="Trebuchet MS"/>
              <a:sym typeface="Trebuchet MS"/>
            </a:endParaRPr>
          </a:p>
        </p:txBody>
      </p:sp>
      <p:sp>
        <p:nvSpPr>
          <p:cNvPr id="613" name="Google Shape;613;p53"/>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614" name="Google Shape;614;p53"/>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5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20" name="Google Shape;620;p54"/>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10 cm piece of pond weed (cut edge at top) into a beaker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filter funnel – raised off the bottom of the beaker with plasticine.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measuring cylinder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Use the ruler to position the beaker of pondweed 1 metre away from the light source</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stop watch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bubbles released in three minutes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record the volume of gas produced and collected in the measuring cylinder in the same three minutes.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Move the light source so that the pondweed beaker is 80 cm away.</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Repeat for distances of 60, 40 and 20 cm.</a:t>
            </a:r>
            <a:endParaRPr sz="1000">
              <a:highlight>
                <a:srgbClr val="FFFF00"/>
              </a:highlight>
              <a:latin typeface="Trebuchet MS"/>
              <a:ea typeface="Trebuchet MS"/>
              <a:cs typeface="Trebuchet MS"/>
              <a:sym typeface="Trebuchet MS"/>
            </a:endParaRPr>
          </a:p>
        </p:txBody>
      </p:sp>
      <p:sp>
        <p:nvSpPr>
          <p:cNvPr id="621" name="Google Shape;621;p54"/>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622" name="Google Shape;622;p54"/>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5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28" name="Google Shape;628;p55"/>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10 cm piece of pond weed (cut edge at top) into a beaker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filter funnel – raised off the bottom of the beaker with plasticine.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measuring cylinder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ruler to position the beaker of pondweed 1 metre away from the light source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stop watch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count and record the number of bubbles released in three minutes</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record the volume of gas produced and collected in the measuring cylinder in the same three minutes.</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light source so that the pondweed beaker is 80 cm away.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for distances of 60, 40 and 20 cm.</a:t>
            </a:r>
            <a:endParaRPr sz="1000">
              <a:latin typeface="Trebuchet MS"/>
              <a:ea typeface="Trebuchet MS"/>
              <a:cs typeface="Trebuchet MS"/>
              <a:sym typeface="Trebuchet MS"/>
            </a:endParaRPr>
          </a:p>
        </p:txBody>
      </p:sp>
      <p:sp>
        <p:nvSpPr>
          <p:cNvPr id="629" name="Google Shape;629;p55"/>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630" name="Google Shape;630;p55"/>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5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36" name="Google Shape;636;p56"/>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10 cm piece of </a:t>
            </a:r>
            <a:r>
              <a:rPr lang="en" sz="1000">
                <a:highlight>
                  <a:srgbClr val="FFFF00"/>
                </a:highlight>
                <a:latin typeface="Trebuchet MS"/>
                <a:ea typeface="Trebuchet MS"/>
                <a:cs typeface="Trebuchet MS"/>
                <a:sym typeface="Trebuchet MS"/>
              </a:rPr>
              <a:t>pond weed</a:t>
            </a:r>
            <a:r>
              <a:rPr lang="en" sz="1000">
                <a:latin typeface="Trebuchet MS"/>
                <a:ea typeface="Trebuchet MS"/>
                <a:cs typeface="Trebuchet MS"/>
                <a:sym typeface="Trebuchet MS"/>
              </a:rPr>
              <a:t> (cut edge at top) into a </a:t>
            </a:r>
            <a:r>
              <a:rPr lang="en" sz="1000">
                <a:highlight>
                  <a:srgbClr val="FFFF00"/>
                </a:highlight>
                <a:latin typeface="Trebuchet MS"/>
                <a:ea typeface="Trebuchet MS"/>
                <a:cs typeface="Trebuchet MS"/>
                <a:sym typeface="Trebuchet MS"/>
              </a:rPr>
              <a:t>beaker</a:t>
            </a:r>
            <a:r>
              <a:rPr lang="en" sz="1000">
                <a:latin typeface="Trebuchet MS"/>
                <a:ea typeface="Trebuchet MS"/>
                <a:cs typeface="Trebuchet MS"/>
                <a:sym typeface="Trebuchet MS"/>
              </a:rPr>
              <a:t>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a:t>
            </a:r>
            <a:r>
              <a:rPr lang="en" sz="1000">
                <a:highlight>
                  <a:srgbClr val="FFFF00"/>
                </a:highlight>
                <a:latin typeface="Trebuchet MS"/>
                <a:ea typeface="Trebuchet MS"/>
                <a:cs typeface="Trebuchet MS"/>
                <a:sym typeface="Trebuchet MS"/>
              </a:rPr>
              <a:t>filter funnel</a:t>
            </a:r>
            <a:r>
              <a:rPr lang="en" sz="1000">
                <a:latin typeface="Trebuchet MS"/>
                <a:ea typeface="Trebuchet MS"/>
                <a:cs typeface="Trebuchet MS"/>
                <a:sym typeface="Trebuchet MS"/>
              </a:rPr>
              <a:t> – raised off the bottom of the beaker with </a:t>
            </a:r>
            <a:r>
              <a:rPr lang="en" sz="1000">
                <a:highlight>
                  <a:srgbClr val="FFFF00"/>
                </a:highlight>
                <a:latin typeface="Trebuchet MS"/>
                <a:ea typeface="Trebuchet MS"/>
                <a:cs typeface="Trebuchet MS"/>
                <a:sym typeface="Trebuchet MS"/>
              </a:rPr>
              <a:t>plasticine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a:t>
            </a:r>
            <a:r>
              <a:rPr lang="en" sz="1000">
                <a:highlight>
                  <a:srgbClr val="FFFF00"/>
                </a:highlight>
                <a:latin typeface="Trebuchet MS"/>
                <a:ea typeface="Trebuchet MS"/>
                <a:cs typeface="Trebuchet MS"/>
                <a:sym typeface="Trebuchet MS"/>
              </a:rPr>
              <a:t>measuring cylinder</a:t>
            </a:r>
            <a:r>
              <a:rPr lang="en" sz="1000">
                <a:latin typeface="Trebuchet MS"/>
                <a:ea typeface="Trebuchet MS"/>
                <a:cs typeface="Trebuchet MS"/>
                <a:sym typeface="Trebuchet MS"/>
              </a:rPr>
              <a:t>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ruler</a:t>
            </a:r>
            <a:r>
              <a:rPr lang="en" sz="1000">
                <a:latin typeface="Trebuchet MS"/>
                <a:ea typeface="Trebuchet MS"/>
                <a:cs typeface="Trebuchet MS"/>
                <a:sym typeface="Trebuchet MS"/>
              </a:rPr>
              <a:t> to position the beaker of pondweed 1 metre away from the </a:t>
            </a:r>
            <a:r>
              <a:rPr lang="en" sz="1000">
                <a:highlight>
                  <a:srgbClr val="FFFF00"/>
                </a:highlight>
                <a:latin typeface="Trebuchet MS"/>
                <a:ea typeface="Trebuchet MS"/>
                <a:cs typeface="Trebuchet MS"/>
                <a:sym typeface="Trebuchet MS"/>
              </a:rPr>
              <a:t>light source</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a:t>
            </a:r>
            <a:r>
              <a:rPr lang="en" sz="1000">
                <a:highlight>
                  <a:srgbClr val="FFFF00"/>
                </a:highlight>
                <a:latin typeface="Trebuchet MS"/>
                <a:ea typeface="Trebuchet MS"/>
                <a:cs typeface="Trebuchet MS"/>
                <a:sym typeface="Trebuchet MS"/>
              </a:rPr>
              <a:t>stop watch</a:t>
            </a:r>
            <a:r>
              <a:rPr lang="en" sz="1000">
                <a:latin typeface="Trebuchet MS"/>
                <a:ea typeface="Trebuchet MS"/>
                <a:cs typeface="Trebuchet MS"/>
                <a:sym typeface="Trebuchet MS"/>
              </a:rPr>
              <a:t>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bubbles released in three minutes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record the volume of gas produced and collected in the measuring cylinder in the same three minutes.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light source so that the pondweed beaker is 80 cm away.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for distances of 60, 40 and 20 cm.</a:t>
            </a:r>
            <a:endParaRPr sz="1000">
              <a:latin typeface="Trebuchet MS"/>
              <a:ea typeface="Trebuchet MS"/>
              <a:cs typeface="Trebuchet MS"/>
              <a:sym typeface="Trebuchet MS"/>
            </a:endParaRPr>
          </a:p>
        </p:txBody>
      </p:sp>
      <p:sp>
        <p:nvSpPr>
          <p:cNvPr id="637" name="Google Shape;637;p56"/>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638" name="Google Shape;638;p56"/>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5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44" name="Google Shape;644;p57"/>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10 cm piece of pond weed (cut edge at top) into a beaker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filter funnel – raised off the bottom of the beaker with plasticine.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measuring cylinder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ruler to position the beaker of pondweed 1 metre away from the light source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stop watch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bubbles released in three minutes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record the volume of gas produced and collected in the measuring cylinder in the same three minutes.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light source so that the pondweed beaker is 80 cm away.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for distances of 60, 40 and 20 cm.</a:t>
            </a:r>
            <a:endParaRPr sz="1000">
              <a:latin typeface="Trebuchet MS"/>
              <a:ea typeface="Trebuchet MS"/>
              <a:cs typeface="Trebuchet MS"/>
              <a:sym typeface="Trebuchet MS"/>
            </a:endParaRPr>
          </a:p>
        </p:txBody>
      </p:sp>
      <p:sp>
        <p:nvSpPr>
          <p:cNvPr id="645" name="Google Shape;645;p57"/>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646" name="Google Shape;646;p57"/>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5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6 | Photosynthesis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intensity on the rate of photosynthesis using an aquatic organism such as pondweed.</a:t>
            </a:r>
            <a:endParaRPr sz="1500">
              <a:latin typeface="Trebuchet MS"/>
              <a:ea typeface="Trebuchet MS"/>
              <a:cs typeface="Trebuchet MS"/>
              <a:sym typeface="Trebuchet MS"/>
            </a:endParaRPr>
          </a:p>
        </p:txBody>
      </p:sp>
      <p:sp>
        <p:nvSpPr>
          <p:cNvPr id="652" name="Google Shape;652;p58"/>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653" name="Google Shape;653;p58"/>
          <p:cNvSpPr txBox="1"/>
          <p:nvPr>
            <p:ph type="title"/>
          </p:nvPr>
        </p:nvSpPr>
        <p:spPr>
          <a:xfrm>
            <a:off x="0" y="769800"/>
            <a:ext cx="49269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your 10 cm piece of pond weed (cut edge at top) into a beaker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Cover the pondweed with an inverted filter funnel – raised off the bottom of the beaker with plasticine.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Fill the measuring cylinder with water and gently position as in the diagram.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the ruler to position the beaker of pondweed 1 metre away from the light source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Start the stop watch and: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bubbles released in three minutes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record the volume of gas produced and collected in the measuring cylinder in the same three minutes.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light source so that the pondweed beaker is 80 cm away.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Refill the measuring cylinder with water and gently position as in the diagram. Then repeat steps 5 and 6.</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for distances of 60, 40 and 20 cm.</a:t>
            </a:r>
            <a:endParaRPr sz="1000">
              <a:latin typeface="Trebuchet MS"/>
              <a:ea typeface="Trebuchet MS"/>
              <a:cs typeface="Trebuchet MS"/>
              <a:sym typeface="Trebuchet MS"/>
            </a:endParaRPr>
          </a:p>
        </p:txBody>
      </p:sp>
      <p:pic>
        <p:nvPicPr>
          <p:cNvPr id="654" name="Google Shape;654;p58"/>
          <p:cNvPicPr preferRelativeResize="0"/>
          <p:nvPr/>
        </p:nvPicPr>
        <p:blipFill>
          <a:blip r:embed="rId3">
            <a:alphaModFix/>
          </a:blip>
          <a:stretch>
            <a:fillRect/>
          </a:stretch>
        </p:blipFill>
        <p:spPr>
          <a:xfrm>
            <a:off x="5294275" y="1060158"/>
            <a:ext cx="3576551" cy="1676725"/>
          </a:xfrm>
          <a:prstGeom prst="rect">
            <a:avLst/>
          </a:prstGeom>
          <a:noFill/>
          <a:ln>
            <a:noFill/>
          </a:ln>
        </p:spPr>
      </p:pic>
      <p:pic>
        <p:nvPicPr>
          <p:cNvPr id="655" name="Google Shape;655;p58"/>
          <p:cNvPicPr preferRelativeResize="0"/>
          <p:nvPr/>
        </p:nvPicPr>
        <p:blipFill>
          <a:blip r:embed="rId4">
            <a:alphaModFix/>
          </a:blip>
          <a:stretch>
            <a:fillRect/>
          </a:stretch>
        </p:blipFill>
        <p:spPr>
          <a:xfrm>
            <a:off x="4926899" y="3351100"/>
            <a:ext cx="4105750" cy="1124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p5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661" name="Google Shape;661;p59"/>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662" name="Google Shape;662;p59"/>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663" name="Google Shape;663;p59"/>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664" name="Google Shape;664;p59"/>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665" name="Google Shape;665;p59"/>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666" name="Google Shape;666;p59"/>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667" name="Google Shape;667;p59"/>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668" name="Google Shape;668;p59"/>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669" name="Google Shape;669;p59"/>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670" name="Google Shape;670;p59"/>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671" name="Google Shape;671;p59"/>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672" name="Google Shape;672;p59"/>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673" name="Google Shape;673;p59"/>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674" name="Google Shape;674;p59"/>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675" name="Google Shape;675;p59"/>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676" name="Google Shape;676;p59"/>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677" name="Google Shape;677;p59"/>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678" name="Google Shape;678;p59"/>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679" name="Google Shape;679;p59"/>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680" name="Google Shape;680;p59"/>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681" name="Google Shape;681;p59"/>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682" name="Google Shape;682;p59"/>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683" name="Google Shape;683;p59"/>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684" name="Google Shape;684;p59"/>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685" name="Google Shape;685;p59"/>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686" name="Google Shape;686;p59"/>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687" name="Google Shape;687;p59"/>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688" name="Google Shape;688;p59"/>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689" name="Google Shape;689;p59"/>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690" name="Google Shape;690;p59"/>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691" name="Google Shape;691;p59"/>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692" name="Google Shape;692;p59"/>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693" name="Google Shape;693;p59"/>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694" name="Google Shape;694;p59"/>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695" name="Google Shape;695;p59"/>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696" name="Google Shape;696;p59"/>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697" name="Google Shape;697;p59"/>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698" name="Google Shape;698;p59"/>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699" name="Google Shape;699;p59"/>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700" name="Google Shape;700;p59"/>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701" name="Google Shape;701;p59"/>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6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07" name="Google Shape;707;p60"/>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a:t>
            </a:r>
            <a:r>
              <a:rPr lang="en" sz="1000">
                <a:highlight>
                  <a:srgbClr val="FFFF00"/>
                </a:highlight>
                <a:latin typeface="Trebuchet MS"/>
                <a:ea typeface="Trebuchet MS"/>
                <a:cs typeface="Trebuchet MS"/>
                <a:sym typeface="Trebuchet MS"/>
              </a:rPr>
              <a:t>forearm of their dominant arm</a:t>
            </a:r>
            <a:r>
              <a:rPr lang="en" sz="1000">
                <a:latin typeface="Trebuchet MS"/>
                <a:ea typeface="Trebuchet MS"/>
                <a:cs typeface="Trebuchet MS"/>
                <a:sym typeface="Trebuchet MS"/>
              </a:rPr>
              <a:t>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a:t>
            </a:r>
            <a:r>
              <a:rPr lang="en" sz="1000">
                <a:highlight>
                  <a:srgbClr val="FFFF00"/>
                </a:highlight>
                <a:latin typeface="Trebuchet MS"/>
                <a:ea typeface="Trebuchet MS"/>
                <a:cs typeface="Trebuchet MS"/>
                <a:sym typeface="Trebuchet MS"/>
              </a:rPr>
              <a:t>holds a ruler vertically with the bottom end (the end with the 0 cm mark) in between person 1’s thumb and first finger</a:t>
            </a:r>
            <a:r>
              <a:rPr lang="en" sz="1000">
                <a:latin typeface="Trebuchet MS"/>
                <a:ea typeface="Trebuchet MS"/>
                <a:cs typeface="Trebuchet MS"/>
                <a:sym typeface="Trebuchet MS"/>
              </a:rPr>
              <a:t>.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t>
            </a:r>
            <a:r>
              <a:rPr lang="en" sz="1000">
                <a:highlight>
                  <a:srgbClr val="FFFF00"/>
                </a:highlight>
                <a:latin typeface="Trebuchet MS"/>
                <a:ea typeface="Trebuchet MS"/>
                <a:cs typeface="Trebuchet MS"/>
                <a:sym typeface="Trebuchet MS"/>
              </a:rPr>
              <a:t>as quickly as possible</a:t>
            </a:r>
            <a:r>
              <a:rPr lang="en" sz="1000">
                <a:latin typeface="Trebuchet MS"/>
                <a:ea typeface="Trebuchet MS"/>
                <a:cs typeface="Trebuchet MS"/>
                <a:sym typeface="Trebuchet MS"/>
              </a:rPr>
              <a:t>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number on the ruler that is level with the top of person 1’s thumb.</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repeat the test several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conversion table to convert your ruler measurements into </a:t>
            </a:r>
            <a:r>
              <a:rPr lang="en" sz="1000">
                <a:latin typeface="Trebuchet MS"/>
                <a:ea typeface="Trebuchet MS"/>
                <a:cs typeface="Trebuchet MS"/>
                <a:sym typeface="Trebuchet MS"/>
              </a:rPr>
              <a:t>r</a:t>
            </a:r>
            <a:r>
              <a:rPr lang="en" sz="1000">
                <a:latin typeface="Trebuchet MS"/>
                <a:ea typeface="Trebuchet MS"/>
                <a:cs typeface="Trebuchet MS"/>
                <a:sym typeface="Trebuchet MS"/>
              </a:rPr>
              <a:t>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Make the change that you are investigating to change human reaction time.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sp>
        <p:nvSpPr>
          <p:cNvPr id="708" name="Google Shape;708;p60"/>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709" name="Google Shape;709;p60"/>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6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15" name="Google Shape;715;p61"/>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forearm of their dominant arm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holds a ruler vertically with the bottom end (the end with the 0 cm mark) in between person 1’s thumb and first finger.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as quickly as possible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number on the ruler that is level with the top of person 1’s thumb.</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repeat the test several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conversion table to convert your ruler measurements into reaction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Make the change that you are investigating to change human reaction time.</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sp>
        <p:nvSpPr>
          <p:cNvPr id="716" name="Google Shape;716;p61"/>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717" name="Google Shape;717;p61"/>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93" name="Google Shape;93;p17"/>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94" name="Google Shape;94;p17"/>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95" name="Google Shape;95;p17"/>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96" name="Google Shape;96;p17"/>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97" name="Google Shape;97;p17"/>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98" name="Google Shape;98;p17"/>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99" name="Google Shape;99;p17"/>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100" name="Google Shape;100;p17"/>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101" name="Google Shape;101;p17"/>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102" name="Google Shape;102;p17"/>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103" name="Google Shape;103;p17"/>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104" name="Google Shape;104;p17"/>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105" name="Google Shape;105;p17"/>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106" name="Google Shape;106;p17"/>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107" name="Google Shape;107;p17"/>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108" name="Google Shape;108;p17"/>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109" name="Google Shape;109;p17"/>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110" name="Google Shape;110;p17"/>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111" name="Google Shape;111;p17"/>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112" name="Google Shape;112;p17"/>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113" name="Google Shape;113;p17"/>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114" name="Google Shape;114;p17"/>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115" name="Google Shape;115;p17"/>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116" name="Google Shape;116;p17"/>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117" name="Google Shape;117;p17"/>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118" name="Google Shape;118;p17"/>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119" name="Google Shape;119;p17"/>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120" name="Google Shape;120;p17"/>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121" name="Google Shape;121;p17"/>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122" name="Google Shape;122;p17"/>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123" name="Google Shape;123;p17"/>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124" name="Google Shape;124;p17"/>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125" name="Google Shape;125;p17"/>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126" name="Google Shape;126;p17"/>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127" name="Google Shape;127;p17"/>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128" name="Google Shape;128;p17"/>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129" name="Google Shape;129;p17"/>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130" name="Google Shape;130;p17"/>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131" name="Google Shape;131;p17"/>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132" name="Google Shape;132;p17"/>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133" name="Google Shape;133;p17"/>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6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23" name="Google Shape;723;p62"/>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forearm of their dominant arm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holds a ruler vertically with the bottom end (the end with the 0 cm mark) in between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1’s thumb and first finger.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as quickly as possible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Record the number on the ruler that is level with the top of person 1’s thumb.</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repeat the test several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conversion table to convert your ruler measurements into reaction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Make the change that you are investigating to change human reaction time.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sp>
        <p:nvSpPr>
          <p:cNvPr id="724" name="Google Shape;724;p62"/>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725" name="Google Shape;725;p62"/>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6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31" name="Google Shape;731;p63"/>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forearm of their dominant arm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holds a </a:t>
            </a:r>
            <a:r>
              <a:rPr lang="en" sz="1000">
                <a:highlight>
                  <a:srgbClr val="FFFF00"/>
                </a:highlight>
                <a:latin typeface="Trebuchet MS"/>
                <a:ea typeface="Trebuchet MS"/>
                <a:cs typeface="Trebuchet MS"/>
                <a:sym typeface="Trebuchet MS"/>
              </a:rPr>
              <a:t>ruler</a:t>
            </a:r>
            <a:r>
              <a:rPr lang="en" sz="1000">
                <a:latin typeface="Trebuchet MS"/>
                <a:ea typeface="Trebuchet MS"/>
                <a:cs typeface="Trebuchet MS"/>
                <a:sym typeface="Trebuchet MS"/>
              </a:rPr>
              <a:t> vertically with the bottom end (the end with the 0 cm mark) in between person 1’s thumb and first finger.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as quickly as possible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number on the ruler that is level with the top of person 1’s thumb.</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repeat the test several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a:t>
            </a:r>
            <a:r>
              <a:rPr lang="en" sz="1000">
                <a:highlight>
                  <a:srgbClr val="FFFF00"/>
                </a:highlight>
                <a:latin typeface="Trebuchet MS"/>
                <a:ea typeface="Trebuchet MS"/>
                <a:cs typeface="Trebuchet MS"/>
                <a:sym typeface="Trebuchet MS"/>
              </a:rPr>
              <a:t>conversion table</a:t>
            </a:r>
            <a:r>
              <a:rPr lang="en" sz="1000">
                <a:latin typeface="Trebuchet MS"/>
                <a:ea typeface="Trebuchet MS"/>
                <a:cs typeface="Trebuchet MS"/>
                <a:sym typeface="Trebuchet MS"/>
              </a:rPr>
              <a:t> to convert your ruler measurements into reaction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Make the change that you are investigating to change human reaction time.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sp>
        <p:nvSpPr>
          <p:cNvPr id="732" name="Google Shape;732;p63"/>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733" name="Google Shape;733;p63"/>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6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39" name="Google Shape;739;p64"/>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forearm of their dominant arm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holds a ruler vertically with the bottom end (the end with the 0 cm mark) in between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1’s thumb and first finger.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as quickly as possible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number on the ruler that is level with the top of person 1’s thumb.</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a:t>
            </a:r>
            <a:r>
              <a:rPr lang="en" sz="1000">
                <a:highlight>
                  <a:srgbClr val="FFFF00"/>
                </a:highlight>
                <a:latin typeface="Trebuchet MS"/>
                <a:ea typeface="Trebuchet MS"/>
                <a:cs typeface="Trebuchet MS"/>
                <a:sym typeface="Trebuchet MS"/>
              </a:rPr>
              <a:t>repeat the test several times</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conversion table to convert your ruler measurements into reaction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Make the change that you are investigating to change human reaction time.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sp>
        <p:nvSpPr>
          <p:cNvPr id="740" name="Google Shape;740;p64"/>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741" name="Google Shape;741;p64"/>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6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7 | Reaction time</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Plan and carry out an investigation into the effect of a factor on human reaction time.</a:t>
            </a:r>
            <a:endParaRPr sz="1500">
              <a:latin typeface="Trebuchet MS"/>
              <a:ea typeface="Trebuchet MS"/>
              <a:cs typeface="Trebuchet MS"/>
              <a:sym typeface="Trebuchet MS"/>
            </a:endParaRPr>
          </a:p>
        </p:txBody>
      </p:sp>
      <p:sp>
        <p:nvSpPr>
          <p:cNvPr id="747" name="Google Shape;747;p65"/>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748" name="Google Shape;748;p65"/>
          <p:cNvSpPr txBox="1"/>
          <p:nvPr>
            <p:ph type="title"/>
          </p:nvPr>
        </p:nvSpPr>
        <p:spPr>
          <a:xfrm>
            <a:off x="0" y="769800"/>
            <a:ext cx="49269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Work with a partner to do this test. Choose who will be person 1 and who will be person 2.</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of you should use your dominant hand to do this experiment. If you are right handed then your dominant hand is your right hand.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sits down on the chair, with good upright posture and eyes looking across the room.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puts the forearm of their dominant arm across the table with their hand overhanging the edge.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2 holds a ruler vertically with the bottom end (the end with the 0 cm mark) in between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1’s thumb and first finger. They will tell person 1 to prepare to catch the ruler.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Person 1 catches the ruler with their thumb and first finger as quickly as possible when it drops.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number on the ruler that is level with the top of person 1’s thumb.</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Have a short rest, then repeat the test several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on a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the test with Person 2 catching the ruler and Person 1 dropping it.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Person 2’s results on the table.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conversion table to convert your ruler measurements into reaction times.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Make the change that you are investigating to change human reaction time.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Repeat steps 1-9 for each person and record the results in your data table.</a:t>
            </a:r>
            <a:endParaRPr sz="1000">
              <a:latin typeface="Trebuchet MS"/>
              <a:ea typeface="Trebuchet MS"/>
              <a:cs typeface="Trebuchet MS"/>
              <a:sym typeface="Trebuchet MS"/>
            </a:endParaRPr>
          </a:p>
        </p:txBody>
      </p:sp>
      <p:pic>
        <p:nvPicPr>
          <p:cNvPr id="749" name="Google Shape;749;p65"/>
          <p:cNvPicPr preferRelativeResize="0"/>
          <p:nvPr/>
        </p:nvPicPr>
        <p:blipFill>
          <a:blip r:embed="rId3">
            <a:alphaModFix/>
          </a:blip>
          <a:stretch>
            <a:fillRect/>
          </a:stretch>
        </p:blipFill>
        <p:spPr>
          <a:xfrm>
            <a:off x="6862337" y="747000"/>
            <a:ext cx="1780713" cy="1507300"/>
          </a:xfrm>
          <a:prstGeom prst="rect">
            <a:avLst/>
          </a:prstGeom>
          <a:noFill/>
          <a:ln>
            <a:noFill/>
          </a:ln>
        </p:spPr>
      </p:pic>
      <p:pic>
        <p:nvPicPr>
          <p:cNvPr id="750" name="Google Shape;750;p65"/>
          <p:cNvPicPr preferRelativeResize="0"/>
          <p:nvPr/>
        </p:nvPicPr>
        <p:blipFill>
          <a:blip r:embed="rId4">
            <a:alphaModFix/>
          </a:blip>
          <a:stretch>
            <a:fillRect/>
          </a:stretch>
        </p:blipFill>
        <p:spPr>
          <a:xfrm>
            <a:off x="5151275" y="747000"/>
            <a:ext cx="1091000" cy="1507300"/>
          </a:xfrm>
          <a:prstGeom prst="rect">
            <a:avLst/>
          </a:prstGeom>
          <a:noFill/>
          <a:ln>
            <a:noFill/>
          </a:ln>
        </p:spPr>
      </p:pic>
      <p:pic>
        <p:nvPicPr>
          <p:cNvPr id="751" name="Google Shape;751;p65"/>
          <p:cNvPicPr preferRelativeResize="0"/>
          <p:nvPr/>
        </p:nvPicPr>
        <p:blipFill>
          <a:blip r:embed="rId5">
            <a:alphaModFix/>
          </a:blip>
          <a:stretch>
            <a:fillRect/>
          </a:stretch>
        </p:blipFill>
        <p:spPr>
          <a:xfrm>
            <a:off x="5484375" y="2632776"/>
            <a:ext cx="3210089" cy="20871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6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757" name="Google Shape;757;p66"/>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758" name="Google Shape;758;p66"/>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759" name="Google Shape;759;p66"/>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760" name="Google Shape;760;p66"/>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761" name="Google Shape;761;p66"/>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762" name="Google Shape;762;p66"/>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763" name="Google Shape;763;p66"/>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764" name="Google Shape;764;p66"/>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765" name="Google Shape;765;p66"/>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766" name="Google Shape;766;p66"/>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767" name="Google Shape;767;p66"/>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768" name="Google Shape;768;p66"/>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769" name="Google Shape;769;p66"/>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770" name="Google Shape;770;p66"/>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771" name="Google Shape;771;p66"/>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772" name="Google Shape;772;p66"/>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773" name="Google Shape;773;p66"/>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774" name="Google Shape;774;p66"/>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775" name="Google Shape;775;p66"/>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776" name="Google Shape;776;p66"/>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777" name="Google Shape;777;p66"/>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778" name="Google Shape;778;p66"/>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779" name="Google Shape;779;p66"/>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780" name="Google Shape;780;p66"/>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781" name="Google Shape;781;p66"/>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782" name="Google Shape;782;p66"/>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783" name="Google Shape;783;p66"/>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784" name="Google Shape;784;p66"/>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785" name="Google Shape;785;p66"/>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786" name="Google Shape;786;p66"/>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787" name="Google Shape;787;p66"/>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788" name="Google Shape;788;p66"/>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789" name="Google Shape;789;p66"/>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790" name="Google Shape;790;p66"/>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791" name="Google Shape;791;p66"/>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792" name="Google Shape;792;p66"/>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793" name="Google Shape;793;p66"/>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794" name="Google Shape;794;p66"/>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795" name="Google Shape;795;p66"/>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796" name="Google Shape;796;p66"/>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797" name="Google Shape;797;p66"/>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6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03" name="Google Shape;803;p67"/>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petri dishes containing cotton wool soaked in </a:t>
            </a:r>
            <a:r>
              <a:rPr lang="en" sz="1000">
                <a:highlight>
                  <a:srgbClr val="FFFF00"/>
                </a:highlight>
                <a:latin typeface="Trebuchet MS"/>
                <a:ea typeface="Trebuchet MS"/>
                <a:cs typeface="Trebuchet MS"/>
                <a:sym typeface="Trebuchet MS"/>
              </a:rPr>
              <a:t>equal amounts of water</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t>
            </a:r>
            <a:r>
              <a:rPr lang="en" sz="1000">
                <a:highlight>
                  <a:srgbClr val="FFFF00"/>
                </a:highlight>
                <a:latin typeface="Trebuchet MS"/>
                <a:ea typeface="Trebuchet MS"/>
                <a:cs typeface="Trebuchet MS"/>
                <a:sym typeface="Trebuchet MS"/>
              </a:rPr>
              <a:t>ten mustard seeds in each dish</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Put the dishes in a warm place. They must not be disturbed or moved</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Water daily with equal amounts of water to each dish</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a:t>
            </a:r>
            <a:r>
              <a:rPr lang="en" sz="1000">
                <a:highlight>
                  <a:srgbClr val="FFFF00"/>
                </a:highlight>
                <a:latin typeface="Trebuchet MS"/>
                <a:ea typeface="Trebuchet MS"/>
                <a:cs typeface="Trebuchet MS"/>
                <a:sym typeface="Trebuchet MS"/>
              </a:rPr>
              <a:t>same number of seedlings</a:t>
            </a:r>
            <a:r>
              <a:rPr lang="en" sz="1000">
                <a:latin typeface="Trebuchet MS"/>
                <a:ea typeface="Trebuchet MS"/>
                <a:cs typeface="Trebuchet MS"/>
                <a:sym typeface="Trebuchet MS"/>
              </a:rPr>
              <a:t>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in mm.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one on a windowsill in full sunlight.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second one in partial 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third one in darkness.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every day, for at least five consecutive days.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sp>
        <p:nvSpPr>
          <p:cNvPr id="804" name="Google Shape;804;p67"/>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805" name="Google Shape;805;p67"/>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6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11" name="Google Shape;811;p68"/>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petri dishes containing cotton wool soaked in equal amounts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ten mustard seeds in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the dishes in a warm place. They must not be disturbed or moved.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Water daily with equal amounts of water to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same number of seedlings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in mm.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Put one on a windowsill in full sunlight.</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Put the second one in partial light.</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Put the third one in darkness.</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every day, for at least five consecutive days.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sp>
        <p:nvSpPr>
          <p:cNvPr id="812" name="Google Shape;812;p68"/>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813" name="Google Shape;813;p68"/>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Google Shape;818;p6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19" name="Google Shape;819;p69"/>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petri dishes containing cotton wool soaked in equal amounts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ten mustard seeds in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the dishes in a warm place. They must not be disturbed or moved.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Water daily with equal amounts of water to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same number of seedlings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Measure the height of each seedling in mm.</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one on a windowsill in full sunlight.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second one in partial 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third one in darkness.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Measure the height of each seedling every day, for at least five consecutive days.</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sp>
        <p:nvSpPr>
          <p:cNvPr id="820" name="Google Shape;820;p69"/>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821" name="Google Shape;821;p69"/>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7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27" name="Google Shape;827;p70"/>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a:t>
            </a:r>
            <a:r>
              <a:rPr lang="en" sz="1000">
                <a:highlight>
                  <a:srgbClr val="FFFF00"/>
                </a:highlight>
                <a:latin typeface="Trebuchet MS"/>
                <a:ea typeface="Trebuchet MS"/>
                <a:cs typeface="Trebuchet MS"/>
                <a:sym typeface="Trebuchet MS"/>
              </a:rPr>
              <a:t>petri dishes</a:t>
            </a:r>
            <a:r>
              <a:rPr lang="en" sz="1000">
                <a:latin typeface="Trebuchet MS"/>
                <a:ea typeface="Trebuchet MS"/>
                <a:cs typeface="Trebuchet MS"/>
                <a:sym typeface="Trebuchet MS"/>
              </a:rPr>
              <a:t> containing </a:t>
            </a:r>
            <a:r>
              <a:rPr lang="en" sz="1000">
                <a:highlight>
                  <a:srgbClr val="FFFF00"/>
                </a:highlight>
                <a:latin typeface="Trebuchet MS"/>
                <a:ea typeface="Trebuchet MS"/>
                <a:cs typeface="Trebuchet MS"/>
                <a:sym typeface="Trebuchet MS"/>
              </a:rPr>
              <a:t>cotton wool</a:t>
            </a:r>
            <a:r>
              <a:rPr lang="en" sz="1000">
                <a:latin typeface="Trebuchet MS"/>
                <a:ea typeface="Trebuchet MS"/>
                <a:cs typeface="Trebuchet MS"/>
                <a:sym typeface="Trebuchet MS"/>
              </a:rPr>
              <a:t> soaked in equal amounts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t>
            </a:r>
            <a:r>
              <a:rPr lang="en" sz="1000">
                <a:highlight>
                  <a:srgbClr val="FFFF00"/>
                </a:highlight>
                <a:latin typeface="Trebuchet MS"/>
                <a:ea typeface="Trebuchet MS"/>
                <a:cs typeface="Trebuchet MS"/>
                <a:sym typeface="Trebuchet MS"/>
              </a:rPr>
              <a:t>ten mustard seeds</a:t>
            </a:r>
            <a:r>
              <a:rPr lang="en" sz="1000">
                <a:latin typeface="Trebuchet MS"/>
                <a:ea typeface="Trebuchet MS"/>
                <a:cs typeface="Trebuchet MS"/>
                <a:sym typeface="Trebuchet MS"/>
              </a:rPr>
              <a:t> in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the dishes in a warm place. They must not be disturbed or moved.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Water daily with equal amounts of water to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same number of seedlings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in mm.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one on a windowsill in full sunlight.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second one in partial 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third one in darkness.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every day, for at least five consecutive days.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sp>
        <p:nvSpPr>
          <p:cNvPr id="828" name="Google Shape;828;p70"/>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829" name="Google Shape;829;p70"/>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3" name="Shape 833"/>
        <p:cNvGrpSpPr/>
        <p:nvPr/>
      </p:nvGrpSpPr>
      <p:grpSpPr>
        <a:xfrm>
          <a:off x="0" y="0"/>
          <a:ext cx="0" cy="0"/>
          <a:chOff x="0" y="0"/>
          <a:chExt cx="0" cy="0"/>
        </a:xfrm>
      </p:grpSpPr>
      <p:sp>
        <p:nvSpPr>
          <p:cNvPr id="834" name="Google Shape;834;p7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35" name="Google Shape;835;p71"/>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petri dishes containing cotton wool soaked in equal amounts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ten mustard seeds in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the dishes in a warm place. They must not be disturbed or moved.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Water daily with equal amounts of water to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same number of seedlings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in mm.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one on a windowsill in full sunlight.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second one in partial 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third one in darkness.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every day, for at least five consecutive days.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sp>
        <p:nvSpPr>
          <p:cNvPr id="836" name="Google Shape;836;p71"/>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837" name="Google Shape;837;p71"/>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39" name="Google Shape;139;p18"/>
          <p:cNvSpPr txBox="1"/>
          <p:nvPr>
            <p:ph type="title"/>
          </p:nvPr>
        </p:nvSpPr>
        <p:spPr>
          <a:xfrm>
            <a:off x="84800" y="758477"/>
            <a:ext cx="5633400" cy="4343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slide on the microscope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When you have found some cells, turn the nose piece to switch to a higher power lens (×100 or ×400 magnification).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clear, labelled drawing of some of the cells. Make sure that you draw and label any component parts of the cell. Use a pencil to draw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sp>
        <p:nvSpPr>
          <p:cNvPr id="140" name="Google Shape;140;p18"/>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41" name="Google Shape;141;p18"/>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Google Shape;842;p7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8 | Plant Responses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light or gravity on the growth of newly germinated seedlings. </a:t>
            </a:r>
            <a:endParaRPr sz="1500">
              <a:latin typeface="Trebuchet MS"/>
              <a:ea typeface="Trebuchet MS"/>
              <a:cs typeface="Trebuchet MS"/>
              <a:sym typeface="Trebuchet MS"/>
            </a:endParaRPr>
          </a:p>
        </p:txBody>
      </p:sp>
      <p:sp>
        <p:nvSpPr>
          <p:cNvPr id="843" name="Google Shape;843;p72"/>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844" name="Google Shape;844;p72"/>
          <p:cNvSpPr txBox="1"/>
          <p:nvPr>
            <p:ph type="title"/>
          </p:nvPr>
        </p:nvSpPr>
        <p:spPr>
          <a:xfrm>
            <a:off x="0" y="769800"/>
            <a:ext cx="49269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three petri dishes containing cotton wool soaked in equal amounts of water.</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ten mustard seeds in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the dishes in a warm place. They must not be disturbed or moved.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Allow the mustard seeds to germinate.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Water daily with equal amounts of water to each dish.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Each dish should have the same number of seedlings after the seeds have germinated.</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Remove excess seedlings from any dish that has too many.</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in mm.</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Move the petri dishes into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one on a windowsill in full sunlight.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second one in partial light.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third one in darkness.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Measure the height of each seedling every day, for at least five consecutive days.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heights in a table.</a:t>
            </a:r>
            <a:endParaRPr sz="1000">
              <a:latin typeface="Trebuchet MS"/>
              <a:ea typeface="Trebuchet MS"/>
              <a:cs typeface="Trebuchet MS"/>
              <a:sym typeface="Trebuchet MS"/>
            </a:endParaRPr>
          </a:p>
        </p:txBody>
      </p:sp>
      <p:pic>
        <p:nvPicPr>
          <p:cNvPr id="845" name="Google Shape;845;p72"/>
          <p:cNvPicPr preferRelativeResize="0"/>
          <p:nvPr/>
        </p:nvPicPr>
        <p:blipFill>
          <a:blip r:embed="rId3">
            <a:alphaModFix/>
          </a:blip>
          <a:stretch>
            <a:fillRect/>
          </a:stretch>
        </p:blipFill>
        <p:spPr>
          <a:xfrm>
            <a:off x="5181200" y="1268125"/>
            <a:ext cx="3597675" cy="1480300"/>
          </a:xfrm>
          <a:prstGeom prst="rect">
            <a:avLst/>
          </a:prstGeom>
          <a:noFill/>
          <a:ln>
            <a:noFill/>
          </a:ln>
        </p:spPr>
      </p:pic>
      <p:pic>
        <p:nvPicPr>
          <p:cNvPr id="846" name="Google Shape;846;p72"/>
          <p:cNvPicPr preferRelativeResize="0"/>
          <p:nvPr/>
        </p:nvPicPr>
        <p:blipFill>
          <a:blip r:embed="rId4">
            <a:alphaModFix/>
          </a:blip>
          <a:stretch>
            <a:fillRect/>
          </a:stretch>
        </p:blipFill>
        <p:spPr>
          <a:xfrm>
            <a:off x="4879750" y="3049816"/>
            <a:ext cx="3785475" cy="12950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Google Shape;851;p7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0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000">
              <a:latin typeface="Trebuchet MS"/>
              <a:ea typeface="Trebuchet MS"/>
              <a:cs typeface="Trebuchet MS"/>
              <a:sym typeface="Trebuchet MS"/>
            </a:endParaRPr>
          </a:p>
        </p:txBody>
      </p:sp>
      <p:sp>
        <p:nvSpPr>
          <p:cNvPr id="852" name="Google Shape;852;p73"/>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853" name="Google Shape;853;p73"/>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854" name="Google Shape;854;p73"/>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855" name="Google Shape;855;p73"/>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856" name="Google Shape;856;p73"/>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857" name="Google Shape;857;p73"/>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858" name="Google Shape;858;p73"/>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859" name="Google Shape;859;p73"/>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860" name="Google Shape;860;p73"/>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861" name="Google Shape;861;p73"/>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862" name="Google Shape;862;p73"/>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863" name="Google Shape;863;p73"/>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864" name="Google Shape;864;p73"/>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865" name="Google Shape;865;p73"/>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866" name="Google Shape;866;p73"/>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867" name="Google Shape;867;p73"/>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868" name="Google Shape;868;p73"/>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869" name="Google Shape;869;p73"/>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870" name="Google Shape;870;p73"/>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871" name="Google Shape;871;p73"/>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872" name="Google Shape;872;p73"/>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873" name="Google Shape;873;p73"/>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874" name="Google Shape;874;p73"/>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875" name="Google Shape;875;p73"/>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876" name="Google Shape;876;p73"/>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877" name="Google Shape;877;p73"/>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878" name="Google Shape;878;p73"/>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879" name="Google Shape;879;p73"/>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880" name="Google Shape;880;p73"/>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881" name="Google Shape;881;p73"/>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882" name="Google Shape;882;p73"/>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883" name="Google Shape;883;p73"/>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884" name="Google Shape;884;p73"/>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885" name="Google Shape;885;p73"/>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886" name="Google Shape;886;p73"/>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887" name="Google Shape;887;p73"/>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888" name="Google Shape;888;p73"/>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889" name="Google Shape;889;p73"/>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890" name="Google Shape;890;p73"/>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891" name="Google Shape;891;p73"/>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892" name="Google Shape;892;p73"/>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Google Shape;897;p7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898" name="Google Shape;898;p74"/>
          <p:cNvSpPr txBox="1"/>
          <p:nvPr>
            <p:ph type="title"/>
          </p:nvPr>
        </p:nvSpPr>
        <p:spPr>
          <a:xfrm>
            <a:off x="0" y="769800"/>
            <a:ext cx="573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survey area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Collect two numbers, one from each bag.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numbers and the tape measures to locate the first position for your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quadrat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the chosen plant species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Repeat steps 1–5 until you have recorded the numbers of chosen plant species in ten quadrats.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30 m tape measure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quadrat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the number of plants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light meter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Move the quadrat 5 m up the transect line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Continue to place the quadrat at 5 m intervals up the transect line. Count the number of plants and measure the light intensity in each quadrat.</a:t>
            </a:r>
            <a:endParaRPr sz="1000">
              <a:latin typeface="Trebuchet MS"/>
              <a:ea typeface="Trebuchet MS"/>
              <a:cs typeface="Trebuchet MS"/>
              <a:sym typeface="Trebuchet MS"/>
            </a:endParaRPr>
          </a:p>
        </p:txBody>
      </p:sp>
      <p:sp>
        <p:nvSpPr>
          <p:cNvPr id="899" name="Google Shape;899;p74"/>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900" name="Google Shape;900;p74"/>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Google Shape;905;p7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906" name="Google Shape;906;p75"/>
          <p:cNvSpPr txBox="1"/>
          <p:nvPr>
            <p:ph type="title"/>
          </p:nvPr>
        </p:nvSpPr>
        <p:spPr>
          <a:xfrm>
            <a:off x="0" y="769800"/>
            <a:ext cx="573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survey area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Collect two numbers, one from each bag</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Use the numbers and the tape measures to locate the first position for your quadrat.</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quadrat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the chosen plant species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Repeat steps 1–5 until you have recorded the numbers of chosen plant species in ten quadrats.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30 m tape measure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quadrat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the number of plants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light meter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Move the quadrat 5 m up the transect line</a:t>
            </a:r>
            <a:r>
              <a:rPr lang="en" sz="1000">
                <a:latin typeface="Trebuchet MS"/>
                <a:ea typeface="Trebuchet MS"/>
                <a:cs typeface="Trebuchet MS"/>
                <a:sym typeface="Trebuchet MS"/>
              </a:rPr>
              <a:t>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Continue to place the quadrat at 5 m intervals up the transect line</a:t>
            </a:r>
            <a:r>
              <a:rPr lang="en" sz="1000">
                <a:latin typeface="Trebuchet MS"/>
                <a:ea typeface="Trebuchet MS"/>
                <a:cs typeface="Trebuchet MS"/>
                <a:sym typeface="Trebuchet MS"/>
              </a:rPr>
              <a:t>. Count the number of plants and measure the light intensity in each quadrat.</a:t>
            </a:r>
            <a:endParaRPr sz="1000">
              <a:latin typeface="Trebuchet MS"/>
              <a:ea typeface="Trebuchet MS"/>
              <a:cs typeface="Trebuchet MS"/>
              <a:sym typeface="Trebuchet MS"/>
            </a:endParaRPr>
          </a:p>
        </p:txBody>
      </p:sp>
      <p:sp>
        <p:nvSpPr>
          <p:cNvPr id="907" name="Google Shape;907;p75"/>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908" name="Google Shape;908;p75"/>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7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914" name="Google Shape;914;p76"/>
          <p:cNvSpPr txBox="1"/>
          <p:nvPr>
            <p:ph type="title"/>
          </p:nvPr>
        </p:nvSpPr>
        <p:spPr>
          <a:xfrm>
            <a:off x="0" y="769800"/>
            <a:ext cx="573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survey area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Collect two numbers, one from each bag.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numbers and the tape measures to locate the first position for your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quadrat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Count and record the number of the chosen plant species inside the quadrat.</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Repeat steps 1–5 until you have recorded the numbers of chosen plant species in ten quadrats.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30 m tape measure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quadrat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Count the number of plants inside the quadrat.</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light meter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Move the quadrat 5 m up the transect line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Continue to place the quadrat at 5 m intervals up the transect line. Count the number of plants and measure the light intensity in each quadrat.</a:t>
            </a:r>
            <a:endParaRPr sz="1000">
              <a:latin typeface="Trebuchet MS"/>
              <a:ea typeface="Trebuchet MS"/>
              <a:cs typeface="Trebuchet MS"/>
              <a:sym typeface="Trebuchet MS"/>
            </a:endParaRPr>
          </a:p>
        </p:txBody>
      </p:sp>
      <p:sp>
        <p:nvSpPr>
          <p:cNvPr id="915" name="Google Shape;915;p76"/>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916" name="Google Shape;916;p76"/>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77"/>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922" name="Google Shape;922;p77"/>
          <p:cNvSpPr txBox="1"/>
          <p:nvPr>
            <p:ph type="title"/>
          </p:nvPr>
        </p:nvSpPr>
        <p:spPr>
          <a:xfrm>
            <a:off x="0" y="769800"/>
            <a:ext cx="573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a:t>
            </a:r>
            <a:r>
              <a:rPr lang="en" sz="1000">
                <a:highlight>
                  <a:srgbClr val="FFFF00"/>
                </a:highlight>
                <a:latin typeface="Trebuchet MS"/>
                <a:ea typeface="Trebuchet MS"/>
                <a:cs typeface="Trebuchet MS"/>
                <a:sym typeface="Trebuchet MS"/>
              </a:rPr>
              <a:t>survey area</a:t>
            </a:r>
            <a:r>
              <a:rPr lang="en" sz="1000">
                <a:latin typeface="Trebuchet MS"/>
                <a:ea typeface="Trebuchet MS"/>
                <a:cs typeface="Trebuchet MS"/>
                <a:sym typeface="Trebuchet MS"/>
              </a:rPr>
              <a:t>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Collect two numbers, one from each bag.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numbers and the </a:t>
            </a:r>
            <a:r>
              <a:rPr lang="en" sz="1000">
                <a:highlight>
                  <a:srgbClr val="FFFF00"/>
                </a:highlight>
                <a:latin typeface="Trebuchet MS"/>
                <a:ea typeface="Trebuchet MS"/>
                <a:cs typeface="Trebuchet MS"/>
                <a:sym typeface="Trebuchet MS"/>
              </a:rPr>
              <a:t>tape measures</a:t>
            </a:r>
            <a:r>
              <a:rPr lang="en" sz="1000">
                <a:latin typeface="Trebuchet MS"/>
                <a:ea typeface="Trebuchet MS"/>
                <a:cs typeface="Trebuchet MS"/>
                <a:sym typeface="Trebuchet MS"/>
              </a:rPr>
              <a:t> to locate the first position for your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a:t>
            </a:r>
            <a:r>
              <a:rPr lang="en" sz="1000">
                <a:highlight>
                  <a:srgbClr val="FFFF00"/>
                </a:highlight>
                <a:latin typeface="Trebuchet MS"/>
                <a:ea typeface="Trebuchet MS"/>
                <a:cs typeface="Trebuchet MS"/>
                <a:sym typeface="Trebuchet MS"/>
              </a:rPr>
              <a:t>quadrat</a:t>
            </a:r>
            <a:r>
              <a:rPr lang="en" sz="1000">
                <a:latin typeface="Trebuchet MS"/>
                <a:ea typeface="Trebuchet MS"/>
                <a:cs typeface="Trebuchet MS"/>
                <a:sym typeface="Trebuchet MS"/>
              </a:rPr>
              <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the chosen plant species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Repeat steps 1–5 until you have recorded the numbers of chosen plant species in ten quadrats.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a:t>
            </a:r>
            <a:r>
              <a:rPr lang="en" sz="1000">
                <a:highlight>
                  <a:srgbClr val="FFFF00"/>
                </a:highlight>
                <a:latin typeface="Trebuchet MS"/>
                <a:ea typeface="Trebuchet MS"/>
                <a:cs typeface="Trebuchet MS"/>
                <a:sym typeface="Trebuchet MS"/>
              </a:rPr>
              <a:t>30 m tape measure</a:t>
            </a:r>
            <a:r>
              <a:rPr lang="en" sz="1000">
                <a:latin typeface="Trebuchet MS"/>
                <a:ea typeface="Trebuchet MS"/>
                <a:cs typeface="Trebuchet MS"/>
                <a:sym typeface="Trebuchet MS"/>
              </a:rPr>
              <a:t>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a:t>
            </a:r>
            <a:r>
              <a:rPr lang="en" sz="1000">
                <a:highlight>
                  <a:srgbClr val="FFFF00"/>
                </a:highlight>
                <a:latin typeface="Trebuchet MS"/>
                <a:ea typeface="Trebuchet MS"/>
                <a:cs typeface="Trebuchet MS"/>
                <a:sym typeface="Trebuchet MS"/>
              </a:rPr>
              <a:t>quadrat</a:t>
            </a:r>
            <a:r>
              <a:rPr lang="en" sz="1000">
                <a:latin typeface="Trebuchet MS"/>
                <a:ea typeface="Trebuchet MS"/>
                <a:cs typeface="Trebuchet MS"/>
                <a:sym typeface="Trebuchet MS"/>
              </a:rPr>
              <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the number of plants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a:t>
            </a:r>
            <a:r>
              <a:rPr lang="en" sz="1000">
                <a:highlight>
                  <a:srgbClr val="FFFF00"/>
                </a:highlight>
                <a:latin typeface="Trebuchet MS"/>
                <a:ea typeface="Trebuchet MS"/>
                <a:cs typeface="Trebuchet MS"/>
                <a:sym typeface="Trebuchet MS"/>
              </a:rPr>
              <a:t>light meter</a:t>
            </a:r>
            <a:r>
              <a:rPr lang="en" sz="1000">
                <a:latin typeface="Trebuchet MS"/>
                <a:ea typeface="Trebuchet MS"/>
                <a:cs typeface="Trebuchet MS"/>
                <a:sym typeface="Trebuchet MS"/>
              </a:rPr>
              <a:t>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Move the quadrat 5 m up the transect line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Continue to place the quadrat at 5 m intervals up the transect line. Count the number of plants and measure the light intensity in each quadrat.</a:t>
            </a:r>
            <a:endParaRPr sz="1000">
              <a:latin typeface="Trebuchet MS"/>
              <a:ea typeface="Trebuchet MS"/>
              <a:cs typeface="Trebuchet MS"/>
              <a:sym typeface="Trebuchet MS"/>
            </a:endParaRPr>
          </a:p>
        </p:txBody>
      </p:sp>
      <p:sp>
        <p:nvSpPr>
          <p:cNvPr id="923" name="Google Shape;923;p77"/>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924" name="Google Shape;924;p77"/>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Google Shape;929;p78"/>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930" name="Google Shape;930;p78"/>
          <p:cNvSpPr txBox="1"/>
          <p:nvPr>
            <p:ph type="title"/>
          </p:nvPr>
        </p:nvSpPr>
        <p:spPr>
          <a:xfrm>
            <a:off x="0" y="769800"/>
            <a:ext cx="573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survey area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Collect two numbers, one from each bag.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numbers and the tape measures to locate the first position for your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quadrat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the chosen plant species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highlight>
                  <a:srgbClr val="FFFF00"/>
                </a:highlight>
                <a:latin typeface="Trebuchet MS"/>
                <a:ea typeface="Trebuchet MS"/>
                <a:cs typeface="Trebuchet MS"/>
                <a:sym typeface="Trebuchet MS"/>
              </a:rPr>
              <a:t>Repeat steps 1–5 until you have recorded the numbers of chosen plant species in ten quadrats.</a:t>
            </a:r>
            <a:endParaRPr sz="1000">
              <a:highlight>
                <a:srgbClr val="FFFF00"/>
              </a:highlight>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30 m tape measure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quadrat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the number of plants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light meter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Move the quadrat 5 m up the transect line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Continue to place the quadrat at 5 m intervals up the transect line. Count the number of plants and measure the light intensity in each quadrat.</a:t>
            </a:r>
            <a:endParaRPr sz="1000">
              <a:latin typeface="Trebuchet MS"/>
              <a:ea typeface="Trebuchet MS"/>
              <a:cs typeface="Trebuchet MS"/>
              <a:sym typeface="Trebuchet MS"/>
            </a:endParaRPr>
          </a:p>
        </p:txBody>
      </p:sp>
      <p:sp>
        <p:nvSpPr>
          <p:cNvPr id="931" name="Google Shape;931;p78"/>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932" name="Google Shape;932;p78"/>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6" name="Shape 936"/>
        <p:cNvGrpSpPr/>
        <p:nvPr/>
      </p:nvGrpSpPr>
      <p:grpSpPr>
        <a:xfrm>
          <a:off x="0" y="0"/>
          <a:ext cx="0" cy="0"/>
          <a:chOff x="0" y="0"/>
          <a:chExt cx="0" cy="0"/>
        </a:xfrm>
      </p:grpSpPr>
      <p:sp>
        <p:nvSpPr>
          <p:cNvPr id="937" name="Google Shape;937;p7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9 | Field Investigations</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Measure the population size of a common species in a habitat. Use sampling techniques to investigate the effect of a factor on the distribution of this species.</a:t>
            </a:r>
            <a:endParaRPr sz="1500">
              <a:latin typeface="Trebuchet MS"/>
              <a:ea typeface="Trebuchet MS"/>
              <a:cs typeface="Trebuchet MS"/>
              <a:sym typeface="Trebuchet MS"/>
            </a:endParaRPr>
          </a:p>
        </p:txBody>
      </p:sp>
      <p:sp>
        <p:nvSpPr>
          <p:cNvPr id="938" name="Google Shape;938;p79"/>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939" name="Google Shape;939;p79"/>
          <p:cNvSpPr txBox="1"/>
          <p:nvPr>
            <p:ph type="title"/>
          </p:nvPr>
        </p:nvSpPr>
        <p:spPr>
          <a:xfrm>
            <a:off x="0" y="769800"/>
            <a:ext cx="57369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population size of a plant species using random sampling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have prepared a survey area for you and will show you how to identify the plants (eg plantain) you are surveying. You will need to work in groups of three.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Collect two numbers, one from each bag.</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numbers and the tape measures to locate the first position for your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Lay the quadrat on the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Replace the numbers in the bags.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and record the number of the chosen plant species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Repeat steps 1–5 until you have recorded the numbers of chosen plant species in ten quadrats.</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Your teacher will show you how to estimate the population of plantain using the equation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Investigating the effect of light intensity on plant distribution using a transect line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30 m tape measure in a line from the base of a tree to an open area of ground.</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Put the quadrat against the transect line. One corner of the quadrat should touch the 0 m mark on the tape measure.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Count the number of plants inside the quadrat.</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Use the light meter to measure the light intensity at this position.</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Move the quadrat 5 m up the transect line and count the number of plants again. Measure the light intensity at this position. Record your results in your table.</a:t>
            </a:r>
            <a:endParaRPr sz="1000">
              <a:latin typeface="Trebuchet MS"/>
              <a:ea typeface="Trebuchet MS"/>
              <a:cs typeface="Trebuchet MS"/>
              <a:sym typeface="Trebuchet MS"/>
            </a:endParaRPr>
          </a:p>
          <a:p>
            <a:pPr indent="-292100" lvl="1" marL="914400" marR="0" rtl="0" algn="l">
              <a:lnSpc>
                <a:spcPct val="100000"/>
              </a:lnSpc>
              <a:spcBef>
                <a:spcPts val="0"/>
              </a:spcBef>
              <a:spcAft>
                <a:spcPts val="0"/>
              </a:spcAft>
              <a:buSzPts val="1000"/>
              <a:buFont typeface="Trebuchet MS"/>
              <a:buAutoNum type="alphaLcPeriod"/>
            </a:pPr>
            <a:r>
              <a:rPr lang="en" sz="1000">
                <a:latin typeface="Trebuchet MS"/>
                <a:ea typeface="Trebuchet MS"/>
                <a:cs typeface="Trebuchet MS"/>
                <a:sym typeface="Trebuchet MS"/>
              </a:rPr>
              <a:t>Continue to place the quadrat at 5 m intervals up the transect line. Count the number of plants and measure the light intensity in each quadrat.</a:t>
            </a:r>
            <a:endParaRPr sz="1000">
              <a:latin typeface="Trebuchet MS"/>
              <a:ea typeface="Trebuchet MS"/>
              <a:cs typeface="Trebuchet MS"/>
              <a:sym typeface="Trebuchet MS"/>
            </a:endParaRPr>
          </a:p>
        </p:txBody>
      </p:sp>
      <p:pic>
        <p:nvPicPr>
          <p:cNvPr id="940" name="Google Shape;940;p79"/>
          <p:cNvPicPr preferRelativeResize="0"/>
          <p:nvPr/>
        </p:nvPicPr>
        <p:blipFill>
          <a:blip r:embed="rId3">
            <a:alphaModFix/>
          </a:blip>
          <a:stretch>
            <a:fillRect/>
          </a:stretch>
        </p:blipFill>
        <p:spPr>
          <a:xfrm>
            <a:off x="5680475" y="1554525"/>
            <a:ext cx="3333925" cy="267050"/>
          </a:xfrm>
          <a:prstGeom prst="rect">
            <a:avLst/>
          </a:prstGeom>
          <a:noFill/>
          <a:ln>
            <a:noFill/>
          </a:ln>
        </p:spPr>
      </p:pic>
      <p:pic>
        <p:nvPicPr>
          <p:cNvPr id="941" name="Google Shape;941;p79"/>
          <p:cNvPicPr preferRelativeResize="0"/>
          <p:nvPr/>
        </p:nvPicPr>
        <p:blipFill>
          <a:blip r:embed="rId4">
            <a:alphaModFix/>
          </a:blip>
          <a:stretch>
            <a:fillRect/>
          </a:stretch>
        </p:blipFill>
        <p:spPr>
          <a:xfrm>
            <a:off x="5870450" y="2341350"/>
            <a:ext cx="3102299" cy="201377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Google Shape;946;p8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947" name="Google Shape;947;p80"/>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Choose your equipment</a:t>
            </a:r>
            <a:endParaRPr sz="2000">
              <a:latin typeface="Trebuchet MS"/>
              <a:ea typeface="Trebuchet MS"/>
              <a:cs typeface="Trebuchet MS"/>
              <a:sym typeface="Trebuchet MS"/>
            </a:endParaRPr>
          </a:p>
        </p:txBody>
      </p:sp>
      <p:pic>
        <p:nvPicPr>
          <p:cNvPr id="948" name="Google Shape;948;p80"/>
          <p:cNvPicPr preferRelativeResize="0"/>
          <p:nvPr/>
        </p:nvPicPr>
        <p:blipFill rotWithShape="1">
          <a:blip r:embed="rId3">
            <a:alphaModFix/>
          </a:blip>
          <a:srcRect b="5097" l="14873" r="18039" t="1549"/>
          <a:stretch/>
        </p:blipFill>
        <p:spPr>
          <a:xfrm>
            <a:off x="0" y="678300"/>
            <a:ext cx="700275" cy="974450"/>
          </a:xfrm>
          <a:prstGeom prst="rect">
            <a:avLst/>
          </a:prstGeom>
          <a:noFill/>
          <a:ln>
            <a:noFill/>
          </a:ln>
        </p:spPr>
      </p:pic>
      <p:pic>
        <p:nvPicPr>
          <p:cNvPr id="949" name="Google Shape;949;p80"/>
          <p:cNvPicPr preferRelativeResize="0"/>
          <p:nvPr/>
        </p:nvPicPr>
        <p:blipFill rotWithShape="1">
          <a:blip r:embed="rId4">
            <a:alphaModFix/>
          </a:blip>
          <a:srcRect b="12089" l="36479" r="36409" t="12164"/>
          <a:stretch/>
        </p:blipFill>
        <p:spPr>
          <a:xfrm>
            <a:off x="743019" y="678300"/>
            <a:ext cx="348760" cy="974449"/>
          </a:xfrm>
          <a:prstGeom prst="rect">
            <a:avLst/>
          </a:prstGeom>
          <a:noFill/>
          <a:ln>
            <a:noFill/>
          </a:ln>
        </p:spPr>
      </p:pic>
      <p:pic>
        <p:nvPicPr>
          <p:cNvPr id="950" name="Google Shape;950;p80"/>
          <p:cNvPicPr preferRelativeResize="0"/>
          <p:nvPr/>
        </p:nvPicPr>
        <p:blipFill rotWithShape="1">
          <a:blip r:embed="rId5">
            <a:alphaModFix/>
          </a:blip>
          <a:srcRect b="16393" l="0" r="0" t="27096"/>
          <a:stretch/>
        </p:blipFill>
        <p:spPr>
          <a:xfrm>
            <a:off x="1134522" y="678300"/>
            <a:ext cx="1724310" cy="974449"/>
          </a:xfrm>
          <a:prstGeom prst="rect">
            <a:avLst/>
          </a:prstGeom>
          <a:noFill/>
          <a:ln>
            <a:noFill/>
          </a:ln>
        </p:spPr>
      </p:pic>
      <p:pic>
        <p:nvPicPr>
          <p:cNvPr id="951" name="Google Shape;951;p80"/>
          <p:cNvPicPr preferRelativeResize="0"/>
          <p:nvPr/>
        </p:nvPicPr>
        <p:blipFill>
          <a:blip r:embed="rId6">
            <a:alphaModFix/>
          </a:blip>
          <a:stretch>
            <a:fillRect/>
          </a:stretch>
        </p:blipFill>
        <p:spPr>
          <a:xfrm>
            <a:off x="2901576" y="678300"/>
            <a:ext cx="3053314" cy="974451"/>
          </a:xfrm>
          <a:prstGeom prst="rect">
            <a:avLst/>
          </a:prstGeom>
          <a:noFill/>
          <a:ln>
            <a:noFill/>
          </a:ln>
        </p:spPr>
      </p:pic>
      <p:pic>
        <p:nvPicPr>
          <p:cNvPr id="952" name="Google Shape;952;p80"/>
          <p:cNvPicPr preferRelativeResize="0"/>
          <p:nvPr/>
        </p:nvPicPr>
        <p:blipFill>
          <a:blip r:embed="rId7">
            <a:alphaModFix/>
          </a:blip>
          <a:stretch>
            <a:fillRect/>
          </a:stretch>
        </p:blipFill>
        <p:spPr>
          <a:xfrm>
            <a:off x="5997634" y="678300"/>
            <a:ext cx="913817" cy="974450"/>
          </a:xfrm>
          <a:prstGeom prst="rect">
            <a:avLst/>
          </a:prstGeom>
          <a:noFill/>
          <a:ln>
            <a:noFill/>
          </a:ln>
        </p:spPr>
      </p:pic>
      <p:pic>
        <p:nvPicPr>
          <p:cNvPr id="953" name="Google Shape;953;p80"/>
          <p:cNvPicPr preferRelativeResize="0"/>
          <p:nvPr/>
        </p:nvPicPr>
        <p:blipFill rotWithShape="1">
          <a:blip r:embed="rId8">
            <a:alphaModFix/>
          </a:blip>
          <a:srcRect b="0" l="24023" r="23877" t="19172"/>
          <a:stretch/>
        </p:blipFill>
        <p:spPr>
          <a:xfrm>
            <a:off x="6954194" y="678300"/>
            <a:ext cx="459587" cy="974450"/>
          </a:xfrm>
          <a:prstGeom prst="rect">
            <a:avLst/>
          </a:prstGeom>
          <a:noFill/>
          <a:ln>
            <a:noFill/>
          </a:ln>
        </p:spPr>
      </p:pic>
      <p:pic>
        <p:nvPicPr>
          <p:cNvPr id="954" name="Google Shape;954;p80"/>
          <p:cNvPicPr preferRelativeResize="0"/>
          <p:nvPr/>
        </p:nvPicPr>
        <p:blipFill rotWithShape="1">
          <a:blip r:embed="rId9">
            <a:alphaModFix/>
          </a:blip>
          <a:srcRect b="5268" l="12544" r="13883" t="9472"/>
          <a:stretch/>
        </p:blipFill>
        <p:spPr>
          <a:xfrm>
            <a:off x="7456525" y="678300"/>
            <a:ext cx="1687475" cy="974450"/>
          </a:xfrm>
          <a:prstGeom prst="rect">
            <a:avLst/>
          </a:prstGeom>
          <a:noFill/>
          <a:ln>
            <a:noFill/>
          </a:ln>
        </p:spPr>
      </p:pic>
      <p:pic>
        <p:nvPicPr>
          <p:cNvPr id="955" name="Google Shape;955;p80"/>
          <p:cNvPicPr preferRelativeResize="0"/>
          <p:nvPr/>
        </p:nvPicPr>
        <p:blipFill rotWithShape="1">
          <a:blip r:embed="rId10">
            <a:alphaModFix/>
          </a:blip>
          <a:srcRect b="16391" l="23242" r="23582" t="9540"/>
          <a:stretch/>
        </p:blipFill>
        <p:spPr>
          <a:xfrm>
            <a:off x="0" y="1733550"/>
            <a:ext cx="974450" cy="974450"/>
          </a:xfrm>
          <a:prstGeom prst="rect">
            <a:avLst/>
          </a:prstGeom>
          <a:noFill/>
          <a:ln>
            <a:noFill/>
          </a:ln>
        </p:spPr>
      </p:pic>
      <p:pic>
        <p:nvPicPr>
          <p:cNvPr id="956" name="Google Shape;956;p80"/>
          <p:cNvPicPr preferRelativeResize="0"/>
          <p:nvPr/>
        </p:nvPicPr>
        <p:blipFill rotWithShape="1">
          <a:blip r:embed="rId11">
            <a:alphaModFix/>
          </a:blip>
          <a:srcRect b="5971" l="30662" r="27055" t="6852"/>
          <a:stretch/>
        </p:blipFill>
        <p:spPr>
          <a:xfrm>
            <a:off x="1060435" y="1713350"/>
            <a:ext cx="492206" cy="1014850"/>
          </a:xfrm>
          <a:prstGeom prst="rect">
            <a:avLst/>
          </a:prstGeom>
          <a:noFill/>
          <a:ln>
            <a:noFill/>
          </a:ln>
        </p:spPr>
      </p:pic>
      <p:pic>
        <p:nvPicPr>
          <p:cNvPr id="957" name="Google Shape;957;p80"/>
          <p:cNvPicPr preferRelativeResize="0"/>
          <p:nvPr/>
        </p:nvPicPr>
        <p:blipFill rotWithShape="1">
          <a:blip r:embed="rId12">
            <a:alphaModFix/>
          </a:blip>
          <a:srcRect b="17418" l="7911" r="6837" t="17097"/>
          <a:stretch/>
        </p:blipFill>
        <p:spPr>
          <a:xfrm>
            <a:off x="1638626" y="1713350"/>
            <a:ext cx="1321235" cy="1014850"/>
          </a:xfrm>
          <a:prstGeom prst="rect">
            <a:avLst/>
          </a:prstGeom>
          <a:noFill/>
          <a:ln>
            <a:noFill/>
          </a:ln>
        </p:spPr>
      </p:pic>
      <p:pic>
        <p:nvPicPr>
          <p:cNvPr id="958" name="Google Shape;958;p80"/>
          <p:cNvPicPr preferRelativeResize="0"/>
          <p:nvPr/>
        </p:nvPicPr>
        <p:blipFill rotWithShape="1">
          <a:blip r:embed="rId13">
            <a:alphaModFix/>
          </a:blip>
          <a:srcRect b="14304" l="0" r="0" t="14318"/>
          <a:stretch/>
        </p:blipFill>
        <p:spPr>
          <a:xfrm>
            <a:off x="3045845" y="1713350"/>
            <a:ext cx="1421813" cy="1014850"/>
          </a:xfrm>
          <a:prstGeom prst="rect">
            <a:avLst/>
          </a:prstGeom>
          <a:noFill/>
          <a:ln>
            <a:noFill/>
          </a:ln>
        </p:spPr>
      </p:pic>
      <p:pic>
        <p:nvPicPr>
          <p:cNvPr id="959" name="Google Shape;959;p80"/>
          <p:cNvPicPr preferRelativeResize="0"/>
          <p:nvPr/>
        </p:nvPicPr>
        <p:blipFill rotWithShape="1">
          <a:blip r:embed="rId14">
            <a:alphaModFix/>
          </a:blip>
          <a:srcRect b="39596" l="3408" r="3194" t="33443"/>
          <a:stretch/>
        </p:blipFill>
        <p:spPr>
          <a:xfrm rot="-5400000">
            <a:off x="4115443" y="2152440"/>
            <a:ext cx="1013076" cy="136675"/>
          </a:xfrm>
          <a:prstGeom prst="rect">
            <a:avLst/>
          </a:prstGeom>
          <a:noFill/>
          <a:ln>
            <a:noFill/>
          </a:ln>
        </p:spPr>
      </p:pic>
      <p:pic>
        <p:nvPicPr>
          <p:cNvPr id="960" name="Google Shape;960;p80"/>
          <p:cNvPicPr preferRelativeResize="0"/>
          <p:nvPr/>
        </p:nvPicPr>
        <p:blipFill rotWithShape="1">
          <a:blip r:embed="rId15">
            <a:alphaModFix/>
          </a:blip>
          <a:srcRect b="3735" l="34425" r="35006" t="3577"/>
          <a:stretch/>
        </p:blipFill>
        <p:spPr>
          <a:xfrm>
            <a:off x="4776303" y="1723612"/>
            <a:ext cx="492200" cy="994333"/>
          </a:xfrm>
          <a:prstGeom prst="rect">
            <a:avLst/>
          </a:prstGeom>
          <a:noFill/>
          <a:ln>
            <a:noFill/>
          </a:ln>
        </p:spPr>
      </p:pic>
      <p:pic>
        <p:nvPicPr>
          <p:cNvPr id="961" name="Google Shape;961;p80"/>
          <p:cNvPicPr preferRelativeResize="0"/>
          <p:nvPr/>
        </p:nvPicPr>
        <p:blipFill>
          <a:blip r:embed="rId16">
            <a:alphaModFix/>
          </a:blip>
          <a:stretch>
            <a:fillRect/>
          </a:stretch>
        </p:blipFill>
        <p:spPr>
          <a:xfrm>
            <a:off x="5354488" y="1713362"/>
            <a:ext cx="256497" cy="1014851"/>
          </a:xfrm>
          <a:prstGeom prst="rect">
            <a:avLst/>
          </a:prstGeom>
          <a:noFill/>
          <a:ln>
            <a:noFill/>
          </a:ln>
        </p:spPr>
      </p:pic>
      <p:pic>
        <p:nvPicPr>
          <p:cNvPr id="962" name="Google Shape;962;p80"/>
          <p:cNvPicPr preferRelativeResize="0"/>
          <p:nvPr/>
        </p:nvPicPr>
        <p:blipFill rotWithShape="1">
          <a:blip r:embed="rId17">
            <a:alphaModFix/>
          </a:blip>
          <a:srcRect b="901" l="17752" r="18111" t="0"/>
          <a:stretch/>
        </p:blipFill>
        <p:spPr>
          <a:xfrm>
            <a:off x="5696970" y="1723600"/>
            <a:ext cx="643530" cy="994350"/>
          </a:xfrm>
          <a:prstGeom prst="rect">
            <a:avLst/>
          </a:prstGeom>
          <a:noFill/>
          <a:ln>
            <a:noFill/>
          </a:ln>
        </p:spPr>
      </p:pic>
      <p:pic>
        <p:nvPicPr>
          <p:cNvPr id="963" name="Google Shape;963;p80"/>
          <p:cNvPicPr preferRelativeResize="0"/>
          <p:nvPr/>
        </p:nvPicPr>
        <p:blipFill>
          <a:blip r:embed="rId18">
            <a:alphaModFix/>
          </a:blip>
          <a:stretch>
            <a:fillRect/>
          </a:stretch>
        </p:blipFill>
        <p:spPr>
          <a:xfrm>
            <a:off x="6426484" y="1713337"/>
            <a:ext cx="1146756" cy="1014875"/>
          </a:xfrm>
          <a:prstGeom prst="rect">
            <a:avLst/>
          </a:prstGeom>
          <a:noFill/>
          <a:ln>
            <a:noFill/>
          </a:ln>
        </p:spPr>
      </p:pic>
      <p:pic>
        <p:nvPicPr>
          <p:cNvPr id="964" name="Google Shape;964;p80"/>
          <p:cNvPicPr preferRelativeResize="0"/>
          <p:nvPr/>
        </p:nvPicPr>
        <p:blipFill>
          <a:blip r:embed="rId19">
            <a:alphaModFix/>
          </a:blip>
          <a:stretch>
            <a:fillRect/>
          </a:stretch>
        </p:blipFill>
        <p:spPr>
          <a:xfrm>
            <a:off x="7659225" y="1733550"/>
            <a:ext cx="553355" cy="994351"/>
          </a:xfrm>
          <a:prstGeom prst="rect">
            <a:avLst/>
          </a:prstGeom>
          <a:noFill/>
          <a:ln>
            <a:noFill/>
          </a:ln>
        </p:spPr>
      </p:pic>
      <p:pic>
        <p:nvPicPr>
          <p:cNvPr id="965" name="Google Shape;965;p80"/>
          <p:cNvPicPr preferRelativeResize="0"/>
          <p:nvPr/>
        </p:nvPicPr>
        <p:blipFill rotWithShape="1">
          <a:blip r:embed="rId20">
            <a:alphaModFix/>
          </a:blip>
          <a:srcRect b="0" l="31660" r="34037" t="0"/>
          <a:stretch/>
        </p:blipFill>
        <p:spPr>
          <a:xfrm>
            <a:off x="8298565" y="1712399"/>
            <a:ext cx="348750" cy="1016739"/>
          </a:xfrm>
          <a:prstGeom prst="rect">
            <a:avLst/>
          </a:prstGeom>
          <a:noFill/>
          <a:ln>
            <a:noFill/>
          </a:ln>
        </p:spPr>
      </p:pic>
      <p:pic>
        <p:nvPicPr>
          <p:cNvPr id="966" name="Google Shape;966;p80"/>
          <p:cNvPicPr preferRelativeResize="0"/>
          <p:nvPr/>
        </p:nvPicPr>
        <p:blipFill rotWithShape="1">
          <a:blip r:embed="rId21">
            <a:alphaModFix/>
          </a:blip>
          <a:srcRect b="0" l="31084" r="31949" t="0"/>
          <a:stretch/>
        </p:blipFill>
        <p:spPr>
          <a:xfrm>
            <a:off x="8733300" y="1712412"/>
            <a:ext cx="375871" cy="1016750"/>
          </a:xfrm>
          <a:prstGeom prst="rect">
            <a:avLst/>
          </a:prstGeom>
          <a:noFill/>
          <a:ln>
            <a:noFill/>
          </a:ln>
        </p:spPr>
      </p:pic>
      <p:pic>
        <p:nvPicPr>
          <p:cNvPr id="967" name="Google Shape;967;p80"/>
          <p:cNvPicPr preferRelativeResize="0"/>
          <p:nvPr/>
        </p:nvPicPr>
        <p:blipFill rotWithShape="1">
          <a:blip r:embed="rId22">
            <a:alphaModFix/>
          </a:blip>
          <a:srcRect b="0" l="24847" r="22216" t="0"/>
          <a:stretch/>
        </p:blipFill>
        <p:spPr>
          <a:xfrm>
            <a:off x="13425" y="2788800"/>
            <a:ext cx="553350" cy="1045347"/>
          </a:xfrm>
          <a:prstGeom prst="rect">
            <a:avLst/>
          </a:prstGeom>
          <a:noFill/>
          <a:ln>
            <a:noFill/>
          </a:ln>
        </p:spPr>
      </p:pic>
      <p:pic>
        <p:nvPicPr>
          <p:cNvPr id="968" name="Google Shape;968;p80"/>
          <p:cNvPicPr preferRelativeResize="0"/>
          <p:nvPr/>
        </p:nvPicPr>
        <p:blipFill rotWithShape="1">
          <a:blip r:embed="rId23">
            <a:alphaModFix/>
          </a:blip>
          <a:srcRect b="0" l="24843" r="28484" t="0"/>
          <a:stretch/>
        </p:blipFill>
        <p:spPr>
          <a:xfrm>
            <a:off x="671957" y="2784162"/>
            <a:ext cx="492226" cy="1054626"/>
          </a:xfrm>
          <a:prstGeom prst="rect">
            <a:avLst/>
          </a:prstGeom>
          <a:noFill/>
          <a:ln>
            <a:noFill/>
          </a:ln>
        </p:spPr>
      </p:pic>
      <p:pic>
        <p:nvPicPr>
          <p:cNvPr id="969" name="Google Shape;969;p80"/>
          <p:cNvPicPr preferRelativeResize="0"/>
          <p:nvPr/>
        </p:nvPicPr>
        <p:blipFill rotWithShape="1">
          <a:blip r:embed="rId24">
            <a:alphaModFix/>
          </a:blip>
          <a:srcRect b="0" l="43355" r="44538" t="0"/>
          <a:stretch/>
        </p:blipFill>
        <p:spPr>
          <a:xfrm>
            <a:off x="1269365" y="2788807"/>
            <a:ext cx="136675" cy="1128969"/>
          </a:xfrm>
          <a:prstGeom prst="rect">
            <a:avLst/>
          </a:prstGeom>
          <a:noFill/>
          <a:ln>
            <a:noFill/>
          </a:ln>
        </p:spPr>
      </p:pic>
      <p:pic>
        <p:nvPicPr>
          <p:cNvPr id="970" name="Google Shape;970;p80"/>
          <p:cNvPicPr preferRelativeResize="0"/>
          <p:nvPr/>
        </p:nvPicPr>
        <p:blipFill rotWithShape="1">
          <a:blip r:embed="rId25">
            <a:alphaModFix/>
          </a:blip>
          <a:srcRect b="14478" l="6368" r="8146" t="15542"/>
          <a:stretch/>
        </p:blipFill>
        <p:spPr>
          <a:xfrm>
            <a:off x="1511222" y="2872425"/>
            <a:ext cx="1276902" cy="1045350"/>
          </a:xfrm>
          <a:prstGeom prst="rect">
            <a:avLst/>
          </a:prstGeom>
          <a:noFill/>
          <a:ln>
            <a:noFill/>
          </a:ln>
        </p:spPr>
      </p:pic>
      <p:pic>
        <p:nvPicPr>
          <p:cNvPr id="971" name="Google Shape;971;p80"/>
          <p:cNvPicPr preferRelativeResize="0"/>
          <p:nvPr/>
        </p:nvPicPr>
        <p:blipFill>
          <a:blip r:embed="rId26">
            <a:alphaModFix/>
          </a:blip>
          <a:stretch>
            <a:fillRect/>
          </a:stretch>
        </p:blipFill>
        <p:spPr>
          <a:xfrm>
            <a:off x="2893306" y="2867775"/>
            <a:ext cx="1054650" cy="1054650"/>
          </a:xfrm>
          <a:prstGeom prst="rect">
            <a:avLst/>
          </a:prstGeom>
          <a:noFill/>
          <a:ln>
            <a:noFill/>
          </a:ln>
        </p:spPr>
      </p:pic>
      <p:pic>
        <p:nvPicPr>
          <p:cNvPr id="972" name="Google Shape;972;p80"/>
          <p:cNvPicPr preferRelativeResize="0"/>
          <p:nvPr/>
        </p:nvPicPr>
        <p:blipFill rotWithShape="1">
          <a:blip r:embed="rId27">
            <a:alphaModFix/>
          </a:blip>
          <a:srcRect b="7291" l="43355" r="44692" t="8027"/>
          <a:stretch/>
        </p:blipFill>
        <p:spPr>
          <a:xfrm>
            <a:off x="4053138" y="2910937"/>
            <a:ext cx="136675" cy="968332"/>
          </a:xfrm>
          <a:prstGeom prst="rect">
            <a:avLst/>
          </a:prstGeom>
          <a:noFill/>
          <a:ln>
            <a:noFill/>
          </a:ln>
        </p:spPr>
      </p:pic>
      <p:pic>
        <p:nvPicPr>
          <p:cNvPr id="973" name="Google Shape;973;p80"/>
          <p:cNvPicPr preferRelativeResize="0"/>
          <p:nvPr/>
        </p:nvPicPr>
        <p:blipFill rotWithShape="1">
          <a:blip r:embed="rId28">
            <a:alphaModFix/>
          </a:blip>
          <a:srcRect b="17460" l="5241" r="8965" t="12555"/>
          <a:stretch/>
        </p:blipFill>
        <p:spPr>
          <a:xfrm>
            <a:off x="4294995" y="2897938"/>
            <a:ext cx="1219008" cy="994350"/>
          </a:xfrm>
          <a:prstGeom prst="rect">
            <a:avLst/>
          </a:prstGeom>
          <a:noFill/>
          <a:ln>
            <a:noFill/>
          </a:ln>
        </p:spPr>
      </p:pic>
      <p:pic>
        <p:nvPicPr>
          <p:cNvPr id="974" name="Google Shape;974;p80"/>
          <p:cNvPicPr preferRelativeResize="0"/>
          <p:nvPr/>
        </p:nvPicPr>
        <p:blipFill rotWithShape="1">
          <a:blip r:embed="rId29">
            <a:alphaModFix/>
          </a:blip>
          <a:srcRect b="9950" l="18102" r="16520" t="4564"/>
          <a:stretch/>
        </p:blipFill>
        <p:spPr>
          <a:xfrm>
            <a:off x="5619185" y="2897950"/>
            <a:ext cx="760445" cy="994350"/>
          </a:xfrm>
          <a:prstGeom prst="rect">
            <a:avLst/>
          </a:prstGeom>
          <a:noFill/>
          <a:ln>
            <a:noFill/>
          </a:ln>
        </p:spPr>
      </p:pic>
      <p:pic>
        <p:nvPicPr>
          <p:cNvPr id="975" name="Google Shape;975;p80"/>
          <p:cNvPicPr preferRelativeResize="0"/>
          <p:nvPr/>
        </p:nvPicPr>
        <p:blipFill>
          <a:blip r:embed="rId30">
            <a:alphaModFix/>
          </a:blip>
          <a:stretch>
            <a:fillRect/>
          </a:stretch>
        </p:blipFill>
        <p:spPr>
          <a:xfrm>
            <a:off x="6484812" y="2910930"/>
            <a:ext cx="845363" cy="968325"/>
          </a:xfrm>
          <a:prstGeom prst="rect">
            <a:avLst/>
          </a:prstGeom>
          <a:noFill/>
          <a:ln>
            <a:noFill/>
          </a:ln>
        </p:spPr>
      </p:pic>
      <p:pic>
        <p:nvPicPr>
          <p:cNvPr id="976" name="Google Shape;976;p80"/>
          <p:cNvPicPr preferRelativeResize="0"/>
          <p:nvPr/>
        </p:nvPicPr>
        <p:blipFill rotWithShape="1">
          <a:blip r:embed="rId31">
            <a:alphaModFix/>
          </a:blip>
          <a:srcRect b="4918" l="17568" r="17386" t="5491"/>
          <a:stretch/>
        </p:blipFill>
        <p:spPr>
          <a:xfrm>
            <a:off x="7435357" y="3072050"/>
            <a:ext cx="553350" cy="762100"/>
          </a:xfrm>
          <a:prstGeom prst="rect">
            <a:avLst/>
          </a:prstGeom>
          <a:noFill/>
          <a:ln>
            <a:noFill/>
          </a:ln>
        </p:spPr>
      </p:pic>
      <p:pic>
        <p:nvPicPr>
          <p:cNvPr id="977" name="Google Shape;977;p80"/>
          <p:cNvPicPr preferRelativeResize="0"/>
          <p:nvPr/>
        </p:nvPicPr>
        <p:blipFill rotWithShape="1">
          <a:blip r:embed="rId32">
            <a:alphaModFix/>
          </a:blip>
          <a:srcRect b="0" l="17748" r="18406" t="0"/>
          <a:stretch/>
        </p:blipFill>
        <p:spPr>
          <a:xfrm>
            <a:off x="8093889" y="3085700"/>
            <a:ext cx="625504" cy="734800"/>
          </a:xfrm>
          <a:prstGeom prst="rect">
            <a:avLst/>
          </a:prstGeom>
          <a:noFill/>
          <a:ln>
            <a:noFill/>
          </a:ln>
        </p:spPr>
      </p:pic>
      <p:pic>
        <p:nvPicPr>
          <p:cNvPr id="978" name="Google Shape;978;p80"/>
          <p:cNvPicPr preferRelativeResize="0"/>
          <p:nvPr/>
        </p:nvPicPr>
        <p:blipFill rotWithShape="1">
          <a:blip r:embed="rId33">
            <a:alphaModFix/>
          </a:blip>
          <a:srcRect b="3866" l="36092" r="36264" t="5373"/>
          <a:stretch/>
        </p:blipFill>
        <p:spPr>
          <a:xfrm>
            <a:off x="8824575" y="2897951"/>
            <a:ext cx="302846" cy="994351"/>
          </a:xfrm>
          <a:prstGeom prst="rect">
            <a:avLst/>
          </a:prstGeom>
          <a:noFill/>
          <a:ln>
            <a:noFill/>
          </a:ln>
        </p:spPr>
      </p:pic>
      <p:pic>
        <p:nvPicPr>
          <p:cNvPr id="979" name="Google Shape;979;p80"/>
          <p:cNvPicPr preferRelativeResize="0"/>
          <p:nvPr/>
        </p:nvPicPr>
        <p:blipFill rotWithShape="1">
          <a:blip r:embed="rId34">
            <a:alphaModFix/>
          </a:blip>
          <a:srcRect b="5377" l="26739" r="22093" t="6756"/>
          <a:stretch/>
        </p:blipFill>
        <p:spPr>
          <a:xfrm>
            <a:off x="60330" y="3967317"/>
            <a:ext cx="625500" cy="1074132"/>
          </a:xfrm>
          <a:prstGeom prst="rect">
            <a:avLst/>
          </a:prstGeom>
          <a:noFill/>
          <a:ln>
            <a:noFill/>
          </a:ln>
        </p:spPr>
      </p:pic>
      <p:pic>
        <p:nvPicPr>
          <p:cNvPr id="980" name="Google Shape;980;p80"/>
          <p:cNvPicPr preferRelativeResize="0"/>
          <p:nvPr/>
        </p:nvPicPr>
        <p:blipFill>
          <a:blip r:embed="rId35">
            <a:alphaModFix/>
          </a:blip>
          <a:stretch>
            <a:fillRect/>
          </a:stretch>
        </p:blipFill>
        <p:spPr>
          <a:xfrm>
            <a:off x="700279" y="3978377"/>
            <a:ext cx="845375" cy="1048846"/>
          </a:xfrm>
          <a:prstGeom prst="rect">
            <a:avLst/>
          </a:prstGeom>
          <a:noFill/>
          <a:ln cap="flat" cmpd="sng" w="9525">
            <a:solidFill>
              <a:srgbClr val="000000"/>
            </a:solidFill>
            <a:prstDash val="solid"/>
            <a:round/>
            <a:headEnd len="sm" w="sm" type="none"/>
            <a:tailEnd len="sm" w="sm" type="none"/>
          </a:ln>
        </p:spPr>
      </p:pic>
      <p:pic>
        <p:nvPicPr>
          <p:cNvPr id="981" name="Google Shape;981;p80"/>
          <p:cNvPicPr preferRelativeResize="0"/>
          <p:nvPr/>
        </p:nvPicPr>
        <p:blipFill rotWithShape="1">
          <a:blip r:embed="rId36">
            <a:alphaModFix/>
          </a:blip>
          <a:srcRect b="18744" l="8916" r="7750" t="23331"/>
          <a:stretch/>
        </p:blipFill>
        <p:spPr>
          <a:xfrm>
            <a:off x="1724632" y="4062009"/>
            <a:ext cx="1321224" cy="918390"/>
          </a:xfrm>
          <a:prstGeom prst="rect">
            <a:avLst/>
          </a:prstGeom>
          <a:noFill/>
          <a:ln>
            <a:noFill/>
          </a:ln>
        </p:spPr>
      </p:pic>
      <p:pic>
        <p:nvPicPr>
          <p:cNvPr id="982" name="Google Shape;982;p80"/>
          <p:cNvPicPr preferRelativeResize="0"/>
          <p:nvPr/>
        </p:nvPicPr>
        <p:blipFill rotWithShape="1">
          <a:blip r:embed="rId37">
            <a:alphaModFix/>
          </a:blip>
          <a:srcRect b="5607" l="7736" r="4351" t="10696"/>
          <a:stretch/>
        </p:blipFill>
        <p:spPr>
          <a:xfrm>
            <a:off x="6040375" y="4157253"/>
            <a:ext cx="913826" cy="869972"/>
          </a:xfrm>
          <a:prstGeom prst="rect">
            <a:avLst/>
          </a:prstGeom>
          <a:noFill/>
          <a:ln>
            <a:noFill/>
          </a:ln>
        </p:spPr>
      </p:pic>
      <p:pic>
        <p:nvPicPr>
          <p:cNvPr id="983" name="Google Shape;983;p80"/>
          <p:cNvPicPr preferRelativeResize="0"/>
          <p:nvPr/>
        </p:nvPicPr>
        <p:blipFill rotWithShape="1">
          <a:blip r:embed="rId38">
            <a:alphaModFix/>
          </a:blip>
          <a:srcRect b="17750" l="0" r="0" t="18514"/>
          <a:stretch/>
        </p:blipFill>
        <p:spPr>
          <a:xfrm>
            <a:off x="6917275" y="4232393"/>
            <a:ext cx="1219000" cy="776954"/>
          </a:xfrm>
          <a:prstGeom prst="rect">
            <a:avLst/>
          </a:prstGeom>
          <a:noFill/>
          <a:ln>
            <a:noFill/>
          </a:ln>
        </p:spPr>
      </p:pic>
      <p:pic>
        <p:nvPicPr>
          <p:cNvPr id="984" name="Google Shape;984;p80"/>
          <p:cNvPicPr preferRelativeResize="0"/>
          <p:nvPr/>
        </p:nvPicPr>
        <p:blipFill rotWithShape="1">
          <a:blip r:embed="rId39">
            <a:alphaModFix/>
          </a:blip>
          <a:srcRect b="9370" l="17349" r="15114" t="10814"/>
          <a:stretch/>
        </p:blipFill>
        <p:spPr>
          <a:xfrm>
            <a:off x="8212575" y="4142865"/>
            <a:ext cx="760450" cy="898748"/>
          </a:xfrm>
          <a:prstGeom prst="rect">
            <a:avLst/>
          </a:prstGeom>
          <a:noFill/>
          <a:ln>
            <a:noFill/>
          </a:ln>
        </p:spPr>
      </p:pic>
      <p:pic>
        <p:nvPicPr>
          <p:cNvPr id="985" name="Google Shape;985;p80"/>
          <p:cNvPicPr preferRelativeResize="0"/>
          <p:nvPr/>
        </p:nvPicPr>
        <p:blipFill>
          <a:blip r:embed="rId40">
            <a:alphaModFix/>
          </a:blip>
          <a:stretch>
            <a:fillRect/>
          </a:stretch>
        </p:blipFill>
        <p:spPr>
          <a:xfrm>
            <a:off x="3224826" y="3978380"/>
            <a:ext cx="700275" cy="736595"/>
          </a:xfrm>
          <a:prstGeom prst="rect">
            <a:avLst/>
          </a:prstGeom>
          <a:noFill/>
          <a:ln>
            <a:noFill/>
          </a:ln>
        </p:spPr>
      </p:pic>
      <p:pic>
        <p:nvPicPr>
          <p:cNvPr id="986" name="Google Shape;986;p80"/>
          <p:cNvPicPr preferRelativeResize="0"/>
          <p:nvPr/>
        </p:nvPicPr>
        <p:blipFill rotWithShape="1">
          <a:blip r:embed="rId41">
            <a:alphaModFix/>
          </a:blip>
          <a:srcRect b="5430" l="27519" r="33009" t="6704"/>
          <a:stretch/>
        </p:blipFill>
        <p:spPr>
          <a:xfrm>
            <a:off x="4423050" y="3937466"/>
            <a:ext cx="348750" cy="776334"/>
          </a:xfrm>
          <a:prstGeom prst="rect">
            <a:avLst/>
          </a:prstGeom>
          <a:noFill/>
          <a:ln>
            <a:noFill/>
          </a:ln>
        </p:spPr>
      </p:pic>
      <p:pic>
        <p:nvPicPr>
          <p:cNvPr id="987" name="Google Shape;987;p80"/>
          <p:cNvPicPr preferRelativeResize="0"/>
          <p:nvPr/>
        </p:nvPicPr>
        <p:blipFill rotWithShape="1">
          <a:blip r:embed="rId42">
            <a:alphaModFix/>
          </a:blip>
          <a:srcRect b="3807" l="32615" r="31152" t="2401"/>
          <a:stretch/>
        </p:blipFill>
        <p:spPr>
          <a:xfrm>
            <a:off x="5269762" y="3933642"/>
            <a:ext cx="302850" cy="78398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1" name="Shape 991"/>
        <p:cNvGrpSpPr/>
        <p:nvPr/>
      </p:nvGrpSpPr>
      <p:grpSpPr>
        <a:xfrm>
          <a:off x="0" y="0"/>
          <a:ext cx="0" cy="0"/>
          <a:chOff x="0" y="0"/>
          <a:chExt cx="0" cy="0"/>
        </a:xfrm>
      </p:grpSpPr>
      <p:sp>
        <p:nvSpPr>
          <p:cNvPr id="992" name="Google Shape;992;p8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993" name="Google Shape;993;p81"/>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boiling tube ‘lipase’ and add 5 cm3 of the lipase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Cresol red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calibrated dropping pipette to add 5 cm3 of milk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sodium carbonate solution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Set up a water bath to your first chosen temperature</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time taken for the colour to change to yellow, in seconds.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Then repeat the investigation for different temperatures of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sp>
        <p:nvSpPr>
          <p:cNvPr id="994" name="Google Shape;994;p81"/>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Control</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995" name="Google Shape;995;p81"/>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47" name="Google Shape;147;p19"/>
          <p:cNvSpPr txBox="1"/>
          <p:nvPr>
            <p:ph type="title"/>
          </p:nvPr>
        </p:nvSpPr>
        <p:spPr>
          <a:xfrm>
            <a:off x="84800" y="758477"/>
            <a:ext cx="5633400" cy="4343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slide on the microscope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When you have found some cells, turn the nose piece to switch to a higher power lens (×100 or ×400 magnification).</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clear, labelled drawing of some of the cells. Make sure that you draw and label any component parts of the cell. Use a pencil to draw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sp>
        <p:nvSpPr>
          <p:cNvPr id="148" name="Google Shape;148;p19"/>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49" name="Google Shape;149;p19"/>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82"/>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1001" name="Google Shape;1001;p82"/>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boiling tube ‘lipase’ and add 5 cm3 of the lipase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Cresol red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calibrated dropping pipette to add 5 cm3 of milk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sodium carbonate solution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Set up a water bath to your first chosen temperature.</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cm3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time taken for the colour to change to yellow, in seconds.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Then repeat the investigation for different temperatures of water bath.</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sp>
        <p:nvSpPr>
          <p:cNvPr id="1002" name="Google Shape;1002;p82"/>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Independent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003" name="Google Shape;1003;p82"/>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Google Shape;1008;p83"/>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1009" name="Google Shape;1009;p83"/>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boiling tube ‘lipase’ and add 5 cm3 of the lipase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Cresol red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calibrated dropping pipette to add 5 cm3 of milk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sodium carbonate solution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a water bath to your first chosen temperature.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cm3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Record the time taken for the colour to change to yellow, in seconds.</a:t>
            </a:r>
            <a:endParaRPr sz="1000">
              <a:highlight>
                <a:srgbClr val="FFFF00"/>
              </a:highlight>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Then repeat the investigation for different temperatures of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sp>
        <p:nvSpPr>
          <p:cNvPr id="1010" name="Google Shape;1010;p83"/>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011" name="Google Shape;1011;p83"/>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5" name="Shape 1015"/>
        <p:cNvGrpSpPr/>
        <p:nvPr/>
      </p:nvGrpSpPr>
      <p:grpSpPr>
        <a:xfrm>
          <a:off x="0" y="0"/>
          <a:ext cx="0" cy="0"/>
          <a:chOff x="0" y="0"/>
          <a:chExt cx="0" cy="0"/>
        </a:xfrm>
      </p:grpSpPr>
      <p:sp>
        <p:nvSpPr>
          <p:cNvPr id="1016" name="Google Shape;1016;p84"/>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1017" name="Google Shape;1017;p84"/>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a:t>
            </a:r>
            <a:r>
              <a:rPr lang="en" sz="1000">
                <a:highlight>
                  <a:srgbClr val="FFFF00"/>
                </a:highlight>
                <a:latin typeface="Trebuchet MS"/>
                <a:ea typeface="Trebuchet MS"/>
                <a:cs typeface="Trebuchet MS"/>
                <a:sym typeface="Trebuchet MS"/>
              </a:rPr>
              <a:t>boiling tube</a:t>
            </a:r>
            <a:r>
              <a:rPr lang="en" sz="1000">
                <a:latin typeface="Trebuchet MS"/>
                <a:ea typeface="Trebuchet MS"/>
                <a:cs typeface="Trebuchet MS"/>
                <a:sym typeface="Trebuchet MS"/>
              </a:rPr>
              <a:t> ‘lipase’ and add 5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the </a:t>
            </a:r>
            <a:r>
              <a:rPr lang="en" sz="1000">
                <a:highlight>
                  <a:srgbClr val="FFFF00"/>
                </a:highlight>
                <a:latin typeface="Trebuchet MS"/>
                <a:ea typeface="Trebuchet MS"/>
                <a:cs typeface="Trebuchet MS"/>
                <a:sym typeface="Trebuchet MS"/>
              </a:rPr>
              <a:t>lipase solution</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a:t>
            </a:r>
            <a:r>
              <a:rPr lang="en" sz="1000">
                <a:highlight>
                  <a:srgbClr val="FFFF00"/>
                </a:highlight>
                <a:latin typeface="Trebuchet MS"/>
                <a:ea typeface="Trebuchet MS"/>
                <a:cs typeface="Trebuchet MS"/>
                <a:sym typeface="Trebuchet MS"/>
              </a:rPr>
              <a:t>Cresol red solution</a:t>
            </a:r>
            <a:r>
              <a:rPr lang="en" sz="1000">
                <a:latin typeface="Trebuchet MS"/>
                <a:ea typeface="Trebuchet MS"/>
                <a:cs typeface="Trebuchet MS"/>
                <a:sym typeface="Trebuchet MS"/>
              </a:rPr>
              <a:t>.</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a:t>
            </a:r>
            <a:r>
              <a:rPr lang="en" sz="1000">
                <a:highlight>
                  <a:srgbClr val="FFFF00"/>
                </a:highlight>
                <a:latin typeface="Trebuchet MS"/>
                <a:ea typeface="Trebuchet MS"/>
                <a:cs typeface="Trebuchet MS"/>
                <a:sym typeface="Trebuchet MS"/>
              </a:rPr>
              <a:t>calibrated dropping pipette</a:t>
            </a:r>
            <a:r>
              <a:rPr lang="en" sz="1000">
                <a:latin typeface="Trebuchet MS"/>
                <a:ea typeface="Trebuchet MS"/>
                <a:cs typeface="Trebuchet MS"/>
                <a:sym typeface="Trebuchet MS"/>
              </a:rPr>
              <a:t> to add 5 cm3 of </a:t>
            </a:r>
            <a:r>
              <a:rPr lang="en" sz="1000">
                <a:highlight>
                  <a:srgbClr val="FFFF00"/>
                </a:highlight>
                <a:latin typeface="Trebuchet MS"/>
                <a:ea typeface="Trebuchet MS"/>
                <a:cs typeface="Trebuchet MS"/>
                <a:sym typeface="Trebuchet MS"/>
              </a:rPr>
              <a:t>milk</a:t>
            </a:r>
            <a:r>
              <a:rPr lang="en" sz="1000">
                <a:latin typeface="Trebuchet MS"/>
                <a:ea typeface="Trebuchet MS"/>
                <a:cs typeface="Trebuchet MS"/>
                <a:sym typeface="Trebuchet MS"/>
              </a:rPr>
              <a:t>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a:t>
            </a:r>
            <a:r>
              <a:rPr lang="en" sz="1000">
                <a:highlight>
                  <a:srgbClr val="FFFF00"/>
                </a:highlight>
                <a:latin typeface="Trebuchet MS"/>
                <a:ea typeface="Trebuchet MS"/>
                <a:cs typeface="Trebuchet MS"/>
                <a:sym typeface="Trebuchet MS"/>
              </a:rPr>
              <a:t>sodium carbonate solution</a:t>
            </a:r>
            <a:r>
              <a:rPr lang="en" sz="1000">
                <a:latin typeface="Trebuchet MS"/>
                <a:ea typeface="Trebuchet MS"/>
                <a:cs typeface="Trebuchet MS"/>
                <a:sym typeface="Trebuchet MS"/>
              </a:rPr>
              <a:t>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a:t>
            </a:r>
            <a:r>
              <a:rPr lang="en" sz="1000">
                <a:highlight>
                  <a:srgbClr val="FFFF00"/>
                </a:highlight>
                <a:latin typeface="Trebuchet MS"/>
                <a:ea typeface="Trebuchet MS"/>
                <a:cs typeface="Trebuchet MS"/>
                <a:sym typeface="Trebuchet MS"/>
              </a:rPr>
              <a:t>thermometer</a:t>
            </a:r>
            <a:r>
              <a:rPr lang="en" sz="1000">
                <a:latin typeface="Trebuchet MS"/>
                <a:ea typeface="Trebuchet MS"/>
                <a:cs typeface="Trebuchet MS"/>
                <a:sym typeface="Trebuchet MS"/>
              </a:rPr>
              <a:t>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a </a:t>
            </a:r>
            <a:r>
              <a:rPr lang="en" sz="1000">
                <a:highlight>
                  <a:srgbClr val="FFFF00"/>
                </a:highlight>
                <a:latin typeface="Trebuchet MS"/>
                <a:ea typeface="Trebuchet MS"/>
                <a:cs typeface="Trebuchet MS"/>
                <a:sym typeface="Trebuchet MS"/>
              </a:rPr>
              <a:t>water bath</a:t>
            </a:r>
            <a:r>
              <a:rPr lang="en" sz="1000">
                <a:latin typeface="Trebuchet MS"/>
                <a:ea typeface="Trebuchet MS"/>
                <a:cs typeface="Trebuchet MS"/>
                <a:sym typeface="Trebuchet MS"/>
              </a:rPr>
              <a:t> to your first chosen temperature.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cm3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time taken for the colour to change to yellow, in seconds.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Then repeat the investigation for different temperatures of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sp>
        <p:nvSpPr>
          <p:cNvPr id="1018" name="Google Shape;1018;p84"/>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019" name="Google Shape;1019;p84"/>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3" name="Shape 1023"/>
        <p:cNvGrpSpPr/>
        <p:nvPr/>
      </p:nvGrpSpPr>
      <p:grpSpPr>
        <a:xfrm>
          <a:off x="0" y="0"/>
          <a:ext cx="0" cy="0"/>
          <a:chOff x="0" y="0"/>
          <a:chExt cx="0" cy="0"/>
        </a:xfrm>
      </p:grpSpPr>
      <p:sp>
        <p:nvSpPr>
          <p:cNvPr id="1024" name="Google Shape;1024;p85"/>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1025" name="Google Shape;1025;p85"/>
          <p:cNvSpPr txBox="1"/>
          <p:nvPr>
            <p:ph type="title"/>
          </p:nvPr>
        </p:nvSpPr>
        <p:spPr>
          <a:xfrm>
            <a:off x="0" y="769800"/>
            <a:ext cx="4926900" cy="43737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boiling tube ‘lipase’ and add 5 cm3 of the lipase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Cresol red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calibrated dropping pipette to add 5 cm3 of milk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sodium carbonate solution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a water bath to your first chosen temperature.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a:t>
            </a:r>
            <a:r>
              <a:rPr baseline="30000" lang="en" sz="1000">
                <a:latin typeface="Trebuchet MS"/>
                <a:ea typeface="Trebuchet MS"/>
                <a:cs typeface="Trebuchet MS"/>
                <a:sym typeface="Trebuchet MS"/>
              </a:rPr>
              <a:t>3</a:t>
            </a:r>
            <a:r>
              <a:rPr lang="en" sz="1000">
                <a:latin typeface="Trebuchet MS"/>
                <a:ea typeface="Trebuchet MS"/>
                <a:cs typeface="Trebuchet MS"/>
                <a:sym typeface="Trebuchet MS"/>
              </a:rPr>
              <a:t>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time taken for the colour to change to yellow, in seconds.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Then repeat the investigation for different temperatures of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sp>
        <p:nvSpPr>
          <p:cNvPr id="1026" name="Google Shape;1026;p85"/>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Repeats</a:t>
            </a:r>
            <a:endParaRPr b="1" sz="2000">
              <a:solidFill>
                <a:schemeClr val="dk1"/>
              </a:solidFill>
              <a:highlight>
                <a:srgbClr val="FFFF00"/>
              </a:highlight>
              <a:latin typeface="Trebuchet MS"/>
              <a:ea typeface="Trebuchet MS"/>
              <a:cs typeface="Trebuchet MS"/>
              <a:sym typeface="Trebuchet MS"/>
            </a:endParaRPr>
          </a:p>
        </p:txBody>
      </p:sp>
      <p:pic>
        <p:nvPicPr>
          <p:cNvPr id="1027" name="Google Shape;1027;p85"/>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1" name="Shape 1031"/>
        <p:cNvGrpSpPr/>
        <p:nvPr/>
      </p:nvGrpSpPr>
      <p:grpSpPr>
        <a:xfrm>
          <a:off x="0" y="0"/>
          <a:ext cx="0" cy="0"/>
          <a:chOff x="0" y="0"/>
          <a:chExt cx="0" cy="0"/>
        </a:xfrm>
      </p:grpSpPr>
      <p:sp>
        <p:nvSpPr>
          <p:cNvPr id="1032" name="Google Shape;1032;p86"/>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10 | Decay</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Investigate the effect of temperature on the rate of decay of fresh milk by measuring pH change.</a:t>
            </a:r>
            <a:endParaRPr sz="1500">
              <a:latin typeface="Trebuchet MS"/>
              <a:ea typeface="Trebuchet MS"/>
              <a:cs typeface="Trebuchet MS"/>
              <a:sym typeface="Trebuchet MS"/>
            </a:endParaRPr>
          </a:p>
        </p:txBody>
      </p:sp>
      <p:sp>
        <p:nvSpPr>
          <p:cNvPr id="1033" name="Google Shape;1033;p86"/>
          <p:cNvSpPr txBox="1"/>
          <p:nvPr>
            <p:ph type="title"/>
          </p:nvPr>
        </p:nvSpPr>
        <p:spPr>
          <a:xfrm>
            <a:off x="0" y="4646225"/>
            <a:ext cx="9144000" cy="49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Trebuchet MS"/>
                <a:ea typeface="Trebuchet MS"/>
                <a:cs typeface="Trebuchet MS"/>
                <a:sym typeface="Trebuchet MS"/>
              </a:rPr>
              <a:t>Method</a:t>
            </a:r>
            <a:endParaRPr sz="2000">
              <a:latin typeface="Trebuchet MS"/>
              <a:ea typeface="Trebuchet MS"/>
              <a:cs typeface="Trebuchet MS"/>
              <a:sym typeface="Trebuchet MS"/>
            </a:endParaRPr>
          </a:p>
        </p:txBody>
      </p:sp>
      <p:sp>
        <p:nvSpPr>
          <p:cNvPr id="1034" name="Google Shape;1034;p86"/>
          <p:cNvSpPr txBox="1"/>
          <p:nvPr>
            <p:ph type="title"/>
          </p:nvPr>
        </p:nvSpPr>
        <p:spPr>
          <a:xfrm>
            <a:off x="0" y="769800"/>
            <a:ext cx="4926900" cy="3950100"/>
          </a:xfrm>
          <a:prstGeom prst="rect">
            <a:avLst/>
          </a:prstGeom>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 boiling tube ‘lipase’ and add 5 cm3 of the lipase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Label another boiling tube ‘milk’ and add five drops of the Cresol red solution.</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 calibrated dropping pipette to add 5 cm3 of milk 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pipette to add 7 cm3 of sodium carbonate solution to the ‘milk’ boiling tube. The solution should be purple.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a thermometer into the ‘milk’ boiling tube.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Set up a water bath to your first chosen temperature.</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Put both boiling tubes into the water bath. Wait until the contents reach the same temperature as the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Use another dropping pipette to transfer 1 cm3 of lipase from the ‘lipase’ tube to the ‘milk’ tube. Immediately start the stop clock.</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Stir the contents of the ‘milk’ boiling tube until the solution turns yellow.</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the time taken for the colour to change to yellow, in seconds.</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Then repeat the investigation for different temperatures of water bath.</a:t>
            </a:r>
            <a:endParaRPr sz="1000">
              <a:latin typeface="Trebuchet MS"/>
              <a:ea typeface="Trebuchet MS"/>
              <a:cs typeface="Trebuchet MS"/>
              <a:sym typeface="Trebuchet MS"/>
            </a:endParaRPr>
          </a:p>
          <a:p>
            <a:pPr indent="-292100" lvl="0" marL="457200" marR="0" rtl="0" algn="l">
              <a:lnSpc>
                <a:spcPct val="100000"/>
              </a:lnSpc>
              <a:spcBef>
                <a:spcPts val="0"/>
              </a:spcBef>
              <a:spcAft>
                <a:spcPts val="0"/>
              </a:spcAft>
              <a:buSzPts val="1000"/>
              <a:buFont typeface="Trebuchet MS"/>
              <a:buAutoNum type="arabicPeriod"/>
            </a:pPr>
            <a:r>
              <a:rPr lang="en" sz="1000">
                <a:latin typeface="Trebuchet MS"/>
                <a:ea typeface="Trebuchet MS"/>
                <a:cs typeface="Trebuchet MS"/>
                <a:sym typeface="Trebuchet MS"/>
              </a:rPr>
              <a:t>Record your results in a table like this one. </a:t>
            </a:r>
            <a:endParaRPr sz="1000">
              <a:latin typeface="Trebuchet MS"/>
              <a:ea typeface="Trebuchet MS"/>
              <a:cs typeface="Trebuchet MS"/>
              <a:sym typeface="Trebuchet MS"/>
            </a:endParaRPr>
          </a:p>
        </p:txBody>
      </p:sp>
      <p:pic>
        <p:nvPicPr>
          <p:cNvPr id="1035" name="Google Shape;1035;p86"/>
          <p:cNvPicPr preferRelativeResize="0"/>
          <p:nvPr/>
        </p:nvPicPr>
        <p:blipFill>
          <a:blip r:embed="rId3">
            <a:alphaModFix/>
          </a:blip>
          <a:stretch>
            <a:fillRect/>
          </a:stretch>
        </p:blipFill>
        <p:spPr>
          <a:xfrm>
            <a:off x="4926905" y="2009863"/>
            <a:ext cx="3980870" cy="1469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55" name="Google Shape;155;p20"/>
          <p:cNvSpPr txBox="1"/>
          <p:nvPr>
            <p:ph type="title"/>
          </p:nvPr>
        </p:nvSpPr>
        <p:spPr>
          <a:xfrm>
            <a:off x="84800" y="758477"/>
            <a:ext cx="5633400" cy="4343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slide on the microscope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When you have found some cells, turn the nose piece to switch to a higher power lens (×100 or ×400 magnification).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highlight>
                  <a:srgbClr val="FFFF00"/>
                </a:highlight>
                <a:latin typeface="Trebuchet MS"/>
                <a:ea typeface="Trebuchet MS"/>
                <a:cs typeface="Trebuchet MS"/>
                <a:sym typeface="Trebuchet MS"/>
              </a:rPr>
              <a:t>Make a clear, labelled drawing of some of the cells. Make sure that you draw and label any component parts of the cell. Use a pencil to draw the cells.</a:t>
            </a:r>
            <a:endParaRPr sz="1000">
              <a:highlight>
                <a:srgbClr val="FFFF00"/>
              </a:highlight>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sp>
        <p:nvSpPr>
          <p:cNvPr id="156" name="Google Shape;156;p20"/>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Dependent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Equipment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57" name="Google Shape;157;p20"/>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0" y="0"/>
            <a:ext cx="91440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rebuchet MS"/>
                <a:ea typeface="Trebuchet MS"/>
                <a:cs typeface="Trebuchet MS"/>
                <a:sym typeface="Trebuchet MS"/>
              </a:rPr>
              <a:t>Biology Practical 1 | Microscopy</a:t>
            </a:r>
            <a:r>
              <a:rPr lang="en" sz="2000">
                <a:latin typeface="Trebuchet MS"/>
                <a:ea typeface="Trebuchet MS"/>
                <a:cs typeface="Trebuchet MS"/>
                <a:sym typeface="Trebuchet MS"/>
              </a:rPr>
              <a:t> </a:t>
            </a:r>
            <a:endParaRPr sz="2000">
              <a:latin typeface="Trebuchet MS"/>
              <a:ea typeface="Trebuchet MS"/>
              <a:cs typeface="Trebuchet MS"/>
              <a:sym typeface="Trebuchet MS"/>
            </a:endParaRPr>
          </a:p>
          <a:p>
            <a:pPr indent="0" lvl="0" marL="0" rtl="0" algn="ctr">
              <a:spcBef>
                <a:spcPts val="0"/>
              </a:spcBef>
              <a:spcAft>
                <a:spcPts val="0"/>
              </a:spcAft>
              <a:buNone/>
            </a:pPr>
            <a:r>
              <a:rPr lang="en" sz="1500">
                <a:latin typeface="Trebuchet MS"/>
                <a:ea typeface="Trebuchet MS"/>
                <a:cs typeface="Trebuchet MS"/>
                <a:sym typeface="Trebuchet MS"/>
              </a:rPr>
              <a:t>Use a light microscope to observe, draw and label biological specimens.</a:t>
            </a:r>
            <a:endParaRPr sz="1500">
              <a:latin typeface="Trebuchet MS"/>
              <a:ea typeface="Trebuchet MS"/>
              <a:cs typeface="Trebuchet MS"/>
              <a:sym typeface="Trebuchet MS"/>
            </a:endParaRPr>
          </a:p>
        </p:txBody>
      </p:sp>
      <p:sp>
        <p:nvSpPr>
          <p:cNvPr id="163" name="Google Shape;163;p21"/>
          <p:cNvSpPr txBox="1"/>
          <p:nvPr>
            <p:ph type="title"/>
          </p:nvPr>
        </p:nvSpPr>
        <p:spPr>
          <a:xfrm>
            <a:off x="84800" y="758477"/>
            <a:ext cx="5633400" cy="43431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Put the </a:t>
            </a:r>
            <a:r>
              <a:rPr lang="en" sz="1000">
                <a:highlight>
                  <a:srgbClr val="FFFF00"/>
                </a:highlight>
                <a:latin typeface="Trebuchet MS"/>
                <a:ea typeface="Trebuchet MS"/>
                <a:cs typeface="Trebuchet MS"/>
                <a:sym typeface="Trebuchet MS"/>
              </a:rPr>
              <a:t>slide</a:t>
            </a:r>
            <a:r>
              <a:rPr lang="en" sz="1000">
                <a:latin typeface="Trebuchet MS"/>
                <a:ea typeface="Trebuchet MS"/>
                <a:cs typeface="Trebuchet MS"/>
                <a:sym typeface="Trebuchet MS"/>
              </a:rPr>
              <a:t> on the </a:t>
            </a:r>
            <a:r>
              <a:rPr lang="en" sz="1000">
                <a:highlight>
                  <a:srgbClr val="FFFF00"/>
                </a:highlight>
                <a:latin typeface="Trebuchet MS"/>
                <a:ea typeface="Trebuchet MS"/>
                <a:cs typeface="Trebuchet MS"/>
                <a:sym typeface="Trebuchet MS"/>
              </a:rPr>
              <a:t>microscope</a:t>
            </a:r>
            <a:r>
              <a:rPr lang="en" sz="1000">
                <a:latin typeface="Trebuchet MS"/>
                <a:ea typeface="Trebuchet MS"/>
                <a:cs typeface="Trebuchet MS"/>
                <a:sym typeface="Trebuchet MS"/>
              </a:rPr>
              <a:t> stage.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nose piece to select the lowest power objective lens (this is usually ×4 objective lens). The end of the objective lens needs to almost touch the slide.</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Turn the coarse adjustment knob to move the lens towards the slide. Look from the side (not through the eyepiece) when you are adjusting the lens.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Now look through the eyepiece. Slowly turn the coarse adjustment knob in the direction to increase the distance between the objective lens and the slide. Do this until the cells come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Slightly turn the fine adjustment knob to bring the cells into a clear focus. Use the low power objective lens (totalling ×40 magnification) to look at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When you have found some cells, turn the nose piece to switch to a higher power lens (×100 or ×400 magnification).</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You will have to use the fine adjustment knob again to bring the cells back into focus.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Make a clear, labelled drawing of some of the cells. Make sure that you draw and label any component parts of the cell. Use a </a:t>
            </a:r>
            <a:r>
              <a:rPr lang="en" sz="1000">
                <a:highlight>
                  <a:srgbClr val="FFFF00"/>
                </a:highlight>
                <a:latin typeface="Trebuchet MS"/>
                <a:ea typeface="Trebuchet MS"/>
                <a:cs typeface="Trebuchet MS"/>
                <a:sym typeface="Trebuchet MS"/>
              </a:rPr>
              <a:t>pencil</a:t>
            </a:r>
            <a:r>
              <a:rPr lang="en" sz="1000">
                <a:latin typeface="Trebuchet MS"/>
                <a:ea typeface="Trebuchet MS"/>
                <a:cs typeface="Trebuchet MS"/>
                <a:sym typeface="Trebuchet MS"/>
              </a:rPr>
              <a:t> to draw the cells.</a:t>
            </a:r>
            <a:endParaRPr sz="1000">
              <a:latin typeface="Trebuchet MS"/>
              <a:ea typeface="Trebuchet MS"/>
              <a:cs typeface="Trebuchet MS"/>
              <a:sym typeface="Trebuchet MS"/>
            </a:endParaRPr>
          </a:p>
          <a:p>
            <a:pPr indent="-292100" lvl="0" marL="457200" rtl="0" algn="l">
              <a:spcBef>
                <a:spcPts val="0"/>
              </a:spcBef>
              <a:spcAft>
                <a:spcPts val="0"/>
              </a:spcAft>
              <a:buSzPts val="1000"/>
              <a:buFont typeface="Trebuchet MS"/>
              <a:buAutoNum type="arabicPeriod"/>
            </a:pPr>
            <a:r>
              <a:rPr lang="en" sz="1000">
                <a:latin typeface="Trebuchet MS"/>
                <a:ea typeface="Trebuchet MS"/>
                <a:cs typeface="Trebuchet MS"/>
                <a:sym typeface="Trebuchet MS"/>
              </a:rPr>
              <a:t>Write the magnification underneath your drawing. Remember to multiply the objective magnification by the eyepiece magnification.</a:t>
            </a:r>
            <a:endParaRPr sz="1000">
              <a:latin typeface="Trebuchet MS"/>
              <a:ea typeface="Trebuchet MS"/>
              <a:cs typeface="Trebuchet MS"/>
              <a:sym typeface="Trebuchet MS"/>
            </a:endParaRPr>
          </a:p>
        </p:txBody>
      </p:sp>
      <p:sp>
        <p:nvSpPr>
          <p:cNvPr id="164" name="Google Shape;164;p21"/>
          <p:cNvSpPr txBox="1"/>
          <p:nvPr/>
        </p:nvSpPr>
        <p:spPr>
          <a:xfrm>
            <a:off x="6000825" y="1787700"/>
            <a:ext cx="3000000" cy="21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Trebuchet MS"/>
                <a:ea typeface="Trebuchet MS"/>
                <a:cs typeface="Trebuchet MS"/>
                <a:sym typeface="Trebuchet MS"/>
              </a:rPr>
              <a:t>Can you find the </a:t>
            </a:r>
            <a:r>
              <a:rPr b="1" lang="en" sz="2000">
                <a:solidFill>
                  <a:srgbClr val="FF9900"/>
                </a:solidFill>
                <a:latin typeface="Trebuchet MS"/>
                <a:ea typeface="Trebuchet MS"/>
                <a:cs typeface="Trebuchet MS"/>
                <a:sym typeface="Trebuchet MS"/>
              </a:rPr>
              <a:t>cider</a:t>
            </a:r>
            <a:r>
              <a:rPr b="1" lang="en" sz="2000">
                <a:solidFill>
                  <a:schemeClr val="dk1"/>
                </a:solidFill>
                <a:latin typeface="Trebuchet MS"/>
                <a:ea typeface="Trebuchet MS"/>
                <a:cs typeface="Trebuchet MS"/>
                <a:sym typeface="Trebuchet MS"/>
              </a:rPr>
              <a:t>?</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Control</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Independent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Dependent</a:t>
            </a:r>
            <a:endParaRPr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Equipment</a:t>
            </a:r>
            <a:endParaRPr sz="2000">
              <a:solidFill>
                <a:schemeClr val="dk1"/>
              </a:solidFill>
              <a:highlight>
                <a:srgbClr val="FFFF00"/>
              </a:highlight>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AutoNum type="arabicPeriod"/>
            </a:pPr>
            <a:r>
              <a:rPr lang="en" sz="2000">
                <a:solidFill>
                  <a:schemeClr val="dk1"/>
                </a:solidFill>
                <a:latin typeface="Trebuchet MS"/>
                <a:ea typeface="Trebuchet MS"/>
                <a:cs typeface="Trebuchet MS"/>
                <a:sym typeface="Trebuchet MS"/>
              </a:rPr>
              <a:t>Repeats</a:t>
            </a:r>
            <a:endParaRPr b="1" sz="2000">
              <a:solidFill>
                <a:schemeClr val="dk1"/>
              </a:solidFill>
              <a:latin typeface="Trebuchet MS"/>
              <a:ea typeface="Trebuchet MS"/>
              <a:cs typeface="Trebuchet MS"/>
              <a:sym typeface="Trebuchet MS"/>
            </a:endParaRPr>
          </a:p>
        </p:txBody>
      </p:sp>
      <p:pic>
        <p:nvPicPr>
          <p:cNvPr id="165" name="Google Shape;165;p21"/>
          <p:cNvPicPr preferRelativeResize="0"/>
          <p:nvPr/>
        </p:nvPicPr>
        <p:blipFill rotWithShape="1">
          <a:blip r:embed="rId3">
            <a:alphaModFix/>
          </a:blip>
          <a:srcRect b="0" l="33707" r="34106" t="0"/>
          <a:stretch/>
        </p:blipFill>
        <p:spPr>
          <a:xfrm>
            <a:off x="8124750" y="2338375"/>
            <a:ext cx="644372" cy="1430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44CA7D-B802-4C70-BE15-77DECC768EAF}"/>
</file>

<file path=customXml/itemProps2.xml><?xml version="1.0" encoding="utf-8"?>
<ds:datastoreItem xmlns:ds="http://schemas.openxmlformats.org/officeDocument/2006/customXml" ds:itemID="{C15631D2-B621-4157-910D-133903D6D198}"/>
</file>

<file path=customXml/itemProps3.xml><?xml version="1.0" encoding="utf-8"?>
<ds:datastoreItem xmlns:ds="http://schemas.openxmlformats.org/officeDocument/2006/customXml" ds:itemID="{BF6C76B8-62FA-451A-871A-6048C546078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