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3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9491-541C-4152-8146-BC8F0F05D137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AB60-1F53-4DAF-9EF8-4A98F50205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303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9491-541C-4152-8146-BC8F0F05D137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AB60-1F53-4DAF-9EF8-4A98F50205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135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9491-541C-4152-8146-BC8F0F05D137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AB60-1F53-4DAF-9EF8-4A98F50205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788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9491-541C-4152-8146-BC8F0F05D137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AB60-1F53-4DAF-9EF8-4A98F50205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684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9491-541C-4152-8146-BC8F0F05D137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AB60-1F53-4DAF-9EF8-4A98F50205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766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9491-541C-4152-8146-BC8F0F05D137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AB60-1F53-4DAF-9EF8-4A98F50205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537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9491-541C-4152-8146-BC8F0F05D137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AB60-1F53-4DAF-9EF8-4A98F50205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731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9491-541C-4152-8146-BC8F0F05D137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AB60-1F53-4DAF-9EF8-4A98F50205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342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9491-541C-4152-8146-BC8F0F05D137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AB60-1F53-4DAF-9EF8-4A98F50205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70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9491-541C-4152-8146-BC8F0F05D137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AB60-1F53-4DAF-9EF8-4A98F50205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471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9491-541C-4152-8146-BC8F0F05D137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AB60-1F53-4DAF-9EF8-4A98F50205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666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B9491-541C-4152-8146-BC8F0F05D137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EAB60-1F53-4DAF-9EF8-4A98F50205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782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9.xml"/><Relationship Id="rId3" Type="http://schemas.openxmlformats.org/officeDocument/2006/relationships/slide" Target="slide3.xml"/><Relationship Id="rId7" Type="http://schemas.openxmlformats.org/officeDocument/2006/relationships/slide" Target="slide13.xml"/><Relationship Id="rId12" Type="http://schemas.openxmlformats.org/officeDocument/2006/relationships/slide" Target="slide14.xml"/><Relationship Id="rId17" Type="http://schemas.openxmlformats.org/officeDocument/2006/relationships/image" Target="../media/image1.png"/><Relationship Id="rId2" Type="http://schemas.openxmlformats.org/officeDocument/2006/relationships/slide" Target="slide2.xml"/><Relationship Id="rId16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5.xml"/><Relationship Id="rId5" Type="http://schemas.openxmlformats.org/officeDocument/2006/relationships/slide" Target="slide8.xml"/><Relationship Id="rId15" Type="http://schemas.openxmlformats.org/officeDocument/2006/relationships/slide" Target="slide6.xml"/><Relationship Id="rId10" Type="http://schemas.openxmlformats.org/officeDocument/2006/relationships/slide" Target="slide16.xml"/><Relationship Id="rId4" Type="http://schemas.openxmlformats.org/officeDocument/2006/relationships/slide" Target="slide4.xml"/><Relationship Id="rId9" Type="http://schemas.openxmlformats.org/officeDocument/2006/relationships/slide" Target="slide11.xml"/><Relationship Id="rId14" Type="http://schemas.openxmlformats.org/officeDocument/2006/relationships/slide" Target="slide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84587"/>
            <a:ext cx="8983980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</a:rPr>
              <a:t>Section 1: Spotting a business opportunity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5474" y="3314295"/>
            <a:ext cx="8983980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</a:rPr>
              <a:t>Section 3: Putting a business idea into practice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5474" y="4763871"/>
            <a:ext cx="8983980" cy="707886"/>
          </a:xfrm>
          <a:prstGeom prst="rect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</a:rPr>
              <a:t>Section 4: Making the start-up effective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5474" y="5597894"/>
            <a:ext cx="8983980" cy="707886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</a:rPr>
              <a:t>Section 5: The economic context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2418610"/>
            <a:ext cx="8983980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</a:rPr>
              <a:t>Section 2: Showing enterprise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365736"/>
            <a:ext cx="87383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Unit 1- Revision Questions</a:t>
            </a:r>
          </a:p>
        </p:txBody>
      </p:sp>
      <p:sp>
        <p:nvSpPr>
          <p:cNvPr id="12" name="TextBox 11">
            <a:hlinkClick r:id="rId2" action="ppaction://hlinksldjump"/>
          </p:cNvPr>
          <p:cNvSpPr txBox="1"/>
          <p:nvPr/>
        </p:nvSpPr>
        <p:spPr>
          <a:xfrm>
            <a:off x="9048374" y="1565252"/>
            <a:ext cx="785611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3" name="TextBox 12">
            <a:hlinkClick r:id="rId3" action="ppaction://hlinksldjump"/>
          </p:cNvPr>
          <p:cNvSpPr txBox="1"/>
          <p:nvPr/>
        </p:nvSpPr>
        <p:spPr>
          <a:xfrm>
            <a:off x="9917694" y="1565252"/>
            <a:ext cx="785611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4" name="TextBox 13">
            <a:hlinkClick r:id="rId4" action="ppaction://hlinksldjump"/>
          </p:cNvPr>
          <p:cNvSpPr txBox="1"/>
          <p:nvPr/>
        </p:nvSpPr>
        <p:spPr>
          <a:xfrm>
            <a:off x="10787014" y="1565252"/>
            <a:ext cx="785611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5" name="TextBox 14">
            <a:hlinkClick r:id="rId5" action="ppaction://hlinksldjump"/>
          </p:cNvPr>
          <p:cNvSpPr txBox="1"/>
          <p:nvPr/>
        </p:nvSpPr>
        <p:spPr>
          <a:xfrm>
            <a:off x="9912220" y="3268128"/>
            <a:ext cx="785611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6" name="TextBox 15">
            <a:hlinkClick r:id="rId6" action="ppaction://hlinksldjump"/>
          </p:cNvPr>
          <p:cNvSpPr txBox="1"/>
          <p:nvPr/>
        </p:nvSpPr>
        <p:spPr>
          <a:xfrm>
            <a:off x="9048372" y="3268128"/>
            <a:ext cx="785611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7" name="TextBox 16">
            <a:hlinkClick r:id="rId7" action="ppaction://hlinksldjump"/>
          </p:cNvPr>
          <p:cNvSpPr txBox="1"/>
          <p:nvPr/>
        </p:nvSpPr>
        <p:spPr>
          <a:xfrm>
            <a:off x="10758897" y="4788914"/>
            <a:ext cx="785611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8" name="TextBox 17">
            <a:hlinkClick r:id="rId8" action="ppaction://hlinksldjump"/>
          </p:cNvPr>
          <p:cNvSpPr txBox="1"/>
          <p:nvPr/>
        </p:nvSpPr>
        <p:spPr>
          <a:xfrm>
            <a:off x="9898379" y="4788914"/>
            <a:ext cx="785611" cy="70788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9" name="TextBox 18">
            <a:hlinkClick r:id="rId9" action="ppaction://hlinksldjump"/>
          </p:cNvPr>
          <p:cNvSpPr txBox="1"/>
          <p:nvPr/>
        </p:nvSpPr>
        <p:spPr>
          <a:xfrm>
            <a:off x="9048373" y="4788914"/>
            <a:ext cx="785611" cy="70788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0" name="TextBox 19">
            <a:hlinkClick r:id="rId10" action="ppaction://hlinksldjump"/>
          </p:cNvPr>
          <p:cNvSpPr txBox="1"/>
          <p:nvPr/>
        </p:nvSpPr>
        <p:spPr>
          <a:xfrm>
            <a:off x="10758898" y="5597894"/>
            <a:ext cx="785611" cy="707886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1" name="TextBox 20">
            <a:hlinkClick r:id="rId11" action="ppaction://hlinksldjump"/>
          </p:cNvPr>
          <p:cNvSpPr txBox="1"/>
          <p:nvPr/>
        </p:nvSpPr>
        <p:spPr>
          <a:xfrm>
            <a:off x="9912220" y="5597894"/>
            <a:ext cx="785611" cy="707886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2" name="TextBox 21">
            <a:hlinkClick r:id="rId12" action="ppaction://hlinksldjump"/>
          </p:cNvPr>
          <p:cNvSpPr txBox="1"/>
          <p:nvPr/>
        </p:nvSpPr>
        <p:spPr>
          <a:xfrm>
            <a:off x="9024763" y="5600057"/>
            <a:ext cx="785611" cy="707886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3" name="TextBox 22">
            <a:hlinkClick r:id="rId13" action="ppaction://hlinksldjump"/>
          </p:cNvPr>
          <p:cNvSpPr txBox="1"/>
          <p:nvPr/>
        </p:nvSpPr>
        <p:spPr>
          <a:xfrm>
            <a:off x="10776068" y="3268128"/>
            <a:ext cx="785611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4" name="TextBox 23">
            <a:hlinkClick r:id="rId14" action="ppaction://hlinksldjump"/>
          </p:cNvPr>
          <p:cNvSpPr txBox="1"/>
          <p:nvPr/>
        </p:nvSpPr>
        <p:spPr>
          <a:xfrm>
            <a:off x="9072946" y="4013762"/>
            <a:ext cx="2488733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5" name="TextBox 24">
            <a:hlinkClick r:id="rId15" action="ppaction://hlinksldjump"/>
          </p:cNvPr>
          <p:cNvSpPr txBox="1"/>
          <p:nvPr/>
        </p:nvSpPr>
        <p:spPr>
          <a:xfrm>
            <a:off x="9907708" y="2434883"/>
            <a:ext cx="785611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6" name="TextBox 25">
            <a:hlinkClick r:id="rId16" action="ppaction://hlinksldjump"/>
          </p:cNvPr>
          <p:cNvSpPr txBox="1"/>
          <p:nvPr/>
        </p:nvSpPr>
        <p:spPr>
          <a:xfrm>
            <a:off x="9055776" y="2434883"/>
            <a:ext cx="785611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7" name="AutoShape 2" descr="http://qualifications.pearson.com/content/dam/demo/stuntcontent/images/about/Logo_Edexcel_colour_2.png"/>
          <p:cNvSpPr>
            <a:spLocks noChangeAspect="1" noChangeArrowheads="1"/>
          </p:cNvSpPr>
          <p:nvPr/>
        </p:nvSpPr>
        <p:spPr bwMode="auto">
          <a:xfrm>
            <a:off x="7882899" y="47643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055776" y="976"/>
            <a:ext cx="3136224" cy="1581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499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GB" b="1" dirty="0"/>
              <a:t>Section 3: Putting a business Idea into practice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463540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dirty="0"/>
              <a:t>Why is it a good idea for entrepreneurs to be cautious about future prospects of the business when they’re writing their business plan?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Give four examples of long term sources of finance.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Give three examples of short term sources of finance.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is the expected time period within which short term sources of finance will be repaid?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is a ‘dividend’?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Explain the meaning of ‘venture capitalist’.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Explain the meaning of ‘retained profit’.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Explain the meaning of ‘security / collateral’.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Explain the meaning of ‘leasing’.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is factoring?</a:t>
            </a:r>
          </a:p>
          <a:p>
            <a:endParaRPr lang="en-GB" dirty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10380372" y="6117465"/>
            <a:ext cx="1609859" cy="59242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HOME </a:t>
            </a:r>
            <a:r>
              <a:rPr lang="en-GB" sz="2800" b="1" dirty="0">
                <a:sym typeface="Wingdings" panose="05000000000000000000" pitchFamily="2" charset="2"/>
              </a:rPr>
              <a:t>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128754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GB" b="1" dirty="0"/>
              <a:t>Section 4: Making the start-up effective</a:t>
            </a:r>
            <a:r>
              <a:rPr lang="en-GB" dirty="0"/>
              <a:t> (1)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715000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dirty="0"/>
              <a:t>Explain why it is important that a business understands the needs and wants of its customers.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is meant by the marketing mix.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List the 4 Ps?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Explain each of these 4 Ps.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Explain how the marketing mix of ‘Panda Pops’ would be different to that of ‘Lucozade’.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is meant by unlimited liability?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is the most that a shareholder with limited liability can lose if she has bought £3 000 worth of shares, but the debts of the business amount to £500 000 when it is closed down?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type of liability do companies have?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Who are the owners of companies?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Why might someone decide to become a sole trader rather than a company shareholder?</a:t>
            </a: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10380372" y="6117465"/>
            <a:ext cx="1609859" cy="59242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HOME </a:t>
            </a:r>
            <a:r>
              <a:rPr lang="en-GB" sz="2800" b="1" dirty="0">
                <a:sym typeface="Wingdings" panose="05000000000000000000" pitchFamily="2" charset="2"/>
              </a:rPr>
              <a:t>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75906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GB" b="1" dirty="0"/>
              <a:t>Section 4: Making the start-up effective</a:t>
            </a:r>
            <a:r>
              <a:rPr lang="en-GB" dirty="0"/>
              <a:t> (2)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46354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dirty="0"/>
              <a:t>What is a trademark?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Why do businesses have to keep records?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is HMR&amp;C and what does it do?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is VAT?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Why might some very small businesses not have to pay VAT?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is income tax?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are NICs?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is corporation tax?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Explain what is meant by customer service.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Why is customer satisfaction important?</a:t>
            </a: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10380372" y="6117465"/>
            <a:ext cx="1609859" cy="59242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HOME </a:t>
            </a:r>
            <a:r>
              <a:rPr lang="en-GB" sz="2800" b="1" dirty="0">
                <a:sym typeface="Wingdings" panose="05000000000000000000" pitchFamily="2" charset="2"/>
              </a:rPr>
              <a:t>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009721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GB" b="1" dirty="0"/>
              <a:t>Section 4: Making the start-up effective</a:t>
            </a:r>
            <a:r>
              <a:rPr lang="en-GB" dirty="0"/>
              <a:t> (3)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715000"/>
          </a:xfrm>
        </p:spPr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dirty="0"/>
              <a:t>What are repeat purchases, and why are these important to a business?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information is included in a job description?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is included in a person specification?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is meant by ‘selection’?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Name the process of selecting a group of candidates who will be called for interview.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Explain the difference between on-the-job and off-the-job training.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Why is attitude important to employers?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is a Curriculum Vitae?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How could a business motivate its staff?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Write down 4 ways in which employers are not allowed to discriminate against people, by law.</a:t>
            </a:r>
          </a:p>
          <a:p>
            <a:pPr marL="0" lvl="0" indent="0">
              <a:buNone/>
            </a:pPr>
            <a:endParaRPr lang="en-GB" dirty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10380372" y="6117465"/>
            <a:ext cx="1609859" cy="59242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HOME </a:t>
            </a:r>
            <a:r>
              <a:rPr lang="en-GB" sz="2800" b="1" dirty="0">
                <a:sym typeface="Wingdings" panose="05000000000000000000" pitchFamily="2" charset="2"/>
              </a:rPr>
              <a:t>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611679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Section 5: The economic context (1)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97180" y="1173777"/>
            <a:ext cx="1159764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42900" algn="l"/>
              </a:tabLst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What are commodities?</a:t>
            </a:r>
            <a:endParaRPr kumimoji="0" lang="en-GB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42900" algn="l"/>
              </a:tabLst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What two things determine the price of commodities? </a:t>
            </a:r>
            <a:endParaRPr kumimoji="0" lang="en-GB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42900" algn="l"/>
              </a:tabLst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What happens to the price of a product if there is a shortage?</a:t>
            </a:r>
            <a:endParaRPr kumimoji="0" lang="en-GB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42900" algn="l"/>
              </a:tabLst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What happens to the price of a product if tastes change and sales go down?</a:t>
            </a:r>
            <a:endParaRPr kumimoji="0" lang="en-GB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42900" algn="l"/>
              </a:tabLst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What is meant by a surplus?</a:t>
            </a:r>
            <a:endParaRPr kumimoji="0" lang="en-GB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42900" algn="l"/>
              </a:tabLst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What are ‘goods markets’?</a:t>
            </a:r>
            <a:endParaRPr kumimoji="0" lang="en-GB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42900" algn="l"/>
              </a:tabLst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How might a taxi firm be affected by the rising oil prices?</a:t>
            </a:r>
            <a:endParaRPr kumimoji="0" lang="en-GB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42900" algn="l"/>
              </a:tabLst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Explain why some businesses may be able to pass on cost increases to their customers whereas others would have to absorb the increase in costs.</a:t>
            </a:r>
            <a:endParaRPr kumimoji="0" lang="en-GB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10380372" y="6117465"/>
            <a:ext cx="1609859" cy="59242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HOME </a:t>
            </a:r>
            <a:r>
              <a:rPr lang="en-GB" sz="2800" b="1" dirty="0">
                <a:sym typeface="Wingdings" panose="05000000000000000000" pitchFamily="2" charset="2"/>
              </a:rPr>
              <a:t>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943090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777875"/>
          </a:xfrm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Section 5: The economic context (2)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754062"/>
            <a:ext cx="10911840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342900" algn="l"/>
              </a:tabLst>
            </a:pPr>
            <a:endParaRPr kumimoji="0" lang="en-GB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42900" algn="l"/>
              </a:tabLst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What is meant by credit?</a:t>
            </a:r>
            <a:endParaRPr kumimoji="0" lang="en-GB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42900" algn="l"/>
              </a:tabLst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What is the role of the Bank of England?</a:t>
            </a:r>
            <a:endParaRPr kumimoji="0" lang="en-GB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42900" algn="l"/>
              </a:tabLst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Explain the difference between fixed and variable rates of interest.</a:t>
            </a:r>
            <a:endParaRPr kumimoji="0" lang="en-GB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42900" algn="l"/>
              </a:tabLst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What happens to consumer spending when interest rates go up?</a:t>
            </a:r>
            <a:endParaRPr kumimoji="0" lang="en-GB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42900" algn="l"/>
              </a:tabLst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How would this affect small businesses?</a:t>
            </a:r>
            <a:endParaRPr kumimoji="0" lang="en-GB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42900" algn="l"/>
              </a:tabLst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How else could a business be affected by an increase in interest rates?</a:t>
            </a:r>
            <a:endParaRPr kumimoji="0" lang="en-GB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42900" algn="l"/>
              </a:tabLst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Why are some businesses affected more than others by interest rate rises?</a:t>
            </a:r>
            <a:endParaRPr kumimoji="0" lang="en-GB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42900" algn="l"/>
              </a:tabLst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A UK business relies heavily on export sales, how is it affected by a stronger £?</a:t>
            </a:r>
            <a:endParaRPr kumimoji="0" lang="en-GB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10380372" y="6117465"/>
            <a:ext cx="1609859" cy="59242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HOME </a:t>
            </a:r>
            <a:r>
              <a:rPr lang="en-GB" sz="2800" b="1" dirty="0">
                <a:sym typeface="Wingdings" panose="05000000000000000000" pitchFamily="2" charset="2"/>
              </a:rPr>
              <a:t>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2000595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Section 5: The economic context (3)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570628" y="1321881"/>
            <a:ext cx="11050744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42900" algn="l"/>
              </a:tabLst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If a business imports a lot of raw materials, how might it be affected by a weak £?</a:t>
            </a:r>
            <a:endParaRPr kumimoji="0" lang="en-GB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42900" algn="l"/>
              </a:tabLst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What is meant by economic activity?</a:t>
            </a:r>
            <a:endParaRPr kumimoji="0" lang="en-GB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42900" algn="l"/>
              </a:tabLst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What is the business cycle?</a:t>
            </a:r>
            <a:endParaRPr kumimoji="0" lang="en-GB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42900" algn="l"/>
              </a:tabLst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Write a definition of ‘recession’.</a:t>
            </a:r>
            <a:endParaRPr kumimoji="0" lang="en-GB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42900" algn="l"/>
              </a:tabLst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Write down 3 economic characteristics of a recession.</a:t>
            </a:r>
            <a:endParaRPr kumimoji="0" lang="en-GB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42900" algn="l"/>
              </a:tabLst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Write down 3 economic characteristics of a boom.</a:t>
            </a:r>
            <a:endParaRPr kumimoji="0" lang="en-GB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42900" algn="l"/>
              </a:tabLst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Write down 7 stakeholders of a business. For each one, explain how and why it is affected by the actions of a business.</a:t>
            </a:r>
            <a:endParaRPr kumimoji="0" lang="en-GB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42900" algn="l"/>
              </a:tabLst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Explain why raising prices has conflicting impacts on different stakeholders.</a:t>
            </a:r>
            <a:endParaRPr kumimoji="0" lang="en-GB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10380372" y="6117465"/>
            <a:ext cx="1609859" cy="59242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HOME </a:t>
            </a:r>
            <a:r>
              <a:rPr lang="en-GB" sz="2800" b="1" dirty="0">
                <a:sym typeface="Wingdings" panose="05000000000000000000" pitchFamily="2" charset="2"/>
              </a:rPr>
              <a:t>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079428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  <a:solidFill>
            <a:srgbClr val="7030A0"/>
          </a:solidFill>
        </p:spPr>
        <p:txBody>
          <a:bodyPr/>
          <a:lstStyle/>
          <a:p>
            <a:r>
              <a:rPr lang="en-GB" b="1" dirty="0">
                <a:solidFill>
                  <a:schemeClr val="bg1"/>
                </a:solidFill>
              </a:rPr>
              <a:t>Section 1: Spotting a business opportunity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681228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dirty="0"/>
              <a:t>What is a supplier?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is a customer?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is a consumer?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are markets?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is the purpose of a business?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Why must businesses make a profit?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resources (factors of production) do businesses use?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How can businesses find out about customers’ needs?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Why do they need to do this?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are the two main types of market research?</a:t>
            </a: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10380372" y="6117465"/>
            <a:ext cx="1609859" cy="59242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HOME </a:t>
            </a:r>
            <a:r>
              <a:rPr lang="en-GB" sz="2800" b="1" dirty="0">
                <a:sym typeface="Wingdings" panose="05000000000000000000" pitchFamily="2" charset="2"/>
              </a:rPr>
              <a:t>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129475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  <a:solidFill>
            <a:srgbClr val="7030A0"/>
          </a:solidFill>
        </p:spPr>
        <p:txBody>
          <a:bodyPr/>
          <a:lstStyle/>
          <a:p>
            <a:r>
              <a:rPr lang="en-GB" b="1" dirty="0">
                <a:solidFill>
                  <a:schemeClr val="bg1"/>
                </a:solidFill>
              </a:rPr>
              <a:t>Section 1: Spotting a business opportunity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715000"/>
          </a:xfrm>
        </p:spPr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dirty="0"/>
              <a:t>What are surveys?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is a focus group?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is meant by ‘desk research’?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Explain the difference between qualitative and quantitative data.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is market segmentation?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are the main ways in which a business can segment (divide) its market?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are socio-economic groups and how are people sorted into these groups?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does it mean if consumers are ‘price sensitive’?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is market mapping?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is meant by a ‘gap in the market’?</a:t>
            </a: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10380372" y="6117465"/>
            <a:ext cx="1609859" cy="59242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HOME </a:t>
            </a:r>
            <a:r>
              <a:rPr lang="en-GB" sz="2800" b="1" dirty="0">
                <a:sym typeface="Wingdings" panose="05000000000000000000" pitchFamily="2" charset="2"/>
              </a:rPr>
              <a:t>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998115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  <a:solidFill>
            <a:srgbClr val="7030A0"/>
          </a:solidFill>
        </p:spPr>
        <p:txBody>
          <a:bodyPr/>
          <a:lstStyle/>
          <a:p>
            <a:r>
              <a:rPr lang="en-GB" b="1" dirty="0">
                <a:solidFill>
                  <a:schemeClr val="bg1"/>
                </a:solidFill>
              </a:rPr>
              <a:t>Section 1: Spotting a business opportunity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463540"/>
          </a:xfrm>
        </p:spPr>
        <p:txBody>
          <a:bodyPr>
            <a:normAutofit fontScale="925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dirty="0"/>
              <a:t>What is meant by a business’s ‘product range’?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List 6 different ways in which businesses might compete with each other.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is meant by brand image?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is meant by ‘added value’?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Write down 6 ways in which a business can add value.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is meant by a ‘unique selling point’?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is a franchise?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Write down 3 benefits to a franchisee of starting a franchise operation.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are the main disadvantages to the franchisee of running a franchise rather than starting their own independent business?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support is provided by the franchisor to the franchisee?</a:t>
            </a:r>
          </a:p>
          <a:p>
            <a:endParaRPr lang="en-GB" dirty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10380372" y="6117465"/>
            <a:ext cx="1609859" cy="59242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HOME </a:t>
            </a:r>
            <a:r>
              <a:rPr lang="en-GB" sz="2800" b="1" dirty="0">
                <a:sym typeface="Wingdings" panose="05000000000000000000" pitchFamily="2" charset="2"/>
              </a:rPr>
              <a:t>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190567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  <a:solidFill>
            <a:srgbClr val="00B050"/>
          </a:solidFill>
        </p:spPr>
        <p:txBody>
          <a:bodyPr/>
          <a:lstStyle/>
          <a:p>
            <a:r>
              <a:rPr lang="en-GB" b="1" dirty="0"/>
              <a:t>Section 2: Showing Enterprise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033963"/>
          </a:xfrm>
        </p:spPr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dirty="0"/>
              <a:t>Write down 3 important enterprise skills.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are goods?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are services?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Explain the difference between ‘enterprise’ and ‘an enterprise’.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is ‘creative thinking’?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is ‘deliberate creativity’?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is meant by a ‘competitive advantage’?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is ‘lateral thinking’?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Explain the technique ‘blue skies thinking’.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are the six thinking hats and how are they used?</a:t>
            </a: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10380372" y="6117465"/>
            <a:ext cx="1609859" cy="59242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HOME </a:t>
            </a:r>
            <a:r>
              <a:rPr lang="en-GB" sz="2800" b="1" dirty="0">
                <a:sym typeface="Wingdings" panose="05000000000000000000" pitchFamily="2" charset="2"/>
              </a:rPr>
              <a:t>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428951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  <a:solidFill>
            <a:srgbClr val="00B050"/>
          </a:solidFill>
        </p:spPr>
        <p:txBody>
          <a:bodyPr/>
          <a:lstStyle/>
          <a:p>
            <a:r>
              <a:rPr lang="en-GB" b="1" dirty="0"/>
              <a:t>Section 2: Showing Enterprise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463540"/>
          </a:xfrm>
        </p:spPr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sz="3300" dirty="0"/>
              <a:t>What sort of questions should an entrepreneur ask when they are considering starting a business?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3300" dirty="0"/>
              <a:t>Why is this process of asking lots of questions useful?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3300" dirty="0"/>
              <a:t>Explain the difference between invention and innovation.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3300" dirty="0"/>
              <a:t>Why do many inventions not become successful products?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3300" dirty="0"/>
              <a:t>How can a business protect its ideas and creativity from being copied by others? Explain the meanings of each of these three things.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3300" dirty="0"/>
              <a:t>What is meant by a ‘calculated risk’?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3300" dirty="0"/>
              <a:t>Why is estimating risk particularly difficult for a small business?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3300" dirty="0"/>
              <a:t>Explain why each of the following enterprise skills are important: seeing opportunities, effective planning, thinking ahead, drive and determination.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3300" dirty="0"/>
              <a:t>What is a mind map and why might it be a useful tool for an entrepreneur?</a:t>
            </a:r>
          </a:p>
          <a:p>
            <a:endParaRPr lang="en-GB" dirty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10380372" y="6117465"/>
            <a:ext cx="1609859" cy="59242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HOME </a:t>
            </a:r>
            <a:r>
              <a:rPr lang="en-GB" sz="2800" b="1" dirty="0">
                <a:sym typeface="Wingdings" panose="05000000000000000000" pitchFamily="2" charset="2"/>
              </a:rPr>
              <a:t>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659581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GB" b="1" dirty="0"/>
              <a:t>Section 3: Putting a business Idea into practice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463540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dirty="0"/>
              <a:t>Write down 2 examples of financial objectives for a small business.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Write down 2 examples of non-financial objectives for a small business.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Explain what is meant by ‘determination’ as a skill of an entrepreneur.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Explain what is meant by ‘initiative’ a skill of an entrepreneur.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Explain what is meant by ‘persuasion’ a skill of an entrepreneur.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Write down 3 important things that entrepreneurs have to be prepared to do.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Explain why it is important that entrepreneurs believe that they can succeed.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does ‘perseverance’ mean and why is this important?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Write down three other words that can be used instead of the word revenue.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Give a definition for revenue in words.</a:t>
            </a: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10380372" y="6117465"/>
            <a:ext cx="1609859" cy="59242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HOME </a:t>
            </a:r>
            <a:r>
              <a:rPr lang="en-GB" sz="2800" b="1" dirty="0">
                <a:sym typeface="Wingdings" panose="05000000000000000000" pitchFamily="2" charset="2"/>
              </a:rPr>
              <a:t>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4259401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GB" b="1" dirty="0"/>
              <a:t>Section 3: Putting a business Idea into practice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46354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dirty="0"/>
              <a:t>Write down a formula for calculating revenue.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Explain the difference between fixed costs and variable costs.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How is profit calculated?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happens to profit when costs fall?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happens to profit when revenue falls?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Give two examples of fixed costs for a café.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Give two examples of variable costs for a cinema.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is cash flow?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are cash inflows?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are cash outflows?</a:t>
            </a: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10380372" y="6117465"/>
            <a:ext cx="1609859" cy="59242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HOME </a:t>
            </a:r>
            <a:r>
              <a:rPr lang="en-GB" sz="2800" b="1" dirty="0">
                <a:sym typeface="Wingdings" panose="05000000000000000000" pitchFamily="2" charset="2"/>
              </a:rPr>
              <a:t>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244694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GB" b="1" dirty="0"/>
              <a:t>Section 3: Putting a business Idea into practice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463540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dirty="0"/>
              <a:t>How is net cash flow calculated?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On a cash flow forecast, what is the opening balance for a new business?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How do we calculate the closing balance?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How do we know what to write for the opening balance of the second month?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would it mean for the business if it became ‘insolvent’?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Write down two examples of situations that could cause a cash flow problem.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is meant by trade credit?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is a business plan?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Who might need to see a business plan for a small business, other than the owners? Explain why.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information is included in a business plan?</a:t>
            </a:r>
          </a:p>
          <a:p>
            <a:endParaRPr lang="en-GB" dirty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10380372" y="6117465"/>
            <a:ext cx="1609859" cy="59242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HOME </a:t>
            </a:r>
            <a:r>
              <a:rPr lang="en-GB" sz="2800" b="1" dirty="0">
                <a:sym typeface="Wingdings" panose="05000000000000000000" pitchFamily="2" charset="2"/>
              </a:rPr>
              <a:t>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075356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F0E80F59BB104798E222572B3D5FDE" ma:contentTypeVersion="12" ma:contentTypeDescription="Create a new document." ma:contentTypeScope="" ma:versionID="6d3ace640bf360eaecbf916c3d376203">
  <xsd:schema xmlns:xsd="http://www.w3.org/2001/XMLSchema" xmlns:xs="http://www.w3.org/2001/XMLSchema" xmlns:p="http://schemas.microsoft.com/office/2006/metadata/properties" xmlns:ns2="3cde8ce8-497b-4d58-ad3b-77e996642cc8" xmlns:ns3="1c2ace7b-0193-49d6-b28f-a6c5f1daf0a8" targetNamespace="http://schemas.microsoft.com/office/2006/metadata/properties" ma:root="true" ma:fieldsID="68de4921ee568875b070f02223174350" ns2:_="" ns3:_="">
    <xsd:import namespace="3cde8ce8-497b-4d58-ad3b-77e996642cc8"/>
    <xsd:import namespace="1c2ace7b-0193-49d6-b28f-a6c5f1daf0a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de8ce8-497b-4d58-ad3b-77e996642cc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2ace7b-0193-49d6-b28f-a6c5f1daf0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62E14E4-40DE-462D-AE7B-F39BAF19B734}"/>
</file>

<file path=customXml/itemProps2.xml><?xml version="1.0" encoding="utf-8"?>
<ds:datastoreItem xmlns:ds="http://schemas.openxmlformats.org/officeDocument/2006/customXml" ds:itemID="{7DF0C87A-CEB9-4514-8CD4-875B239A03F4}"/>
</file>

<file path=customXml/itemProps3.xml><?xml version="1.0" encoding="utf-8"?>
<ds:datastoreItem xmlns:ds="http://schemas.openxmlformats.org/officeDocument/2006/customXml" ds:itemID="{DE82EF09-627C-4599-B96D-B32B1F9E565F}"/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1713</Words>
  <Application>Microsoft Office PowerPoint</Application>
  <PresentationFormat>Widescreen</PresentationFormat>
  <Paragraphs>195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Tahoma</vt:lpstr>
      <vt:lpstr>Office Theme</vt:lpstr>
      <vt:lpstr>PowerPoint Presentation</vt:lpstr>
      <vt:lpstr>Section 1: Spotting a business opportunity (1)</vt:lpstr>
      <vt:lpstr>Section 1: Spotting a business opportunity (2)</vt:lpstr>
      <vt:lpstr>Section 1: Spotting a business opportunity (3)</vt:lpstr>
      <vt:lpstr>Section 2: Showing Enterprise (1)</vt:lpstr>
      <vt:lpstr>Section 2: Showing Enterprise (2)</vt:lpstr>
      <vt:lpstr>Section 3: Putting a business Idea into practice (1)</vt:lpstr>
      <vt:lpstr>Section 3: Putting a business Idea into practice (2)</vt:lpstr>
      <vt:lpstr>Section 3: Putting a business Idea into practice (3)</vt:lpstr>
      <vt:lpstr>Section 3: Putting a business Idea into practice (4)</vt:lpstr>
      <vt:lpstr>Section 4: Making the start-up effective (1)</vt:lpstr>
      <vt:lpstr>Section 4: Making the start-up effective (2)</vt:lpstr>
      <vt:lpstr>Section 4: Making the start-up effective (3)</vt:lpstr>
      <vt:lpstr>Section 5: The economic context (1)</vt:lpstr>
      <vt:lpstr>Section 5: The economic context (2)</vt:lpstr>
      <vt:lpstr>Section 5: The economic context (3)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mlawless</dc:creator>
  <cp:lastModifiedBy>Chapman2, Rachel</cp:lastModifiedBy>
  <cp:revision>7</cp:revision>
  <dcterms:created xsi:type="dcterms:W3CDTF">2016-05-10T20:11:11Z</dcterms:created>
  <dcterms:modified xsi:type="dcterms:W3CDTF">2020-10-20T09:35:56Z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0x0101005BF0E80F59BB104798E222572B3D5FDE</vt:lpwstr>
  </property>
</Properties>
</file>