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0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3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78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68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76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53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3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34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7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47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6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B9491-541C-4152-8146-BC8F0F05D137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AB60-1F53-4DAF-9EF8-4A98F5020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78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13.xml"/><Relationship Id="rId12" Type="http://schemas.openxmlformats.org/officeDocument/2006/relationships/slide" Target="slide14.xml"/><Relationship Id="rId17" Type="http://schemas.openxmlformats.org/officeDocument/2006/relationships/image" Target="../media/image1.png"/><Relationship Id="rId2" Type="http://schemas.openxmlformats.org/officeDocument/2006/relationships/slide" Target="slide2.xml"/><Relationship Id="rId16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5.xml"/><Relationship Id="rId5" Type="http://schemas.openxmlformats.org/officeDocument/2006/relationships/slide" Target="slide8.xml"/><Relationship Id="rId15" Type="http://schemas.openxmlformats.org/officeDocument/2006/relationships/slide" Target="slide6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11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84587"/>
            <a:ext cx="8983980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Section 1: Spotting a business opportunity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5474" y="3314295"/>
            <a:ext cx="8983980" cy="132343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Section 3: Putting a business idea into practice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5474" y="4763871"/>
            <a:ext cx="8983980" cy="707886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Section 4: Making the start-up effective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5474" y="5597894"/>
            <a:ext cx="8983980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Section 5: The economic context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18610"/>
            <a:ext cx="8983980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Section 2: Showing enterprise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65736"/>
            <a:ext cx="8738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Unit 1- Revision Questions</a:t>
            </a:r>
          </a:p>
        </p:txBody>
      </p:sp>
      <p:sp>
        <p:nvSpPr>
          <p:cNvPr id="12" name="TextBox 11">
            <a:hlinkClick r:id="rId2" action="ppaction://hlinksldjump"/>
          </p:cNvPr>
          <p:cNvSpPr txBox="1"/>
          <p:nvPr/>
        </p:nvSpPr>
        <p:spPr>
          <a:xfrm>
            <a:off x="9048374" y="1565252"/>
            <a:ext cx="785611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9917694" y="1565252"/>
            <a:ext cx="785611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10787014" y="1565252"/>
            <a:ext cx="785611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9912220" y="3268128"/>
            <a:ext cx="785611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" name="TextBox 15">
            <a:hlinkClick r:id="rId6" action="ppaction://hlinksldjump"/>
          </p:cNvPr>
          <p:cNvSpPr txBox="1"/>
          <p:nvPr/>
        </p:nvSpPr>
        <p:spPr>
          <a:xfrm>
            <a:off x="9048372" y="3268128"/>
            <a:ext cx="785611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" name="TextBox 16">
            <a:hlinkClick r:id="rId7" action="ppaction://hlinksldjump"/>
          </p:cNvPr>
          <p:cNvSpPr txBox="1"/>
          <p:nvPr/>
        </p:nvSpPr>
        <p:spPr>
          <a:xfrm>
            <a:off x="10758897" y="4788914"/>
            <a:ext cx="785611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" name="TextBox 17">
            <a:hlinkClick r:id="rId8" action="ppaction://hlinksldjump"/>
          </p:cNvPr>
          <p:cNvSpPr txBox="1"/>
          <p:nvPr/>
        </p:nvSpPr>
        <p:spPr>
          <a:xfrm>
            <a:off x="9898379" y="4788914"/>
            <a:ext cx="785611" cy="70788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" name="TextBox 18">
            <a:hlinkClick r:id="rId9" action="ppaction://hlinksldjump"/>
          </p:cNvPr>
          <p:cNvSpPr txBox="1"/>
          <p:nvPr/>
        </p:nvSpPr>
        <p:spPr>
          <a:xfrm>
            <a:off x="9048373" y="4788914"/>
            <a:ext cx="785611" cy="70788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" name="TextBox 19">
            <a:hlinkClick r:id="rId10" action="ppaction://hlinksldjump"/>
          </p:cNvPr>
          <p:cNvSpPr txBox="1"/>
          <p:nvPr/>
        </p:nvSpPr>
        <p:spPr>
          <a:xfrm>
            <a:off x="10758898" y="5597894"/>
            <a:ext cx="785611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TextBox 20">
            <a:hlinkClick r:id="rId11" action="ppaction://hlinksldjump"/>
          </p:cNvPr>
          <p:cNvSpPr txBox="1"/>
          <p:nvPr/>
        </p:nvSpPr>
        <p:spPr>
          <a:xfrm>
            <a:off x="9912220" y="5597894"/>
            <a:ext cx="785611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" name="TextBox 21">
            <a:hlinkClick r:id="rId12" action="ppaction://hlinksldjump"/>
          </p:cNvPr>
          <p:cNvSpPr txBox="1"/>
          <p:nvPr/>
        </p:nvSpPr>
        <p:spPr>
          <a:xfrm>
            <a:off x="9024763" y="5600057"/>
            <a:ext cx="785611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" name="TextBox 22">
            <a:hlinkClick r:id="rId13" action="ppaction://hlinksldjump"/>
          </p:cNvPr>
          <p:cNvSpPr txBox="1"/>
          <p:nvPr/>
        </p:nvSpPr>
        <p:spPr>
          <a:xfrm>
            <a:off x="10776068" y="3268128"/>
            <a:ext cx="785611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4" name="TextBox 23">
            <a:hlinkClick r:id="rId14" action="ppaction://hlinksldjump"/>
          </p:cNvPr>
          <p:cNvSpPr txBox="1"/>
          <p:nvPr/>
        </p:nvSpPr>
        <p:spPr>
          <a:xfrm>
            <a:off x="9072946" y="4013762"/>
            <a:ext cx="2488733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xtBox 24">
            <a:hlinkClick r:id="rId15" action="ppaction://hlinksldjump"/>
          </p:cNvPr>
          <p:cNvSpPr txBox="1"/>
          <p:nvPr/>
        </p:nvSpPr>
        <p:spPr>
          <a:xfrm>
            <a:off x="9907708" y="2434883"/>
            <a:ext cx="785611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TextBox 25">
            <a:hlinkClick r:id="rId16" action="ppaction://hlinksldjump"/>
          </p:cNvPr>
          <p:cNvSpPr txBox="1"/>
          <p:nvPr/>
        </p:nvSpPr>
        <p:spPr>
          <a:xfrm>
            <a:off x="9055776" y="2434883"/>
            <a:ext cx="785611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7" name="AutoShape 2" descr="http://qualifications.pearson.com/content/dam/demo/stuntcontent/images/about/Logo_Edexcel_colour_2.png"/>
          <p:cNvSpPr>
            <a:spLocks noChangeAspect="1" noChangeArrowheads="1"/>
          </p:cNvSpPr>
          <p:nvPr/>
        </p:nvSpPr>
        <p:spPr bwMode="auto">
          <a:xfrm>
            <a:off x="7882899" y="47643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055776" y="976"/>
            <a:ext cx="3136224" cy="158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99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Section 3: Putting a business Idea into practice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Why is it a good idea for entrepreneurs to be cautious about future prospects of the business when they’re writing their business plan?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Give four examples of long term sources of finance.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Give three examples of short term sources of finance.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the expected time period within which short term sources of finance will be repaid?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‘dividend’?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meaning of ‘venture capitalist’.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meaning of ‘retained profit’.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meaning of ‘security / collateral’.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meaning of ‘leasing’.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factoring?</a:t>
            </a:r>
          </a:p>
          <a:p>
            <a:endParaRPr lang="en-GB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2875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b="1" dirty="0"/>
              <a:t>Section 4: Making the start-up effective</a:t>
            </a:r>
            <a:r>
              <a:rPr lang="en-GB" dirty="0"/>
              <a:t>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7150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why it is important that a business understands the needs and wants of its customers.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the marketing mix.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List the 4 Ps?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each of these 4 Ps.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how the marketing mix of ‘Panda Pops’ would be different to that of ‘Lucozade’.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unlimited liability?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the most that a shareholder with limited liability can lose if she has bought £3 000 worth of shares, but the debts of the business amount to £500 000 when it is closed down?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type of liability do companies have?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Who are the owners of companies?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might someone decide to become a sole trader rather than a company shareholder?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7590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b="1" dirty="0"/>
              <a:t>Section 4: Making the start-up effective</a:t>
            </a:r>
            <a:r>
              <a:rPr lang="en-GB" dirty="0"/>
              <a:t> 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trademark?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do businesses have to keep records?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HMR&amp;C and what does it do?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VAT?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might some very small businesses not have to pay VAT?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income tax?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NICs?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corporation tax?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what is meant by customer service.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is customer satisfaction important?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009721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b="1" dirty="0"/>
              <a:t>Section 4: Making the start-up effective</a:t>
            </a:r>
            <a:r>
              <a:rPr lang="en-GB" dirty="0"/>
              <a:t> (3)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7150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repeat purchases, and why are these important to a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information is included in a job description?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included in a person specification?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‘selection’?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Name the process of selecting a group of candidates who will be called for interview.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difference between on-the-job and off-the-job training.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is attitude important to employers?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Curriculum Vitae?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How could a business motivate its staff?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4 ways in which employers are not allowed to discriminate against people, by law.</a:t>
            </a: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11679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Section 5: The economic context (1)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7180" y="1173777"/>
            <a:ext cx="1159764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are commodities?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two things determine the price of commodities? 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happens to the price of a product if there is a shortage?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happens to the price of a product if tastes change and sales go down?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is meant by a surplus?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are ‘goods markets’?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How might a taxi firm be affected by the rising oil prices?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Explain why some businesses may be able to pass on cost increases to their customers whereas others would have to absorb the increase in costs.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943090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77875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Section 5: The economic context (2)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754062"/>
            <a:ext cx="1091184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42900" algn="l"/>
              </a:tabLst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is meant by credit?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is the role of the Bank of England?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Explain the difference between fixed and variable rates of interest.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happens to consumer spending when interest rates go up?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How would this affect small businesses?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How else could a business be affected by an increase in interest rates?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Why are some businesses affected more than others by interest rate rises?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 UK business relies heavily on export sales, how is it affected by a stronger £?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200059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Section 5: The economic context (3)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70628" y="1321881"/>
            <a:ext cx="1105074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If a business imports a lot of raw materials, how might it be affected by a weak £?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is meant by economic activity?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What is the business cycle?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Write a definition of ‘recession’.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Write down 3 economic characteristics of a recession.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Write down 3 economic characteristics of a boom.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Write down 7 stakeholders of a business. For each one, explain how and why it is affected by the actions of a business.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Explain why raising prices has conflicting impacts on different stakeholders.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07942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7030A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Section 1: Spotting a business opportunity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681228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supplier?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customer?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consumer?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markets?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the purpose of a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must businesses make a profit?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resources (factors of production) do businesses use?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How can businesses find out about customers’ needs?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Why do they need to do this?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the two main types of market research?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12947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7030A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Section 1: Spotting a business opportunity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7150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surveys?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focus group?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‘desk research’?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difference between qualitative and quantitative data.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market segmentation?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the main ways in which a business can segment (divide) its market?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socio-economic groups and how are people sorted into these groups?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does it mean if consumers are ‘price sensitive’?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market mapping?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a ‘gap in the market’?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99811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7030A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Section 1: Spotting a business opportunity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a business’s ‘product range’?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List 6 different ways in which businesses might compete with each other.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brand image?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‘added value’?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6 ways in which a business can add value.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a ‘unique selling point’?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franchise?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3 benefits to a franchisee of starting a franchise operation.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the main disadvantages to the franchisee of running a franchise rather than starting their own independent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support is provided by the franchisor to the franchisee?</a:t>
            </a:r>
          </a:p>
          <a:p>
            <a:endParaRPr lang="en-GB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19056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50"/>
          </a:solidFill>
        </p:spPr>
        <p:txBody>
          <a:bodyPr/>
          <a:lstStyle/>
          <a:p>
            <a:r>
              <a:rPr lang="en-GB" b="1" dirty="0"/>
              <a:t>Section 2: Showing Enterprise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3 important enterprise skills.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goods?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services?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difference between ‘enterprise’ and ‘an enterprise’.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‘creative thinking’?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‘deliberate creativity’?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a ‘competitive advantage’?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‘lateral thinking’?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technique ‘blue skies thinking’.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the six thinking hats and how are they used?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42895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50"/>
          </a:solidFill>
        </p:spPr>
        <p:txBody>
          <a:bodyPr/>
          <a:lstStyle/>
          <a:p>
            <a:r>
              <a:rPr lang="en-GB" b="1" dirty="0"/>
              <a:t>Section 2: Showing Enterprise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What sort of questions should an entrepreneur ask when they are considering starting a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Why is this process of asking lots of questions useful?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Explain the difference between invention and innovation.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Why do many inventions not become successful products?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How can a business protect its ideas and creativity from being copied by others? Explain the meanings of each of these three things.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What is meant by a ‘calculated risk’?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Why is estimating risk particularly difficult for a small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Explain why each of the following enterprise skills are important: seeing opportunities, effective planning, thinking ahead, drive and determination.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300" dirty="0"/>
              <a:t>What is a mind map and why might it be a useful tool for an entrepreneur?</a:t>
            </a:r>
          </a:p>
          <a:p>
            <a:endParaRPr lang="en-GB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5958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Section 3: Putting a business Idea into practice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2 examples of financial objectives for a small business.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2 examples of non-financial objectives for a small business.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what is meant by ‘determination’ as a skill of an entrepreneur.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what is meant by ‘initiative’ a skill of an entrepreneur.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what is meant by ‘persuasion’ a skill of an entrepreneur.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3 important things that entrepreneurs have to be prepared to do.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why it is important that entrepreneurs believe that they can succeed.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does ‘perseverance’ mean and why is this important?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three other words that can be used instead of the word revenue.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Give a definition for revenue in words.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25940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Section 3: Putting a business Idea into practice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a formula for calculating revenue.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Explain the difference between fixed costs and variable costs.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How is profit calculated?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happens to profit when costs fall?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happens to profit when revenue falls?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Give two examples of fixed costs for a café.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Give two examples of variable costs for a cinema.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cash flow?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cash inflows?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are cash outflows?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4469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Section 3: Putting a business Idea into practice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46354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How is net cash flow calculated?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On a cash flow forecast, what is the opening balance for a new business?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How do we calculate the closing balance?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How do we know what to write for the opening balance of the second month?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would it mean for the business if it became ‘insolvent’?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Write down two examples of situations that could cause a cash flow problem.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meant by trade credit?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is a business plan?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Who might need to see a business plan for a small business, other than the owners? Explain why.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What information is included in a business plan?</a:t>
            </a:r>
          </a:p>
          <a:p>
            <a:endParaRPr lang="en-GB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380372" y="6117465"/>
            <a:ext cx="1609859" cy="5924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HOME </a:t>
            </a:r>
            <a:r>
              <a:rPr lang="en-GB" sz="2800" b="1" dirty="0">
                <a:sym typeface="Wingdings" panose="05000000000000000000" pitchFamily="2" charset="2"/>
              </a:rPr>
              <a:t>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7535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2E14E4-40DE-462D-AE7B-F39BAF19B734}"/>
</file>

<file path=customXml/itemProps2.xml><?xml version="1.0" encoding="utf-8"?>
<ds:datastoreItem xmlns:ds="http://schemas.openxmlformats.org/officeDocument/2006/customXml" ds:itemID="{7DF0C87A-CEB9-4514-8CD4-875B239A03F4}"/>
</file>

<file path=customXml/itemProps3.xml><?xml version="1.0" encoding="utf-8"?>
<ds:datastoreItem xmlns:ds="http://schemas.openxmlformats.org/officeDocument/2006/customXml" ds:itemID="{DE82EF09-627C-4599-B96D-B32B1F9E565F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1713</Words>
  <Application>Microsoft Office PowerPoint</Application>
  <PresentationFormat>Widescreen</PresentationFormat>
  <Paragraphs>195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Office Theme</vt:lpstr>
      <vt:lpstr>PowerPoint Presentation</vt:lpstr>
      <vt:lpstr>Section 1: Spotting a business opportunity (1)</vt:lpstr>
      <vt:lpstr>Section 1: Spotting a business opportunity (2)</vt:lpstr>
      <vt:lpstr>Section 1: Spotting a business opportunity (3)</vt:lpstr>
      <vt:lpstr>Section 2: Showing Enterprise (1)</vt:lpstr>
      <vt:lpstr>Section 2: Showing Enterprise (2)</vt:lpstr>
      <vt:lpstr>Section 3: Putting a business Idea into practice (1)</vt:lpstr>
      <vt:lpstr>Section 3: Putting a business Idea into practice (2)</vt:lpstr>
      <vt:lpstr>Section 3: Putting a business Idea into practice (3)</vt:lpstr>
      <vt:lpstr>Section 3: Putting a business Idea into practice (4)</vt:lpstr>
      <vt:lpstr>Section 4: Making the start-up effective (1)</vt:lpstr>
      <vt:lpstr>Section 4: Making the start-up effective (2)</vt:lpstr>
      <vt:lpstr>Section 4: Making the start-up effective (3)</vt:lpstr>
      <vt:lpstr>Section 5: The economic context (1)</vt:lpstr>
      <vt:lpstr>Section 5: The economic context (2)</vt:lpstr>
      <vt:lpstr>Section 5: The economic context (3)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mlawless</dc:creator>
  <cp:lastModifiedBy>Chapman2, Rachel</cp:lastModifiedBy>
  <cp:revision>7</cp:revision>
  <dcterms:created xsi:type="dcterms:W3CDTF">2016-05-10T20:11:11Z</dcterms:created>
  <dcterms:modified xsi:type="dcterms:W3CDTF">2020-10-20T09:35:56Z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