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ustomXml" Target="../customXml/item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499A0-7A2A-4BCA-BD91-2B2CD6969D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C20ADF-3307-495B-ACF4-806E61D03A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523C53-F74E-46D0-9F09-BE0BCE6DD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502E0-3BA9-496D-AB3B-963067199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6F68BE-854D-4106-9747-DCFCFDC9A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58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A93DB-BC15-4046-B867-D3B23559A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36F165-EE49-4D9A-91AB-237D558D11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169063-8285-455D-8DCD-1AF5F7155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63016-E1F6-4E2E-B52A-605983D9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D2BDB-59AE-4C50-B26F-83D1E1A06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728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478ABD-EEDB-4375-AEDD-B6C0E7F0E5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50F18-9642-44E8-9F7F-8074EE578E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634BF-2EB2-4423-B6A5-DD099A0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9E7CA-C360-4271-ABEA-6BDE6481D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22AA7-B85D-475E-9489-9BCBE511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70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07F61-87A8-47E3-BCD7-DD8D9D35FC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E7998C-028F-4D2B-8BC9-E425A1B5E0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30102-F38C-44DE-948E-388BC21C0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3F72D-62C0-4161-B4D8-984FC7FA8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4F00E4-0E15-433F-B961-5D18AB7CF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7006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8822C-7AAC-44E0-BAE2-060B3FDB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7ECFD-5804-485E-A201-27F27E343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DE306-46D5-4D53-A23C-719DACC8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CDE5F-4310-40AA-8F69-DD65E9D85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9E78D-2839-48B4-8DD3-4EC27D9D0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857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AF398-8434-4A42-99BE-B317687C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ED3890-6973-41E8-B444-ED2A9946D9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9AD82-37E3-4A5A-8E4F-C28A6F0B5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0699B-010E-44AB-876E-7D1E3CF57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3507CB-78DF-4B31-A0CD-3AEF3A64B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300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4CC7-1657-4B57-9618-443625C75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8A7611-2497-4BFB-B38D-DA6CE720CC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32B95A-CB27-453B-BF7D-ED110FBC5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69BC19-B268-42AA-9282-3D4AA704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E3FB85-AAB4-4BE1-B5DA-7BDBADC07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A6C2F-B33D-40FD-A6D2-CE8C0979C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0231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0506A-70F4-4D12-A355-52C6C7232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350572-F9AA-4AD6-B628-CCCB06A8C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E6AFE0-FD89-4029-B9E8-6219518384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E954B-A870-45AB-9973-A30DBDDA8F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F75DED-EFF3-43F1-91B5-0EC0520F4F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833EB4-0318-4F3A-83A7-D8C94BA25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D6D33C-C96B-4F44-82C1-4A64540D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53B8E8-5520-4AFB-94A5-601F867B6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612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E22A-8099-41E5-95B3-71F690F26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6F73BA-F84C-469F-A7E3-0BDEDE996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14B3F8-0D77-4B62-AA72-303419F4D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8F8045-50B5-4E17-B127-75F5994B7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31298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264929-13A8-4AEE-A620-2CA4634A0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6D6F0A-C450-4571-9B93-D07594D6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D7483-BC02-4702-9FBE-F43C81EA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411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9F30F-39D4-4FEC-8CE6-3B32AC8A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F4620F-5ABF-4A51-A33D-4542C1849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A72CA-2B38-4A57-B492-7372BC9FC6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A4057-D741-4541-A2BC-DBE2F4F5E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30682-3E4E-48A3-925B-D13336E0E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1D8AAC-5521-415D-9272-61E83C23B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6496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06173-23AE-40ED-B478-1E887BE66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9D740-B682-466E-8514-070575705F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BFDF3-D98E-47CB-BD3D-1EF6E944E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43543-1AA6-468C-B3E3-9C11B808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C02260-75D1-4613-8C18-2DDB141E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449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3A192-5CF2-4E3B-82B8-85F45EFBE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4AB7D3-712E-4CC0-87B1-C070CA1B88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437FC-B339-4837-BF2F-BA71AC80E6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0EA61-59D4-4932-9ABD-9563027EA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31DB9-9E27-46CE-BC68-9A08A74CC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FF2D64-039E-4CF8-B32A-A519F4DE0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5873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8BADD-A078-4233-B07E-E671F9AAC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6FBE00-2781-4202-8667-98CF76231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861D8C-BF12-409B-8B34-34104226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1D3D-1A47-455F-9736-DD4852A5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FE8FD3-B215-4BCC-A56C-49A003CD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1674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A5C501-43B7-4FBB-8BA0-0814839DD2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9B1DA4-34E2-4BE1-BE25-97D6795FD9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B5D3E-BF67-4ACB-B793-43A39F2F9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35136E-2897-41E8-9B04-8E78B5C9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FF697F-9C8D-4C97-81A0-99B0CECAF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8349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78ACA-D517-4D4A-961C-7AE76D77B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DF5774-FF43-4874-8ACE-D0E872ADE6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7F1CA-91FD-4DE3-B614-AFB1C892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DE952-9A90-4927-A1DE-B1548FC10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82C6F-224B-4971-9AB4-58517C9CE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0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B74F93-22A5-4072-9498-C87A20CB3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5ADE1-8D64-4484-BC1C-B0BD7C81CB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8D8D6-97D6-483D-ABF0-AD89A86751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FE3711-592D-4161-93FB-5E6EC8A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150E4-6155-42CB-8425-66D0D545C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2721E2-DDC6-4885-A4F3-7F75A3AC2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D6276-B4F7-4BE9-8DBA-BDABC785E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82BF8C-3E2A-468E-9E7F-56816F444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F6E25-909D-4546-A81B-67E3F65CA5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EDC06F-75F3-45A1-AE39-5367CEF7B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A9C7AA-E08F-44DF-A373-81707079F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3B8B64-6B41-42D7-9EE4-5E717D681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2B8136-FF0F-4A15-9595-03D1E99A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D6FC3E-DEB3-4608-815C-D698CB4E6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20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2013E-FA7F-4C21-B453-3DE18B3C9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1165AA-5137-4347-8287-B5B0FE389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CF1614-C7E2-4A52-8C97-C0BA4EE77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F6B62E-2688-4A5F-9826-C367D4273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121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E3095C-E974-49A8-AD78-C29319700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632D5A-27AB-40C0-8E34-7FEECD95ED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0470CB-3F7F-47CC-A44A-371D6104D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72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75235-4961-47FD-B555-B3F0291D46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81FEC-E6B0-4D1F-BFAA-75897E5C8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06639B-53B1-4499-A64D-4F50838056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D22391-B1CD-4687-82AB-60BAB346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DC84D-36D9-4FCE-A6F5-800B885DB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0AEDA7-558D-471F-896F-2A835B4D3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51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49111-AEE3-4D67-9653-1C2FDA3F5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46592A-7B30-4D2D-9380-DCE52A198F6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134F61-F023-47DE-B27B-C28A50E924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E7C83A-C128-4029-B44C-E5809F433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5E781F-3D96-4B90-9212-75840374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A92F6C-3037-417C-855E-E329E9046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22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38BEE1-BF2E-48B6-B6EB-07A0D27567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9CD7D3-D3FB-4C9A-918A-7101CE823E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87620-A820-47F8-A420-326ECD644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3A147-6B8E-44BF-990D-3569AF776D9B}" type="datetimeFigureOut">
              <a:rPr lang="en-GB" smtClean="0"/>
              <a:t>20/10/2020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DC9C2-4A39-4995-A4DB-73FB4256E0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806E0-95D1-4040-B969-920CF87F20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32676-0575-49EC-BC5B-E8999D79F7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68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B367A2-6029-47F7-A73A-7ADA855EA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0D75B3-1B85-4880-9557-826387471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5AA7E4-14D8-424E-AEB4-353ACBF81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F214-81A2-476B-866D-9E43C99D7468}" type="datetimeFigureOut">
              <a:rPr lang="en-GB" smtClean="0"/>
              <a:t>20/10/2020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9D3DE-074B-4EAB-BBE2-2D627054A0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3472-541C-4B43-AA0E-B48F2CA593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8ED86-7E02-4B9A-9F33-87D52D3BF9F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46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ight Triangle 3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DDB9BC-F781-44E3-B262-23D3A9268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GB" sz="11500" b="1" dirty="0">
                <a:latin typeface="Century Gothic" panose="020B0502020202020204" pitchFamily="34" charset="0"/>
              </a:rPr>
              <a:t>Health &amp; Social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2042EB-8721-43F9-809D-4112252451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 lnSpcReduction="10000"/>
          </a:bodyPr>
          <a:lstStyle/>
          <a:p>
            <a:pPr algn="l"/>
            <a:r>
              <a:rPr lang="en-GB" b="1" u="sng" dirty="0"/>
              <a:t>Revision Guidance </a:t>
            </a:r>
          </a:p>
          <a:p>
            <a:pPr algn="l"/>
            <a:r>
              <a:rPr lang="en-GB" b="1" u="sng" dirty="0"/>
              <a:t>Component 3: Health &amp; Wellbeing (Topic C)</a:t>
            </a:r>
          </a:p>
          <a:p>
            <a:pPr algn="l"/>
            <a:r>
              <a:rPr lang="en-GB" b="1" u="sng" dirty="0"/>
              <a:t>Personal Care Plans</a:t>
            </a:r>
          </a:p>
        </p:txBody>
      </p:sp>
    </p:spTree>
    <p:extLst>
      <p:ext uri="{BB962C8B-B14F-4D97-AF65-F5344CB8AC3E}">
        <p14:creationId xmlns:p14="http://schemas.microsoft.com/office/powerpoint/2010/main" val="28512281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Shape 811"/>
          <p:cNvSpPr>
            <a:spLocks noGrp="1"/>
          </p:cNvSpPr>
          <p:nvPr>
            <p:ph type="title"/>
          </p:nvPr>
        </p:nvSpPr>
        <p:spPr>
          <a:xfrm>
            <a:off x="1988371" y="170230"/>
            <a:ext cx="8229601" cy="1143000"/>
          </a:xfrm>
          <a:prstGeom prst="rect">
            <a:avLst/>
          </a:prstGeom>
        </p:spPr>
        <p:txBody>
          <a:bodyPr/>
          <a:lstStyle/>
          <a:p>
            <a:pPr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814" name="Group 814"/>
          <p:cNvGrpSpPr/>
          <p:nvPr/>
        </p:nvGrpSpPr>
        <p:grpSpPr>
          <a:xfrm>
            <a:off x="2765629" y="1454841"/>
            <a:ext cx="6624737" cy="474081"/>
            <a:chOff x="0" y="0"/>
            <a:chExt cx="6624736" cy="474081"/>
          </a:xfrm>
        </p:grpSpPr>
        <p:sp>
          <p:nvSpPr>
            <p:cNvPr id="812" name="Shape 812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13" name="Shape 813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Formal support</a:t>
              </a:r>
            </a:p>
          </p:txBody>
        </p:sp>
      </p:grpSp>
      <p:grpSp>
        <p:nvGrpSpPr>
          <p:cNvPr id="817" name="Group 817"/>
          <p:cNvGrpSpPr/>
          <p:nvPr/>
        </p:nvGrpSpPr>
        <p:grpSpPr>
          <a:xfrm>
            <a:off x="1631505" y="1229981"/>
            <a:ext cx="4306743" cy="6225541"/>
            <a:chOff x="0" y="0"/>
            <a:chExt cx="4306743" cy="6225540"/>
          </a:xfrm>
        </p:grpSpPr>
        <p:sp>
          <p:nvSpPr>
            <p:cNvPr id="815" name="Shape 815"/>
            <p:cNvSpPr/>
            <p:nvPr/>
          </p:nvSpPr>
          <p:spPr>
            <a:xfrm>
              <a:off x="0" y="840550"/>
              <a:ext cx="4306743" cy="454443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6" name="Shape 816"/>
            <p:cNvSpPr/>
            <p:nvPr/>
          </p:nvSpPr>
          <p:spPr>
            <a:xfrm>
              <a:off x="210237" y="0"/>
              <a:ext cx="3886268" cy="62255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Name 4 types of primary care services and what do they do?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20" name="Group 820"/>
          <p:cNvGrpSpPr/>
          <p:nvPr/>
        </p:nvGrpSpPr>
        <p:grpSpPr>
          <a:xfrm>
            <a:off x="6103170" y="985634"/>
            <a:ext cx="4464496" cy="6758940"/>
            <a:chOff x="0" y="0"/>
            <a:chExt cx="4464496" cy="6758940"/>
          </a:xfrm>
        </p:grpSpPr>
        <p:sp>
          <p:nvSpPr>
            <p:cNvPr id="818" name="Shape 818"/>
            <p:cNvSpPr/>
            <p:nvPr/>
          </p:nvSpPr>
          <p:spPr>
            <a:xfrm>
              <a:off x="0" y="1147222"/>
              <a:ext cx="4464496" cy="446449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19" name="Shape 819"/>
            <p:cNvSpPr/>
            <p:nvPr/>
          </p:nvSpPr>
          <p:spPr>
            <a:xfrm>
              <a:off x="217939" y="0"/>
              <a:ext cx="4028619" cy="6758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of secondary care: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" name="Shape 8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825" name="Group 825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823" name="Shape 823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24" name="Shape 824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Informal support</a:t>
              </a:r>
            </a:p>
          </p:txBody>
        </p:sp>
      </p:grpSp>
      <p:grpSp>
        <p:nvGrpSpPr>
          <p:cNvPr id="828" name="Group 828"/>
          <p:cNvGrpSpPr/>
          <p:nvPr/>
        </p:nvGrpSpPr>
        <p:grpSpPr>
          <a:xfrm>
            <a:off x="1811524" y="2103438"/>
            <a:ext cx="8568953" cy="4565922"/>
            <a:chOff x="0" y="0"/>
            <a:chExt cx="8568952" cy="4565922"/>
          </a:xfrm>
        </p:grpSpPr>
        <p:sp>
          <p:nvSpPr>
            <p:cNvPr id="826" name="Shape 826"/>
            <p:cNvSpPr/>
            <p:nvPr/>
          </p:nvSpPr>
          <p:spPr>
            <a:xfrm>
              <a:off x="0" y="0"/>
              <a:ext cx="8568952" cy="456592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27" name="Shape 827"/>
            <p:cNvSpPr/>
            <p:nvPr/>
          </p:nvSpPr>
          <p:spPr>
            <a:xfrm>
              <a:off x="222889" y="141740"/>
              <a:ext cx="8123174" cy="42824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to show how family and friends can support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</p:txBody>
        </p:sp>
      </p:grpSp>
      <p:grpSp>
        <p:nvGrpSpPr>
          <p:cNvPr id="831" name="Group 831"/>
          <p:cNvGrpSpPr/>
          <p:nvPr/>
        </p:nvGrpSpPr>
        <p:grpSpPr>
          <a:xfrm>
            <a:off x="2567608" y="3954351"/>
            <a:ext cx="1656184" cy="864096"/>
            <a:chOff x="0" y="0"/>
            <a:chExt cx="1656184" cy="864096"/>
          </a:xfrm>
        </p:grpSpPr>
        <p:sp>
          <p:nvSpPr>
            <p:cNvPr id="829" name="Shape 829"/>
            <p:cNvSpPr/>
            <p:nvPr/>
          </p:nvSpPr>
          <p:spPr>
            <a:xfrm>
              <a:off x="0" y="0"/>
              <a:ext cx="1656184" cy="864096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30" name="Shape 830"/>
            <p:cNvSpPr/>
            <p:nvPr/>
          </p:nvSpPr>
          <p:spPr>
            <a:xfrm>
              <a:off x="42182" y="246628"/>
              <a:ext cx="157182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Friends</a:t>
              </a:r>
            </a:p>
          </p:txBody>
        </p:sp>
      </p:grpSp>
      <p:grpSp>
        <p:nvGrpSpPr>
          <p:cNvPr id="834" name="Group 834"/>
          <p:cNvGrpSpPr/>
          <p:nvPr/>
        </p:nvGrpSpPr>
        <p:grpSpPr>
          <a:xfrm>
            <a:off x="7536160" y="3954351"/>
            <a:ext cx="1656184" cy="864096"/>
            <a:chOff x="0" y="0"/>
            <a:chExt cx="1656184" cy="864096"/>
          </a:xfrm>
        </p:grpSpPr>
        <p:sp>
          <p:nvSpPr>
            <p:cNvPr id="832" name="Shape 832"/>
            <p:cNvSpPr/>
            <p:nvPr/>
          </p:nvSpPr>
          <p:spPr>
            <a:xfrm>
              <a:off x="0" y="0"/>
              <a:ext cx="1656184" cy="864096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33" name="Shape 833"/>
            <p:cNvSpPr/>
            <p:nvPr/>
          </p:nvSpPr>
          <p:spPr>
            <a:xfrm>
              <a:off x="42181" y="246628"/>
              <a:ext cx="157182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Family</a:t>
              </a:r>
            </a:p>
          </p:txBody>
        </p:sp>
      </p:grp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" name="Shape 8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839" name="Group 839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837" name="Shape 837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38" name="Shape 838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Potential Obstacles</a:t>
              </a:r>
            </a:p>
          </p:txBody>
        </p:sp>
      </p:grpSp>
      <p:graphicFrame>
        <p:nvGraphicFramePr>
          <p:cNvPr id="840" name="Table 840"/>
          <p:cNvGraphicFramePr/>
          <p:nvPr/>
        </p:nvGraphicFramePr>
        <p:xfrm>
          <a:off x="1713856" y="2009907"/>
          <a:ext cx="8774632" cy="2966720"/>
        </p:xfrm>
        <a:graphic>
          <a:graphicData uri="http://schemas.openxmlformats.org/drawingml/2006/table">
            <a:tbl>
              <a:tblPr firstRow="1" bandRow="1"/>
              <a:tblGrid>
                <a:gridCol w="31975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77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Types of obstacles 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Give ONE example for each type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pSp>
        <p:nvGrpSpPr>
          <p:cNvPr id="843" name="Group 843"/>
          <p:cNvGrpSpPr/>
          <p:nvPr/>
        </p:nvGrpSpPr>
        <p:grpSpPr>
          <a:xfrm>
            <a:off x="1703512" y="4976627"/>
            <a:ext cx="8784977" cy="1764742"/>
            <a:chOff x="0" y="0"/>
            <a:chExt cx="8784976" cy="1764741"/>
          </a:xfrm>
        </p:grpSpPr>
        <p:sp>
          <p:nvSpPr>
            <p:cNvPr id="841" name="Shape 841"/>
            <p:cNvSpPr/>
            <p:nvPr/>
          </p:nvSpPr>
          <p:spPr>
            <a:xfrm>
              <a:off x="0" y="0"/>
              <a:ext cx="8784976" cy="1764741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42" name="Shape 842"/>
            <p:cNvSpPr/>
            <p:nvPr/>
          </p:nvSpPr>
          <p:spPr>
            <a:xfrm>
              <a:off x="86147" y="328374"/>
              <a:ext cx="8612681" cy="1107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Why is a person-centred approach important to the plan? How can obstacles be prevented?</a:t>
              </a: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</p:grp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5" name="Shape 8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848" name="Group 848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846" name="Shape 846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47" name="Shape 847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Emotional &amp; psychological barriers</a:t>
              </a:r>
            </a:p>
          </p:txBody>
        </p:sp>
      </p:grpSp>
      <p:grpSp>
        <p:nvGrpSpPr>
          <p:cNvPr id="851" name="Group 851"/>
          <p:cNvGrpSpPr/>
          <p:nvPr/>
        </p:nvGrpSpPr>
        <p:grpSpPr>
          <a:xfrm>
            <a:off x="1703512" y="1988840"/>
            <a:ext cx="4248473" cy="1764743"/>
            <a:chOff x="0" y="0"/>
            <a:chExt cx="4248472" cy="1764741"/>
          </a:xfrm>
        </p:grpSpPr>
        <p:sp>
          <p:nvSpPr>
            <p:cNvPr id="849" name="Shape 849"/>
            <p:cNvSpPr/>
            <p:nvPr/>
          </p:nvSpPr>
          <p:spPr>
            <a:xfrm>
              <a:off x="0" y="0"/>
              <a:ext cx="4248472" cy="1764741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50" name="Shape 850"/>
            <p:cNvSpPr/>
            <p:nvPr/>
          </p:nvSpPr>
          <p:spPr>
            <a:xfrm>
              <a:off x="86148" y="328374"/>
              <a:ext cx="4076176" cy="110799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How does this barrier affect a person’s motivation?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</p:grpSp>
      <p:grpSp>
        <p:nvGrpSpPr>
          <p:cNvPr id="854" name="Group 854"/>
          <p:cNvGrpSpPr/>
          <p:nvPr/>
        </p:nvGrpSpPr>
        <p:grpSpPr>
          <a:xfrm>
            <a:off x="6096000" y="1239995"/>
            <a:ext cx="4464496" cy="3262430"/>
            <a:chOff x="0" y="141706"/>
            <a:chExt cx="4464496" cy="3262429"/>
          </a:xfrm>
        </p:grpSpPr>
        <p:sp>
          <p:nvSpPr>
            <p:cNvPr id="852" name="Shape 852"/>
            <p:cNvSpPr/>
            <p:nvPr/>
          </p:nvSpPr>
          <p:spPr>
            <a:xfrm>
              <a:off x="0" y="890550"/>
              <a:ext cx="4464496" cy="1764741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53" name="Shape 853"/>
            <p:cNvSpPr/>
            <p:nvPr/>
          </p:nvSpPr>
          <p:spPr>
            <a:xfrm>
              <a:off x="86148" y="141706"/>
              <a:ext cx="4292200" cy="326242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3 reasons for lack of motivation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1.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2.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3.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</p:grpSp>
      <p:grpSp>
        <p:nvGrpSpPr>
          <p:cNvPr id="857" name="Group 857"/>
          <p:cNvGrpSpPr/>
          <p:nvPr/>
        </p:nvGrpSpPr>
        <p:grpSpPr>
          <a:xfrm>
            <a:off x="1703512" y="4005064"/>
            <a:ext cx="2880320" cy="2736304"/>
            <a:chOff x="0" y="0"/>
            <a:chExt cx="2880320" cy="2736304"/>
          </a:xfrm>
        </p:grpSpPr>
        <p:sp>
          <p:nvSpPr>
            <p:cNvPr id="855" name="Shape 855"/>
            <p:cNvSpPr/>
            <p:nvPr/>
          </p:nvSpPr>
          <p:spPr>
            <a:xfrm>
              <a:off x="0" y="0"/>
              <a:ext cx="2880320" cy="273630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6" name="Shape 856"/>
            <p:cNvSpPr/>
            <p:nvPr/>
          </p:nvSpPr>
          <p:spPr>
            <a:xfrm>
              <a:off x="133574" y="552545"/>
              <a:ext cx="2613171" cy="16312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Obstacle – Staying motivated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Overcome this by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860" name="Group 860"/>
          <p:cNvGrpSpPr/>
          <p:nvPr/>
        </p:nvGrpSpPr>
        <p:grpSpPr>
          <a:xfrm>
            <a:off x="4691844" y="3987334"/>
            <a:ext cx="2880320" cy="2768633"/>
            <a:chOff x="0" y="0"/>
            <a:chExt cx="2880320" cy="2768633"/>
          </a:xfrm>
        </p:grpSpPr>
        <p:sp>
          <p:nvSpPr>
            <p:cNvPr id="858" name="Shape 858"/>
            <p:cNvSpPr/>
            <p:nvPr/>
          </p:nvSpPr>
          <p:spPr>
            <a:xfrm>
              <a:off x="0" y="0"/>
              <a:ext cx="2880320" cy="2768633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59" name="Shape 859"/>
            <p:cNvSpPr/>
            <p:nvPr/>
          </p:nvSpPr>
          <p:spPr>
            <a:xfrm>
              <a:off x="135153" y="430210"/>
              <a:ext cx="2610013" cy="19082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Obstacle – Self-concept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Overcome this by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863" name="Group 863"/>
          <p:cNvGrpSpPr/>
          <p:nvPr/>
        </p:nvGrpSpPr>
        <p:grpSpPr>
          <a:xfrm>
            <a:off x="7680176" y="4019663"/>
            <a:ext cx="2880320" cy="2736304"/>
            <a:chOff x="0" y="0"/>
            <a:chExt cx="2880320" cy="2736304"/>
          </a:xfrm>
        </p:grpSpPr>
        <p:sp>
          <p:nvSpPr>
            <p:cNvPr id="861" name="Shape 861"/>
            <p:cNvSpPr/>
            <p:nvPr/>
          </p:nvSpPr>
          <p:spPr>
            <a:xfrm>
              <a:off x="0" y="0"/>
              <a:ext cx="2880320" cy="273630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62" name="Shape 862"/>
            <p:cNvSpPr/>
            <p:nvPr/>
          </p:nvSpPr>
          <p:spPr>
            <a:xfrm>
              <a:off x="133575" y="414046"/>
              <a:ext cx="2613171" cy="1908213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Obstacle – Acceptance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Overcome this by</a:t>
              </a: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 Light" panose="020F0302020204030204"/>
                  <a:ea typeface="+mn-ea"/>
                  <a:cs typeface="+mn-cs"/>
                  <a:sym typeface="Calibri"/>
                </a:rPr>
                <a:t>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  <a:sym typeface="Calibri"/>
              </a:endParaRPr>
            </a:p>
          </p:txBody>
        </p:sp>
      </p:grpSp>
      <p:grpSp>
        <p:nvGrpSpPr>
          <p:cNvPr id="866" name="Group 866"/>
          <p:cNvGrpSpPr/>
          <p:nvPr/>
        </p:nvGrpSpPr>
        <p:grpSpPr>
          <a:xfrm>
            <a:off x="1703512" y="3753582"/>
            <a:ext cx="8856985" cy="467507"/>
            <a:chOff x="0" y="0"/>
            <a:chExt cx="8856984" cy="467506"/>
          </a:xfrm>
        </p:grpSpPr>
        <p:sp>
          <p:nvSpPr>
            <p:cNvPr id="864" name="Shape 864"/>
            <p:cNvSpPr/>
            <p:nvPr/>
          </p:nvSpPr>
          <p:spPr>
            <a:xfrm>
              <a:off x="0" y="0"/>
              <a:ext cx="8856984" cy="467507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65" name="Shape 865"/>
            <p:cNvSpPr/>
            <p:nvPr/>
          </p:nvSpPr>
          <p:spPr>
            <a:xfrm>
              <a:off x="22821" y="48333"/>
              <a:ext cx="8811341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How to overcome emotional obstacles</a:t>
              </a:r>
            </a:p>
          </p:txBody>
        </p:sp>
      </p:grp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Shape 86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871" name="Group 871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869" name="Shape 869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70" name="Shape 870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Time constraints</a:t>
              </a:r>
            </a:p>
          </p:txBody>
        </p:sp>
      </p:grpSp>
      <p:grpSp>
        <p:nvGrpSpPr>
          <p:cNvPr id="874" name="Group 874"/>
          <p:cNvGrpSpPr/>
          <p:nvPr/>
        </p:nvGrpSpPr>
        <p:grpSpPr>
          <a:xfrm>
            <a:off x="1631504" y="2060849"/>
            <a:ext cx="3888432" cy="4549980"/>
            <a:chOff x="0" y="0"/>
            <a:chExt cx="3888432" cy="4549980"/>
          </a:xfrm>
        </p:grpSpPr>
        <p:sp>
          <p:nvSpPr>
            <p:cNvPr id="872" name="Shape 872"/>
            <p:cNvSpPr/>
            <p:nvPr/>
          </p:nvSpPr>
          <p:spPr>
            <a:xfrm>
              <a:off x="0" y="0"/>
              <a:ext cx="3888432" cy="4549980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3" name="Shape 873"/>
            <p:cNvSpPr/>
            <p:nvPr/>
          </p:nvSpPr>
          <p:spPr>
            <a:xfrm>
              <a:off x="189818" y="89319"/>
              <a:ext cx="3508796" cy="43713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to show the possible time constraints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77" name="Group 877"/>
          <p:cNvGrpSpPr/>
          <p:nvPr/>
        </p:nvGrpSpPr>
        <p:grpSpPr>
          <a:xfrm>
            <a:off x="5663952" y="182757"/>
            <a:ext cx="4752528" cy="6060441"/>
            <a:chOff x="0" y="0"/>
            <a:chExt cx="4752528" cy="6060440"/>
          </a:xfrm>
        </p:grpSpPr>
        <p:sp>
          <p:nvSpPr>
            <p:cNvPr id="875" name="Shape 875"/>
            <p:cNvSpPr/>
            <p:nvPr/>
          </p:nvSpPr>
          <p:spPr>
            <a:xfrm>
              <a:off x="0" y="1878092"/>
              <a:ext cx="4752528" cy="230425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6" name="Shape 876"/>
            <p:cNvSpPr/>
            <p:nvPr/>
          </p:nvSpPr>
          <p:spPr>
            <a:xfrm>
              <a:off x="112484" y="0"/>
              <a:ext cx="4527560" cy="60604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4 ways in which people can make time for exercise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80" name="Group 880"/>
          <p:cNvGrpSpPr/>
          <p:nvPr/>
        </p:nvGrpSpPr>
        <p:grpSpPr>
          <a:xfrm>
            <a:off x="5663952" y="2602488"/>
            <a:ext cx="4752528" cy="5940086"/>
            <a:chOff x="0" y="180827"/>
            <a:chExt cx="4752528" cy="5940085"/>
          </a:xfrm>
        </p:grpSpPr>
        <p:sp>
          <p:nvSpPr>
            <p:cNvPr id="878" name="Shape 878"/>
            <p:cNvSpPr/>
            <p:nvPr/>
          </p:nvSpPr>
          <p:spPr>
            <a:xfrm>
              <a:off x="0" y="2112572"/>
              <a:ext cx="4752528" cy="207659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79" name="Shape 879"/>
            <p:cNvSpPr/>
            <p:nvPr/>
          </p:nvSpPr>
          <p:spPr>
            <a:xfrm>
              <a:off x="101371" y="180827"/>
              <a:ext cx="4549787" cy="594008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Give 2 ways a person can make time to be healthy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881" name="image26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1504" y="5590400"/>
            <a:ext cx="1275010" cy="118136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Shape 8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886" name="Group 886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884" name="Shape 884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85" name="Shape 885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Availability of resources </a:t>
              </a:r>
            </a:p>
          </p:txBody>
        </p:sp>
      </p:grpSp>
      <p:grpSp>
        <p:nvGrpSpPr>
          <p:cNvPr id="889" name="Group 889"/>
          <p:cNvGrpSpPr/>
          <p:nvPr/>
        </p:nvGrpSpPr>
        <p:grpSpPr>
          <a:xfrm>
            <a:off x="1747392" y="28021"/>
            <a:ext cx="4132585" cy="6606541"/>
            <a:chOff x="0" y="0"/>
            <a:chExt cx="4132584" cy="6606540"/>
          </a:xfrm>
        </p:grpSpPr>
        <p:sp>
          <p:nvSpPr>
            <p:cNvPr id="887" name="Shape 887"/>
            <p:cNvSpPr/>
            <p:nvPr/>
          </p:nvSpPr>
          <p:spPr>
            <a:xfrm>
              <a:off x="0" y="2053432"/>
              <a:ext cx="4132585" cy="24996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88" name="Shape 888"/>
            <p:cNvSpPr/>
            <p:nvPr/>
          </p:nvSpPr>
          <p:spPr>
            <a:xfrm>
              <a:off x="122024" y="0"/>
              <a:ext cx="3888537" cy="66065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Financial obstacles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3 financial obstacles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92" name="Group 892"/>
          <p:cNvGrpSpPr/>
          <p:nvPr/>
        </p:nvGrpSpPr>
        <p:grpSpPr>
          <a:xfrm>
            <a:off x="6023992" y="238138"/>
            <a:ext cx="4536504" cy="6186307"/>
            <a:chOff x="0" y="178367"/>
            <a:chExt cx="4536504" cy="6186306"/>
          </a:xfrm>
        </p:grpSpPr>
        <p:sp>
          <p:nvSpPr>
            <p:cNvPr id="890" name="Shape 890"/>
            <p:cNvSpPr/>
            <p:nvPr/>
          </p:nvSpPr>
          <p:spPr>
            <a:xfrm>
              <a:off x="0" y="2021682"/>
              <a:ext cx="4536504" cy="24996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91" name="Shape 891"/>
            <p:cNvSpPr/>
            <p:nvPr/>
          </p:nvSpPr>
          <p:spPr>
            <a:xfrm>
              <a:off x="122024" y="178367"/>
              <a:ext cx="4292457" cy="618630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Why is lack of facilities or equipment an obstacle?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893" name="image2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2812" y="634899"/>
            <a:ext cx="1379208" cy="1256821"/>
          </a:xfrm>
          <a:prstGeom prst="rect">
            <a:avLst/>
          </a:prstGeom>
          <a:ln w="19050" cap="sq">
            <a:solidFill>
              <a:srgbClr val="000000"/>
            </a:solidFill>
            <a:miter/>
          </a:ln>
          <a:effectLst>
            <a:outerShdw blurRad="50800" dist="38100" dir="2700000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894" name="Table 894"/>
          <p:cNvGraphicFramePr/>
          <p:nvPr/>
        </p:nvGraphicFramePr>
        <p:xfrm>
          <a:off x="1731064" y="4770862"/>
          <a:ext cx="8821876" cy="1854200"/>
        </p:xfrm>
        <a:graphic>
          <a:graphicData uri="http://schemas.openxmlformats.org/drawingml/2006/table">
            <a:tbl>
              <a:tblPr firstRow="1" bandRow="1"/>
              <a:tblGrid>
                <a:gridCol w="25647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571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Lack of access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Cost of healthy food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Cost of transport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4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Lack of equipment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97" name="Group 897"/>
          <p:cNvGrpSpPr/>
          <p:nvPr/>
        </p:nvGrpSpPr>
        <p:grpSpPr>
          <a:xfrm>
            <a:off x="1731064" y="4534838"/>
            <a:ext cx="8856984" cy="576064"/>
            <a:chOff x="0" y="0"/>
            <a:chExt cx="8856984" cy="576064"/>
          </a:xfrm>
        </p:grpSpPr>
        <p:sp>
          <p:nvSpPr>
            <p:cNvPr id="895" name="Shape 895"/>
            <p:cNvSpPr/>
            <p:nvPr/>
          </p:nvSpPr>
          <p:spPr>
            <a:xfrm>
              <a:off x="0" y="0"/>
              <a:ext cx="8856984" cy="576064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896" name="Shape 896"/>
            <p:cNvSpPr/>
            <p:nvPr/>
          </p:nvSpPr>
          <p:spPr>
            <a:xfrm>
              <a:off x="28121" y="102612"/>
              <a:ext cx="8800742" cy="3708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How to overcome these obstacles</a:t>
              </a:r>
            </a:p>
          </p:txBody>
        </p:sp>
      </p:grp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Shape 899"/>
          <p:cNvSpPr>
            <a:spLocks noGrp="1"/>
          </p:cNvSpPr>
          <p:nvPr>
            <p:ph type="title"/>
          </p:nvPr>
        </p:nvSpPr>
        <p:spPr>
          <a:xfrm>
            <a:off x="838200" y="113791"/>
            <a:ext cx="10515600" cy="683751"/>
          </a:xfrm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902" name="Group 902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900" name="Shape 900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901" name="Shape 901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Unachievable targets</a:t>
              </a:r>
            </a:p>
          </p:txBody>
        </p:sp>
      </p:grpSp>
      <p:grpSp>
        <p:nvGrpSpPr>
          <p:cNvPr id="905" name="Group 905"/>
          <p:cNvGrpSpPr/>
          <p:nvPr/>
        </p:nvGrpSpPr>
        <p:grpSpPr>
          <a:xfrm>
            <a:off x="1581200" y="264729"/>
            <a:ext cx="3096345" cy="5539976"/>
            <a:chOff x="0" y="393582"/>
            <a:chExt cx="3096344" cy="5539975"/>
          </a:xfrm>
        </p:grpSpPr>
        <p:sp>
          <p:nvSpPr>
            <p:cNvPr id="903" name="Shape 903"/>
            <p:cNvSpPr/>
            <p:nvPr/>
          </p:nvSpPr>
          <p:spPr>
            <a:xfrm>
              <a:off x="0" y="2078298"/>
              <a:ext cx="3096344" cy="217054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4" name="Shape 904"/>
            <p:cNvSpPr/>
            <p:nvPr/>
          </p:nvSpPr>
          <p:spPr>
            <a:xfrm>
              <a:off x="105956" y="393582"/>
              <a:ext cx="2884432" cy="553997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Unclear targets</a:t>
              </a: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906" name="image28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53728" y="744258"/>
            <a:ext cx="1438137" cy="1093845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09" name="Group 909"/>
          <p:cNvGrpSpPr/>
          <p:nvPr/>
        </p:nvGrpSpPr>
        <p:grpSpPr>
          <a:xfrm>
            <a:off x="1603927" y="2823947"/>
            <a:ext cx="2808312" cy="5262977"/>
            <a:chOff x="0" y="392381"/>
            <a:chExt cx="2808312" cy="5262977"/>
          </a:xfrm>
        </p:grpSpPr>
        <p:sp>
          <p:nvSpPr>
            <p:cNvPr id="907" name="Shape 907"/>
            <p:cNvSpPr/>
            <p:nvPr/>
          </p:nvSpPr>
          <p:spPr>
            <a:xfrm>
              <a:off x="0" y="1774032"/>
              <a:ext cx="2808312" cy="24996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08" name="Shape 908"/>
            <p:cNvSpPr/>
            <p:nvPr/>
          </p:nvSpPr>
          <p:spPr>
            <a:xfrm>
              <a:off x="122023" y="392381"/>
              <a:ext cx="2564265" cy="52629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Poor timing</a:t>
              </a: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12" name="Group 912"/>
          <p:cNvGrpSpPr/>
          <p:nvPr/>
        </p:nvGrpSpPr>
        <p:grpSpPr>
          <a:xfrm>
            <a:off x="7591091" y="2848016"/>
            <a:ext cx="2926238" cy="5262977"/>
            <a:chOff x="0" y="392382"/>
            <a:chExt cx="2926238" cy="5262976"/>
          </a:xfrm>
        </p:grpSpPr>
        <p:sp>
          <p:nvSpPr>
            <p:cNvPr id="910" name="Shape 910"/>
            <p:cNvSpPr/>
            <p:nvPr/>
          </p:nvSpPr>
          <p:spPr>
            <a:xfrm>
              <a:off x="0" y="1774032"/>
              <a:ext cx="2926238" cy="2499676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1" name="Shape 911"/>
            <p:cNvSpPr/>
            <p:nvPr/>
          </p:nvSpPr>
          <p:spPr>
            <a:xfrm>
              <a:off x="122024" y="392382"/>
              <a:ext cx="2682191" cy="52629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Unsuitable targets</a:t>
              </a: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15" name="Group 915"/>
          <p:cNvGrpSpPr/>
          <p:nvPr/>
        </p:nvGrpSpPr>
        <p:grpSpPr>
          <a:xfrm>
            <a:off x="4463745" y="2697481"/>
            <a:ext cx="3024337" cy="5539976"/>
            <a:chOff x="0" y="393582"/>
            <a:chExt cx="3024337" cy="5539976"/>
          </a:xfrm>
        </p:grpSpPr>
        <p:sp>
          <p:nvSpPr>
            <p:cNvPr id="913" name="Shape 913"/>
            <p:cNvSpPr/>
            <p:nvPr/>
          </p:nvSpPr>
          <p:spPr>
            <a:xfrm>
              <a:off x="0" y="1925766"/>
              <a:ext cx="3024337" cy="2475608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4" name="Shape 914"/>
            <p:cNvSpPr/>
            <p:nvPr/>
          </p:nvSpPr>
          <p:spPr>
            <a:xfrm>
              <a:off x="120849" y="393582"/>
              <a:ext cx="2782639" cy="553997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Too many targets</a:t>
              </a: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18" name="Group 918"/>
          <p:cNvGrpSpPr/>
          <p:nvPr/>
        </p:nvGrpSpPr>
        <p:grpSpPr>
          <a:xfrm>
            <a:off x="4799858" y="-552042"/>
            <a:ext cx="5717473" cy="7228841"/>
            <a:chOff x="0" y="0"/>
            <a:chExt cx="5717472" cy="7228840"/>
          </a:xfrm>
        </p:grpSpPr>
        <p:sp>
          <p:nvSpPr>
            <p:cNvPr id="916" name="Shape 916"/>
            <p:cNvSpPr/>
            <p:nvPr/>
          </p:nvSpPr>
          <p:spPr>
            <a:xfrm>
              <a:off x="0" y="2553435"/>
              <a:ext cx="5717472" cy="2121969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17" name="Shape 917"/>
            <p:cNvSpPr/>
            <p:nvPr/>
          </p:nvSpPr>
          <p:spPr>
            <a:xfrm>
              <a:off x="103585" y="0"/>
              <a:ext cx="5510301" cy="72288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High expectations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919" name="image28.t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083" y="744259"/>
            <a:ext cx="1438138" cy="109384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" name="Shape 9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924" name="Group 924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922" name="Shape 922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923" name="Shape 923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Lack of support</a:t>
              </a:r>
            </a:p>
          </p:txBody>
        </p:sp>
      </p:grpSp>
      <p:grpSp>
        <p:nvGrpSpPr>
          <p:cNvPr id="927" name="Group 927"/>
          <p:cNvGrpSpPr/>
          <p:nvPr/>
        </p:nvGrpSpPr>
        <p:grpSpPr>
          <a:xfrm>
            <a:off x="1775519" y="-390220"/>
            <a:ext cx="4105348" cy="9438640"/>
            <a:chOff x="0" y="0"/>
            <a:chExt cx="4105347" cy="9438640"/>
          </a:xfrm>
        </p:grpSpPr>
        <p:sp>
          <p:nvSpPr>
            <p:cNvPr id="925" name="Shape 925"/>
            <p:cNvSpPr/>
            <p:nvPr/>
          </p:nvSpPr>
          <p:spPr>
            <a:xfrm>
              <a:off x="0" y="2451068"/>
              <a:ext cx="4105347" cy="453650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6" name="Shape 926"/>
            <p:cNvSpPr/>
            <p:nvPr/>
          </p:nvSpPr>
          <p:spPr>
            <a:xfrm>
              <a:off x="200406" y="0"/>
              <a:ext cx="3704535" cy="94386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on the lack of support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30" name="Group 930"/>
          <p:cNvGrpSpPr/>
          <p:nvPr/>
        </p:nvGrpSpPr>
        <p:grpSpPr>
          <a:xfrm>
            <a:off x="6065734" y="-390220"/>
            <a:ext cx="4105347" cy="9438640"/>
            <a:chOff x="0" y="0"/>
            <a:chExt cx="4105347" cy="9438640"/>
          </a:xfrm>
        </p:grpSpPr>
        <p:sp>
          <p:nvSpPr>
            <p:cNvPr id="928" name="Shape 928"/>
            <p:cNvSpPr/>
            <p:nvPr/>
          </p:nvSpPr>
          <p:spPr>
            <a:xfrm>
              <a:off x="0" y="2451068"/>
              <a:ext cx="4105347" cy="4536504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29" name="Shape 929"/>
            <p:cNvSpPr/>
            <p:nvPr/>
          </p:nvSpPr>
          <p:spPr>
            <a:xfrm>
              <a:off x="200406" y="0"/>
              <a:ext cx="3704534" cy="94386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on how support can be encouraged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33" name="Group 933"/>
          <p:cNvGrpSpPr/>
          <p:nvPr/>
        </p:nvGrpSpPr>
        <p:grpSpPr>
          <a:xfrm>
            <a:off x="2783632" y="4329100"/>
            <a:ext cx="1800200" cy="540060"/>
            <a:chOff x="0" y="0"/>
            <a:chExt cx="1800200" cy="540060"/>
          </a:xfrm>
        </p:grpSpPr>
        <p:sp>
          <p:nvSpPr>
            <p:cNvPr id="931" name="Shape 931"/>
            <p:cNvSpPr/>
            <p:nvPr/>
          </p:nvSpPr>
          <p:spPr>
            <a:xfrm>
              <a:off x="0" y="0"/>
              <a:ext cx="1800200" cy="54006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932" name="Shape 932"/>
            <p:cNvSpPr/>
            <p:nvPr/>
          </p:nvSpPr>
          <p:spPr>
            <a:xfrm>
              <a:off x="26363" y="100755"/>
              <a:ext cx="1747473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Lack of support</a:t>
              </a:r>
            </a:p>
          </p:txBody>
        </p:sp>
      </p:grpSp>
      <p:grpSp>
        <p:nvGrpSpPr>
          <p:cNvPr id="936" name="Group 936"/>
          <p:cNvGrpSpPr/>
          <p:nvPr/>
        </p:nvGrpSpPr>
        <p:grpSpPr>
          <a:xfrm>
            <a:off x="7065818" y="4329100"/>
            <a:ext cx="2105179" cy="540060"/>
            <a:chOff x="0" y="0"/>
            <a:chExt cx="2105178" cy="540060"/>
          </a:xfrm>
        </p:grpSpPr>
        <p:sp>
          <p:nvSpPr>
            <p:cNvPr id="934" name="Shape 934"/>
            <p:cNvSpPr/>
            <p:nvPr/>
          </p:nvSpPr>
          <p:spPr>
            <a:xfrm>
              <a:off x="0" y="0"/>
              <a:ext cx="2105178" cy="54006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38100" cap="flat">
              <a:solidFill>
                <a:srgbClr val="FFFFFF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935" name="Shape 935"/>
            <p:cNvSpPr/>
            <p:nvPr/>
          </p:nvSpPr>
          <p:spPr>
            <a:xfrm>
              <a:off x="26364" y="100755"/>
              <a:ext cx="2052451" cy="33855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Encouragement</a:t>
              </a:r>
            </a:p>
          </p:txBody>
        </p:sp>
      </p:grpSp>
    </p:spTree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8" name="Shape 9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941" name="Group 941"/>
          <p:cNvGrpSpPr/>
          <p:nvPr/>
        </p:nvGrpSpPr>
        <p:grpSpPr>
          <a:xfrm>
            <a:off x="2783632" y="1417639"/>
            <a:ext cx="6624736" cy="474081"/>
            <a:chOff x="0" y="0"/>
            <a:chExt cx="6624736" cy="474081"/>
          </a:xfrm>
        </p:grpSpPr>
        <p:sp>
          <p:nvSpPr>
            <p:cNvPr id="939" name="Shape 939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940" name="Shape 940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Factors specific to the individual</a:t>
              </a:r>
            </a:p>
          </p:txBody>
        </p:sp>
      </p:grpSp>
      <p:grpSp>
        <p:nvGrpSpPr>
          <p:cNvPr id="944" name="Group 944"/>
          <p:cNvGrpSpPr/>
          <p:nvPr/>
        </p:nvGrpSpPr>
        <p:grpSpPr>
          <a:xfrm>
            <a:off x="1703512" y="-4061368"/>
            <a:ext cx="8784977" cy="13299439"/>
            <a:chOff x="0" y="0"/>
            <a:chExt cx="8784976" cy="13299439"/>
          </a:xfrm>
        </p:grpSpPr>
        <p:sp>
          <p:nvSpPr>
            <p:cNvPr id="942" name="Shape 942"/>
            <p:cNvSpPr/>
            <p:nvPr/>
          </p:nvSpPr>
          <p:spPr>
            <a:xfrm>
              <a:off x="0" y="5953087"/>
              <a:ext cx="8784976" cy="1393265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3" name="Shape 943"/>
            <p:cNvSpPr/>
            <p:nvPr/>
          </p:nvSpPr>
          <p:spPr>
            <a:xfrm>
              <a:off x="68014" y="0"/>
              <a:ext cx="8648948" cy="132994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are specific factors? Give examples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 b="1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000" b="1"/>
              </a:pPr>
              <a:endParaRPr kumimoji="0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47" name="Group 947"/>
          <p:cNvGrpSpPr/>
          <p:nvPr/>
        </p:nvGrpSpPr>
        <p:grpSpPr>
          <a:xfrm>
            <a:off x="1551709" y="3284984"/>
            <a:ext cx="4608513" cy="3456384"/>
            <a:chOff x="0" y="0"/>
            <a:chExt cx="4608512" cy="3456384"/>
          </a:xfrm>
        </p:grpSpPr>
        <p:sp>
          <p:nvSpPr>
            <p:cNvPr id="945" name="Shape 945"/>
            <p:cNvSpPr/>
            <p:nvPr/>
          </p:nvSpPr>
          <p:spPr>
            <a:xfrm>
              <a:off x="0" y="0"/>
              <a:ext cx="4608512" cy="345638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6" name="Shape 946"/>
            <p:cNvSpPr/>
            <p:nvPr/>
          </p:nvSpPr>
          <p:spPr>
            <a:xfrm>
              <a:off x="168727" y="107672"/>
              <a:ext cx="4271058" cy="3241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Disability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3 effects and how they could be overcome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</p:grpSp>
      <p:grpSp>
        <p:nvGrpSpPr>
          <p:cNvPr id="950" name="Group 950"/>
          <p:cNvGrpSpPr/>
          <p:nvPr/>
        </p:nvGrpSpPr>
        <p:grpSpPr>
          <a:xfrm>
            <a:off x="6160222" y="3284984"/>
            <a:ext cx="4507779" cy="3456384"/>
            <a:chOff x="0" y="0"/>
            <a:chExt cx="4507779" cy="3456384"/>
          </a:xfrm>
        </p:grpSpPr>
        <p:sp>
          <p:nvSpPr>
            <p:cNvPr id="948" name="Shape 948"/>
            <p:cNvSpPr/>
            <p:nvPr/>
          </p:nvSpPr>
          <p:spPr>
            <a:xfrm>
              <a:off x="0" y="0"/>
              <a:ext cx="4507779" cy="345638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949" name="Shape 949"/>
            <p:cNvSpPr/>
            <p:nvPr/>
          </p:nvSpPr>
          <p:spPr>
            <a:xfrm>
              <a:off x="168726" y="107672"/>
              <a:ext cx="4170326" cy="32410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b="1" u="sng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1" i="0" u="sng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Addiction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3 effects and how they could be overcome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</a:t>
              </a:r>
            </a:p>
          </p:txBody>
        </p:sp>
      </p:grp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" name="Shape 952"/>
          <p:cNvSpPr>
            <a:spLocks noGrp="1"/>
          </p:cNvSpPr>
          <p:nvPr>
            <p:ph type="title"/>
          </p:nvPr>
        </p:nvSpPr>
        <p:spPr>
          <a:xfrm>
            <a:off x="1981200" y="37598"/>
            <a:ext cx="8229600" cy="1143001"/>
          </a:xfrm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955" name="Group 955"/>
          <p:cNvGrpSpPr/>
          <p:nvPr/>
        </p:nvGrpSpPr>
        <p:grpSpPr>
          <a:xfrm>
            <a:off x="2801633" y="1254346"/>
            <a:ext cx="6624737" cy="474081"/>
            <a:chOff x="0" y="0"/>
            <a:chExt cx="6624736" cy="474081"/>
          </a:xfrm>
        </p:grpSpPr>
        <p:sp>
          <p:nvSpPr>
            <p:cNvPr id="953" name="Shape 953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954" name="Shape 954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Barriers to accessing services</a:t>
              </a:r>
            </a:p>
          </p:txBody>
        </p:sp>
      </p:grpSp>
      <p:graphicFrame>
        <p:nvGraphicFramePr>
          <p:cNvPr id="956" name="Table 956"/>
          <p:cNvGraphicFramePr/>
          <p:nvPr/>
        </p:nvGraphicFramePr>
        <p:xfrm>
          <a:off x="1667508" y="1802173"/>
          <a:ext cx="8892987" cy="3611880"/>
        </p:xfrm>
        <a:graphic>
          <a:graphicData uri="http://schemas.openxmlformats.org/drawingml/2006/table">
            <a:tbl>
              <a:tblPr firstRow="1" bandRow="1"/>
              <a:tblGrid>
                <a:gridCol w="2371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233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98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Types of obstacles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Possible obstacle 
(give one for each type)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Suggestion to overcome this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Geographical</a:t>
                      </a:r>
                    </a:p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Financial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Psychological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Physical 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Personal needs</a:t>
                      </a:r>
                    </a:p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Resources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Shape 662"/>
          <p:cNvSpPr>
            <a:spLocks noGrp="1"/>
          </p:cNvSpPr>
          <p:nvPr>
            <p:ph type="title"/>
          </p:nvPr>
        </p:nvSpPr>
        <p:spPr>
          <a:xfrm>
            <a:off x="1587585" y="-221722"/>
            <a:ext cx="8229601" cy="1143001"/>
          </a:xfrm>
          <a:prstGeom prst="rect">
            <a:avLst/>
          </a:prstGeom>
        </p:spPr>
        <p:txBody>
          <a:bodyPr/>
          <a:lstStyle/>
          <a:p>
            <a:pPr>
              <a:defRPr sz="2400"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t>Revision checklist </a:t>
            </a:r>
            <a:r>
              <a:rPr sz="2800"/>
              <a:t> - </a:t>
            </a:r>
            <a:r>
              <a:rPr sz="2800" b="1">
                <a:solidFill>
                  <a:srgbClr val="17375E"/>
                </a:solidFill>
              </a:rPr>
              <a:t>BTEC Tech Award H&amp;Sc</a:t>
            </a:r>
          </a:p>
        </p:txBody>
      </p:sp>
      <p:graphicFrame>
        <p:nvGraphicFramePr>
          <p:cNvPr id="663" name="Table 663"/>
          <p:cNvGraphicFramePr/>
          <p:nvPr/>
        </p:nvGraphicFramePr>
        <p:xfrm>
          <a:off x="1707107" y="493724"/>
          <a:ext cx="8849072" cy="6309388"/>
        </p:xfrm>
        <a:graphic>
          <a:graphicData uri="http://schemas.openxmlformats.org/drawingml/2006/table">
            <a:tbl>
              <a:tblPr firstRow="1" bandRow="1"/>
              <a:tblGrid>
                <a:gridCol w="701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15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9891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Topic  Learning aim C</a:t>
                      </a:r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  <a:endParaRPr/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  <a:endParaRPr/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/>
                      </a:pPr>
                      <a:endParaRPr/>
                    </a:p>
                  </a:txBody>
                  <a:tcPr marL="45720" marR="45720" horzOverflow="overflow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7308">
                <a:tc>
                  <a:txBody>
                    <a:bodyPr/>
                    <a:lstStyle/>
                    <a:p>
                      <a:pPr algn="l">
                        <a:defRPr sz="1400" b="1" u="sng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PERSON-CENTRED APPROACH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Understand the approach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Benefits of a person-centred approach</a:t>
                      </a:r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2309">
                <a:tc>
                  <a:txBody>
                    <a:bodyPr/>
                    <a:lstStyle/>
                    <a:p>
                      <a:pPr algn="l">
                        <a:defRPr sz="1400" b="1" u="sng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CARE VALUES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The seven care values 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1. Empowerment and the barriers 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2. Dignity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3. Respect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4. Communication (types of communication, effective communication and barriers)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5. Anti-discriminatory practice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6. Confidentiality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7. Safeguarding </a:t>
                      </a:r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042">
                <a:tc>
                  <a:txBody>
                    <a:bodyPr/>
                    <a:lstStyle/>
                    <a:p>
                      <a:pPr algn="l">
                        <a:defRPr sz="1400" b="1" u="sng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HEALTH AND WELLBEING PLANS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Definition of a health and wellbeing plan</a:t>
                      </a:r>
                      <a:endParaRPr b="1" u="sng"/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What to include in a health and wellbeing plan 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Positive effects of a plan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Goals and recommended actions 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Short and long term plans and SMART targets </a:t>
                      </a:r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1480">
                <a:tc>
                  <a:txBody>
                    <a:bodyPr/>
                    <a:lstStyle/>
                    <a:p>
                      <a:pPr algn="l">
                        <a:defRPr sz="1400" b="1" u="sng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FORMAL AND INFORMAL SUPPORT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Primary, secondary and tertiary care services 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Formal support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Informal support</a:t>
                      </a:r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E8EC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defRPr sz="1400" b="1" u="sng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OBSTACLES TO THE PLAN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Obstacles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Emotional and psychological obstacles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Time constraints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Availability of resources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Unachievable targets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Lack of support 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Ability, disability and addiction</a:t>
                      </a:r>
                    </a:p>
                    <a:p>
                      <a:pPr marL="285750" indent="-285750" algn="l">
                        <a:buSzPct val="100000"/>
                        <a:buFont typeface="Arial"/>
                        <a:buChar char="•"/>
                        <a:defRPr sz="1100"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r>
                        <a:t>Barriers to accessing services</a:t>
                      </a:r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600"/>
                      </a:pPr>
                      <a:endParaRPr/>
                    </a:p>
                  </a:txBody>
                  <a:tcPr marL="45720" marR="45720" horzOverflow="overflow"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64" name="image2.png" descr="C:\Users\msteeples.SCHOOLS.000\AppData\Local\Microsoft\Windows\Temporary Internet Files\Content.IE5\ZO1YYXCM\Happy_Face1[1]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271" y="513102"/>
            <a:ext cx="631765" cy="681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665" name="image3.tif" descr="C:\Users\msteeples.SCHOOLS.000\AppData\Local\Microsoft\Windows\Temporary Internet Files\Content.IE5\RNWRGF13\362904162_ea3ff978fd_z[1].jpg"/>
          <p:cNvPicPr>
            <a:picLocks noChangeAspect="1"/>
          </p:cNvPicPr>
          <p:nvPr/>
        </p:nvPicPr>
        <p:blipFill>
          <a:blip r:embed="rId3"/>
          <a:srcRect l="7526" t="6218" r="4036" b="6218"/>
          <a:stretch>
            <a:fillRect/>
          </a:stretch>
        </p:blipFill>
        <p:spPr>
          <a:xfrm flipH="1">
            <a:off x="9992029" y="566600"/>
            <a:ext cx="634318" cy="628058"/>
          </a:xfrm>
          <a:prstGeom prst="rect">
            <a:avLst/>
          </a:prstGeom>
          <a:ln w="12700">
            <a:miter lim="400000"/>
          </a:ln>
        </p:spPr>
      </p:pic>
      <p:pic>
        <p:nvPicPr>
          <p:cNvPr id="666" name="image4.gif" descr="C:\Users\msteeples.SCHOOLS.000\AppData\Local\Microsoft\Windows\Temporary Internet Files\Content.IE5\RNWRGF13\9029c1a7-99eb-4ba8-ab35-041ad05a150fsmiley(20)animation1[1].gif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9253035" y="216062"/>
            <a:ext cx="812668" cy="102467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Shape 668"/>
          <p:cNvSpPr>
            <a:spLocks noGrp="1"/>
          </p:cNvSpPr>
          <p:nvPr>
            <p:ph type="title"/>
          </p:nvPr>
        </p:nvSpPr>
        <p:spPr>
          <a:xfrm>
            <a:off x="838199" y="365126"/>
            <a:ext cx="10942983" cy="920922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dirty="0"/>
              <a:t>BTEC Tech Award </a:t>
            </a:r>
            <a:r>
              <a:rPr dirty="0" err="1"/>
              <a:t>H&amp;Sc</a:t>
            </a:r>
            <a:r>
              <a:rPr lang="en-GB" dirty="0"/>
              <a:t>  </a:t>
            </a:r>
            <a:r>
              <a:rPr dirty="0"/>
              <a:t>Learning aim C</a:t>
            </a:r>
          </a:p>
        </p:txBody>
      </p:sp>
      <p:grpSp>
        <p:nvGrpSpPr>
          <p:cNvPr id="671" name="Group 671"/>
          <p:cNvGrpSpPr/>
          <p:nvPr/>
        </p:nvGrpSpPr>
        <p:grpSpPr>
          <a:xfrm>
            <a:off x="2783631" y="1439134"/>
            <a:ext cx="6624737" cy="474081"/>
            <a:chOff x="0" y="0"/>
            <a:chExt cx="6624736" cy="474081"/>
          </a:xfrm>
        </p:grpSpPr>
        <p:sp>
          <p:nvSpPr>
            <p:cNvPr id="669" name="Shape 669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670" name="Shape 670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Person-centred approach</a:t>
              </a:r>
            </a:p>
          </p:txBody>
        </p:sp>
      </p:grpSp>
      <p:grpSp>
        <p:nvGrpSpPr>
          <p:cNvPr id="674" name="Group 674"/>
          <p:cNvGrpSpPr/>
          <p:nvPr/>
        </p:nvGrpSpPr>
        <p:grpSpPr>
          <a:xfrm>
            <a:off x="1640655" y="1427827"/>
            <a:ext cx="4621540" cy="4062649"/>
            <a:chOff x="0" y="122596"/>
            <a:chExt cx="4621540" cy="4062648"/>
          </a:xfrm>
        </p:grpSpPr>
        <p:sp>
          <p:nvSpPr>
            <p:cNvPr id="672" name="Shape 672"/>
            <p:cNvSpPr/>
            <p:nvPr/>
          </p:nvSpPr>
          <p:spPr>
            <a:xfrm>
              <a:off x="0" y="749764"/>
              <a:ext cx="4621540" cy="28083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3" name="Shape 673"/>
            <p:cNvSpPr/>
            <p:nvPr/>
          </p:nvSpPr>
          <p:spPr>
            <a:xfrm>
              <a:off x="137089" y="122596"/>
              <a:ext cx="4347361" cy="40626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are the 7 care values?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696" name="Group 696"/>
          <p:cNvGrpSpPr/>
          <p:nvPr/>
        </p:nvGrpSpPr>
        <p:grpSpPr>
          <a:xfrm>
            <a:off x="1847527" y="2708921"/>
            <a:ext cx="2595848" cy="1981141"/>
            <a:chOff x="0" y="0"/>
            <a:chExt cx="2595847" cy="1981140"/>
          </a:xfrm>
        </p:grpSpPr>
        <p:grpSp>
          <p:nvGrpSpPr>
            <p:cNvPr id="677" name="Group 677"/>
            <p:cNvGrpSpPr/>
            <p:nvPr/>
          </p:nvGrpSpPr>
          <p:grpSpPr>
            <a:xfrm>
              <a:off x="-1" y="0"/>
              <a:ext cx="432049" cy="432049"/>
              <a:chOff x="0" y="0"/>
              <a:chExt cx="432048" cy="432048"/>
            </a:xfrm>
          </p:grpSpPr>
          <p:sp>
            <p:nvSpPr>
              <p:cNvPr id="675" name="Shape 675"/>
              <p:cNvSpPr/>
              <p:nvPr/>
            </p:nvSpPr>
            <p:spPr>
              <a:xfrm>
                <a:off x="0" y="0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6" name="Shape 676"/>
              <p:cNvSpPr/>
              <p:nvPr/>
            </p:nvSpPr>
            <p:spPr>
              <a:xfrm>
                <a:off x="63271" y="31360"/>
                <a:ext cx="305505" cy="369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680" name="Group 680"/>
            <p:cNvGrpSpPr/>
            <p:nvPr/>
          </p:nvGrpSpPr>
          <p:grpSpPr>
            <a:xfrm>
              <a:off x="-1" y="509746"/>
              <a:ext cx="432049" cy="432048"/>
              <a:chOff x="0" y="0"/>
              <a:chExt cx="432048" cy="432048"/>
            </a:xfrm>
          </p:grpSpPr>
          <p:sp>
            <p:nvSpPr>
              <p:cNvPr id="678" name="Shape 678"/>
              <p:cNvSpPr/>
              <p:nvPr/>
            </p:nvSpPr>
            <p:spPr>
              <a:xfrm>
                <a:off x="0" y="0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79" name="Shape 679"/>
              <p:cNvSpPr/>
              <p:nvPr/>
            </p:nvSpPr>
            <p:spPr>
              <a:xfrm>
                <a:off x="63271" y="31360"/>
                <a:ext cx="305505" cy="36933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683" name="Group 683"/>
            <p:cNvGrpSpPr/>
            <p:nvPr/>
          </p:nvGrpSpPr>
          <p:grpSpPr>
            <a:xfrm>
              <a:off x="-1" y="1017420"/>
              <a:ext cx="432049" cy="432048"/>
              <a:chOff x="0" y="0"/>
              <a:chExt cx="432048" cy="432048"/>
            </a:xfrm>
          </p:grpSpPr>
          <p:sp>
            <p:nvSpPr>
              <p:cNvPr id="681" name="Shape 681"/>
              <p:cNvSpPr/>
              <p:nvPr/>
            </p:nvSpPr>
            <p:spPr>
              <a:xfrm>
                <a:off x="0" y="0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2" name="Shape 682"/>
              <p:cNvSpPr/>
              <p:nvPr/>
            </p:nvSpPr>
            <p:spPr>
              <a:xfrm>
                <a:off x="63271" y="31360"/>
                <a:ext cx="305505" cy="36933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3</a:t>
                </a:r>
              </a:p>
            </p:txBody>
          </p:sp>
        </p:grpSp>
        <p:grpSp>
          <p:nvGrpSpPr>
            <p:cNvPr id="686" name="Group 686"/>
            <p:cNvGrpSpPr/>
            <p:nvPr/>
          </p:nvGrpSpPr>
          <p:grpSpPr>
            <a:xfrm>
              <a:off x="2160238" y="0"/>
              <a:ext cx="432049" cy="432049"/>
              <a:chOff x="0" y="0"/>
              <a:chExt cx="432048" cy="432048"/>
            </a:xfrm>
          </p:grpSpPr>
          <p:sp>
            <p:nvSpPr>
              <p:cNvPr id="684" name="Shape 684"/>
              <p:cNvSpPr/>
              <p:nvPr/>
            </p:nvSpPr>
            <p:spPr>
              <a:xfrm>
                <a:off x="0" y="0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5" name="Shape 685"/>
              <p:cNvSpPr/>
              <p:nvPr/>
            </p:nvSpPr>
            <p:spPr>
              <a:xfrm>
                <a:off x="63272" y="31360"/>
                <a:ext cx="305505" cy="369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4</a:t>
                </a:r>
              </a:p>
            </p:txBody>
          </p:sp>
        </p:grpSp>
        <p:grpSp>
          <p:nvGrpSpPr>
            <p:cNvPr id="689" name="Group 689"/>
            <p:cNvGrpSpPr/>
            <p:nvPr/>
          </p:nvGrpSpPr>
          <p:grpSpPr>
            <a:xfrm>
              <a:off x="2163799" y="507674"/>
              <a:ext cx="432048" cy="432049"/>
              <a:chOff x="0" y="0"/>
              <a:chExt cx="432048" cy="432048"/>
            </a:xfrm>
          </p:grpSpPr>
          <p:sp>
            <p:nvSpPr>
              <p:cNvPr id="687" name="Shape 687"/>
              <p:cNvSpPr/>
              <p:nvPr/>
            </p:nvSpPr>
            <p:spPr>
              <a:xfrm>
                <a:off x="0" y="0"/>
                <a:ext cx="432048" cy="432048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88" name="Shape 688"/>
              <p:cNvSpPr/>
              <p:nvPr/>
            </p:nvSpPr>
            <p:spPr>
              <a:xfrm>
                <a:off x="63272" y="31360"/>
                <a:ext cx="305505" cy="369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5</a:t>
                </a:r>
              </a:p>
            </p:txBody>
          </p:sp>
        </p:grpSp>
        <p:grpSp>
          <p:nvGrpSpPr>
            <p:cNvPr id="692" name="Group 692"/>
            <p:cNvGrpSpPr/>
            <p:nvPr/>
          </p:nvGrpSpPr>
          <p:grpSpPr>
            <a:xfrm>
              <a:off x="2160238" y="1015644"/>
              <a:ext cx="432049" cy="433825"/>
              <a:chOff x="0" y="0"/>
              <a:chExt cx="432048" cy="433824"/>
            </a:xfrm>
          </p:grpSpPr>
          <p:sp>
            <p:nvSpPr>
              <p:cNvPr id="690" name="Shape 690"/>
              <p:cNvSpPr/>
              <p:nvPr/>
            </p:nvSpPr>
            <p:spPr>
              <a:xfrm>
                <a:off x="0" y="0"/>
                <a:ext cx="432048" cy="433824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91" name="Shape 691"/>
              <p:cNvSpPr/>
              <p:nvPr/>
            </p:nvSpPr>
            <p:spPr>
              <a:xfrm>
                <a:off x="63272" y="32247"/>
                <a:ext cx="305505" cy="369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6</a:t>
                </a:r>
              </a:p>
            </p:txBody>
          </p:sp>
        </p:grpSp>
        <p:grpSp>
          <p:nvGrpSpPr>
            <p:cNvPr id="695" name="Group 695"/>
            <p:cNvGrpSpPr/>
            <p:nvPr/>
          </p:nvGrpSpPr>
          <p:grpSpPr>
            <a:xfrm>
              <a:off x="2160238" y="1547317"/>
              <a:ext cx="432049" cy="433825"/>
              <a:chOff x="0" y="0"/>
              <a:chExt cx="432048" cy="433824"/>
            </a:xfrm>
          </p:grpSpPr>
          <p:sp>
            <p:nvSpPr>
              <p:cNvPr id="693" name="Shape 693"/>
              <p:cNvSpPr/>
              <p:nvPr/>
            </p:nvSpPr>
            <p:spPr>
              <a:xfrm>
                <a:off x="0" y="0"/>
                <a:ext cx="432048" cy="433824"/>
              </a:xfrm>
              <a:prstGeom prst="ellipse">
                <a:avLst/>
              </a:prstGeom>
              <a:solidFill>
                <a:schemeClr val="accent3"/>
              </a:solidFill>
              <a:ln w="25400" cap="flat">
                <a:solidFill>
                  <a:srgbClr val="718841"/>
                </a:solidFill>
                <a:prstDash val="solid"/>
                <a:round/>
              </a:ln>
              <a:effectLst/>
            </p:spPr>
            <p:txBody>
              <a:bodyPr wrap="square" lIns="45719" tIns="45719" rIns="45719" bIns="45719" numCol="1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>
                    <a:solidFill>
                      <a:srgbClr val="FFFFFF"/>
                    </a:solidFill>
                  </a:defRPr>
                </a:pPr>
                <a:endParaRPr kumimoji="0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694" name="Shape 694"/>
              <p:cNvSpPr/>
              <p:nvPr/>
            </p:nvSpPr>
            <p:spPr>
              <a:xfrm>
                <a:off x="63272" y="32247"/>
                <a:ext cx="305505" cy="36932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a14="http://schemas.microsoft.com/office/mac/drawingml/2011/main" val="1"/>
                </a:ext>
              </a:extLst>
            </p:spPr>
            <p:txBody>
              <a:bodyPr wrap="square" lIns="45719" tIns="45719" rIns="45719" bIns="45719" numCol="1" anchor="ctr">
                <a:spAutoFit/>
              </a:bodyPr>
              <a:lstStyle>
                <a:lvl1pPr algn="ctr">
                  <a:defRPr>
                    <a:solidFill>
                      <a:srgbClr val="FFFFFF"/>
                    </a:solidFill>
                  </a:defRPr>
                </a:lvl1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sz="1800" b="0" i="0" u="none" strike="noStrike" kern="1200" cap="none" spc="0" normalizeH="0" baseline="0" noProof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7</a:t>
                </a:r>
              </a:p>
            </p:txBody>
          </p:sp>
        </p:grpSp>
      </p:grpSp>
      <p:grpSp>
        <p:nvGrpSpPr>
          <p:cNvPr id="699" name="Group 699"/>
          <p:cNvGrpSpPr/>
          <p:nvPr/>
        </p:nvGrpSpPr>
        <p:grpSpPr>
          <a:xfrm>
            <a:off x="6384859" y="2063725"/>
            <a:ext cx="4100056" cy="1660840"/>
            <a:chOff x="0" y="0"/>
            <a:chExt cx="4100056" cy="1660839"/>
          </a:xfrm>
        </p:grpSpPr>
        <p:sp>
          <p:nvSpPr>
            <p:cNvPr id="697" name="Shape 697"/>
            <p:cNvSpPr/>
            <p:nvPr/>
          </p:nvSpPr>
          <p:spPr>
            <a:xfrm>
              <a:off x="0" y="0"/>
              <a:ext cx="4100056" cy="1660839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98" name="Shape 698"/>
            <p:cNvSpPr/>
            <p:nvPr/>
          </p:nvSpPr>
          <p:spPr>
            <a:xfrm>
              <a:off x="81074" y="184090"/>
              <a:ext cx="3937906" cy="1292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a partnership?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02" name="Group 702"/>
          <p:cNvGrpSpPr/>
          <p:nvPr/>
        </p:nvGrpSpPr>
        <p:grpSpPr>
          <a:xfrm>
            <a:off x="6327867" y="3819990"/>
            <a:ext cx="1368152" cy="2520280"/>
            <a:chOff x="0" y="0"/>
            <a:chExt cx="1368152" cy="2520280"/>
          </a:xfrm>
        </p:grpSpPr>
        <p:sp>
          <p:nvSpPr>
            <p:cNvPr id="700" name="Shape 700"/>
            <p:cNvSpPr/>
            <p:nvPr/>
          </p:nvSpPr>
          <p:spPr>
            <a:xfrm>
              <a:off x="0" y="0"/>
              <a:ext cx="1368152" cy="252028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1" name="Shape 701"/>
            <p:cNvSpPr/>
            <p:nvPr/>
          </p:nvSpPr>
          <p:spPr>
            <a:xfrm>
              <a:off x="66788" y="105979"/>
              <a:ext cx="1234576" cy="23083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Needs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05" name="Group 705"/>
          <p:cNvGrpSpPr/>
          <p:nvPr/>
        </p:nvGrpSpPr>
        <p:grpSpPr>
          <a:xfrm>
            <a:off x="7750810" y="3819989"/>
            <a:ext cx="1368152" cy="2520282"/>
            <a:chOff x="0" y="36529"/>
            <a:chExt cx="1368152" cy="2520281"/>
          </a:xfrm>
        </p:grpSpPr>
        <p:sp>
          <p:nvSpPr>
            <p:cNvPr id="703" name="Shape 703"/>
            <p:cNvSpPr/>
            <p:nvPr/>
          </p:nvSpPr>
          <p:spPr>
            <a:xfrm>
              <a:off x="0" y="36529"/>
              <a:ext cx="1368152" cy="2520281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4" name="Shape 704"/>
            <p:cNvSpPr/>
            <p:nvPr/>
          </p:nvSpPr>
          <p:spPr>
            <a:xfrm>
              <a:off x="66788" y="96343"/>
              <a:ext cx="1234576" cy="240065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2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Wishes</a:t>
              </a:r>
              <a:endParaRPr kumimoji="0" sz="12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08" name="Group 708"/>
          <p:cNvGrpSpPr/>
          <p:nvPr/>
        </p:nvGrpSpPr>
        <p:grpSpPr>
          <a:xfrm>
            <a:off x="9173753" y="3819990"/>
            <a:ext cx="1368152" cy="2520280"/>
            <a:chOff x="0" y="0"/>
            <a:chExt cx="1368152" cy="2520280"/>
          </a:xfrm>
        </p:grpSpPr>
        <p:sp>
          <p:nvSpPr>
            <p:cNvPr id="706" name="Shape 706"/>
            <p:cNvSpPr/>
            <p:nvPr/>
          </p:nvSpPr>
          <p:spPr>
            <a:xfrm>
              <a:off x="0" y="0"/>
              <a:ext cx="1368152" cy="2520280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07" name="Shape 707"/>
            <p:cNvSpPr/>
            <p:nvPr/>
          </p:nvSpPr>
          <p:spPr>
            <a:xfrm>
              <a:off x="66788" y="152146"/>
              <a:ext cx="1234576" cy="221598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0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Circumstances</a:t>
              </a:r>
              <a:endParaRPr kumimoji="0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0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solidFill>
                    <a:srgbClr val="FFFFFF"/>
                  </a:solidFill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11" name="Group 711"/>
          <p:cNvGrpSpPr/>
          <p:nvPr/>
        </p:nvGrpSpPr>
        <p:grpSpPr>
          <a:xfrm>
            <a:off x="1640655" y="4938933"/>
            <a:ext cx="4621540" cy="1730428"/>
            <a:chOff x="0" y="0"/>
            <a:chExt cx="4621540" cy="1730427"/>
          </a:xfrm>
        </p:grpSpPr>
        <p:sp>
          <p:nvSpPr>
            <p:cNvPr id="709" name="Shape 709"/>
            <p:cNvSpPr/>
            <p:nvPr/>
          </p:nvSpPr>
          <p:spPr>
            <a:xfrm>
              <a:off x="0" y="0"/>
              <a:ext cx="4621540" cy="1730427"/>
            </a:xfrm>
            <a:prstGeom prst="roundRect">
              <a:avLst>
                <a:gd name="adj" fmla="val 16667"/>
              </a:avLst>
            </a:prstGeom>
            <a:gradFill flip="none" rotWithShape="1">
              <a:gsLst>
                <a:gs pos="0">
                  <a:schemeClr val="accent3">
                    <a:hueOff val="263624"/>
                    <a:satOff val="55948"/>
                    <a:lumOff val="27907"/>
                  </a:schemeClr>
                </a:gs>
                <a:gs pos="35000">
                  <a:srgbClr val="E4FDBF"/>
                </a:gs>
                <a:gs pos="100000">
                  <a:schemeClr val="accent3">
                    <a:hueOff val="321486"/>
                    <a:satOff val="58119"/>
                    <a:lumOff val="40966"/>
                  </a:schemeClr>
                </a:gs>
              </a:gsLst>
              <a:lin ang="16200000" scaled="0"/>
            </a:gradFill>
            <a:ln w="9525" cap="flat">
              <a:solidFill>
                <a:srgbClr val="98B955"/>
              </a:solidFill>
              <a:prstDash val="solid"/>
              <a:round/>
            </a:ln>
            <a:effectLst>
              <a:outerShdw blurRad="38100" dist="20000" dir="5400000" rotWithShape="0">
                <a:srgbClr val="000000">
                  <a:alpha val="38000"/>
                </a:srgbClr>
              </a:outerShdw>
            </a:effectLst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0" name="Shape 710"/>
            <p:cNvSpPr/>
            <p:nvPr/>
          </p:nvSpPr>
          <p:spPr>
            <a:xfrm>
              <a:off x="84471" y="218884"/>
              <a:ext cx="4452597" cy="129265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3 benefits of this approach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Shape 7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716" name="Group 716"/>
          <p:cNvGrpSpPr/>
          <p:nvPr/>
        </p:nvGrpSpPr>
        <p:grpSpPr>
          <a:xfrm>
            <a:off x="2783631" y="1439134"/>
            <a:ext cx="6624737" cy="474081"/>
            <a:chOff x="0" y="0"/>
            <a:chExt cx="6624736" cy="474081"/>
          </a:xfrm>
        </p:grpSpPr>
        <p:sp>
          <p:nvSpPr>
            <p:cNvPr id="714" name="Shape 714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15" name="Shape 715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Care values 1</a:t>
              </a:r>
            </a:p>
          </p:txBody>
        </p:sp>
      </p:grpSp>
      <p:grpSp>
        <p:nvGrpSpPr>
          <p:cNvPr id="719" name="Group 719"/>
          <p:cNvGrpSpPr/>
          <p:nvPr/>
        </p:nvGrpSpPr>
        <p:grpSpPr>
          <a:xfrm>
            <a:off x="1640656" y="583208"/>
            <a:ext cx="3087193" cy="4893645"/>
            <a:chOff x="0" y="126198"/>
            <a:chExt cx="3087193" cy="4893644"/>
          </a:xfrm>
        </p:grpSpPr>
        <p:sp>
          <p:nvSpPr>
            <p:cNvPr id="717" name="Shape 717"/>
            <p:cNvSpPr/>
            <p:nvPr/>
          </p:nvSpPr>
          <p:spPr>
            <a:xfrm>
              <a:off x="0" y="1597985"/>
              <a:ext cx="3087193" cy="195007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18" name="Shape 718"/>
            <p:cNvSpPr/>
            <p:nvPr/>
          </p:nvSpPr>
          <p:spPr>
            <a:xfrm>
              <a:off x="95194" y="126198"/>
              <a:ext cx="2896804" cy="48936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Empowerment?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22" name="Group 722"/>
          <p:cNvGrpSpPr/>
          <p:nvPr/>
        </p:nvGrpSpPr>
        <p:grpSpPr>
          <a:xfrm>
            <a:off x="4787762" y="-767583"/>
            <a:ext cx="2592287" cy="8105140"/>
            <a:chOff x="0" y="0"/>
            <a:chExt cx="2592287" cy="8105140"/>
          </a:xfrm>
        </p:grpSpPr>
        <p:sp>
          <p:nvSpPr>
            <p:cNvPr id="720" name="Shape 720"/>
            <p:cNvSpPr/>
            <p:nvPr/>
          </p:nvSpPr>
          <p:spPr>
            <a:xfrm>
              <a:off x="0" y="2828434"/>
              <a:ext cx="2592287" cy="244827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1" name="Shape 721"/>
            <p:cNvSpPr/>
            <p:nvPr/>
          </p:nvSpPr>
          <p:spPr>
            <a:xfrm>
              <a:off x="119514" y="0"/>
              <a:ext cx="2353258" cy="81051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are the barriers to empowerment?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I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25" name="Group 725"/>
          <p:cNvGrpSpPr/>
          <p:nvPr/>
        </p:nvGrpSpPr>
        <p:grpSpPr>
          <a:xfrm>
            <a:off x="7464153" y="583207"/>
            <a:ext cx="3087193" cy="4893645"/>
            <a:chOff x="0" y="126198"/>
            <a:chExt cx="3087193" cy="4893644"/>
          </a:xfrm>
        </p:grpSpPr>
        <p:sp>
          <p:nvSpPr>
            <p:cNvPr id="723" name="Shape 723"/>
            <p:cNvSpPr/>
            <p:nvPr/>
          </p:nvSpPr>
          <p:spPr>
            <a:xfrm>
              <a:off x="0" y="1597985"/>
              <a:ext cx="3087193" cy="195007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4" name="Shape 724"/>
            <p:cNvSpPr/>
            <p:nvPr/>
          </p:nvSpPr>
          <p:spPr>
            <a:xfrm>
              <a:off x="95194" y="126198"/>
              <a:ext cx="2896804" cy="489364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Empowerment?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28" name="Group 728"/>
          <p:cNvGrpSpPr/>
          <p:nvPr/>
        </p:nvGrpSpPr>
        <p:grpSpPr>
          <a:xfrm>
            <a:off x="1631503" y="2677292"/>
            <a:ext cx="3087194" cy="4893645"/>
            <a:chOff x="0" y="126197"/>
            <a:chExt cx="3087193" cy="4893645"/>
          </a:xfrm>
        </p:grpSpPr>
        <p:sp>
          <p:nvSpPr>
            <p:cNvPr id="726" name="Shape 726"/>
            <p:cNvSpPr/>
            <p:nvPr/>
          </p:nvSpPr>
          <p:spPr>
            <a:xfrm>
              <a:off x="0" y="1597985"/>
              <a:ext cx="3087193" cy="195007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27" name="Shape 727"/>
            <p:cNvSpPr/>
            <p:nvPr/>
          </p:nvSpPr>
          <p:spPr>
            <a:xfrm>
              <a:off x="95194" y="126197"/>
              <a:ext cx="2896804" cy="48936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Respect?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31" name="Group 731"/>
          <p:cNvGrpSpPr/>
          <p:nvPr/>
        </p:nvGrpSpPr>
        <p:grpSpPr>
          <a:xfrm>
            <a:off x="7464153" y="2675055"/>
            <a:ext cx="3087193" cy="4893645"/>
            <a:chOff x="0" y="126197"/>
            <a:chExt cx="3087193" cy="4893645"/>
          </a:xfrm>
        </p:grpSpPr>
        <p:sp>
          <p:nvSpPr>
            <p:cNvPr id="729" name="Shape 729"/>
            <p:cNvSpPr/>
            <p:nvPr/>
          </p:nvSpPr>
          <p:spPr>
            <a:xfrm>
              <a:off x="0" y="1597985"/>
              <a:ext cx="3087193" cy="195007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0" name="Shape 730"/>
            <p:cNvSpPr/>
            <p:nvPr/>
          </p:nvSpPr>
          <p:spPr>
            <a:xfrm>
              <a:off x="95194" y="126197"/>
              <a:ext cx="2896804" cy="48936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Communication?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34" name="Group 734"/>
          <p:cNvGrpSpPr/>
          <p:nvPr/>
        </p:nvGrpSpPr>
        <p:grpSpPr>
          <a:xfrm>
            <a:off x="4835859" y="1797850"/>
            <a:ext cx="2592288" cy="7660640"/>
            <a:chOff x="0" y="0"/>
            <a:chExt cx="2592287" cy="7660640"/>
          </a:xfrm>
        </p:grpSpPr>
        <p:sp>
          <p:nvSpPr>
            <p:cNvPr id="732" name="Shape 732"/>
            <p:cNvSpPr/>
            <p:nvPr/>
          </p:nvSpPr>
          <p:spPr>
            <a:xfrm>
              <a:off x="0" y="2855286"/>
              <a:ext cx="2592287" cy="195006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3" name="Shape 733"/>
            <p:cNvSpPr/>
            <p:nvPr/>
          </p:nvSpPr>
          <p:spPr>
            <a:xfrm>
              <a:off x="95194" y="0"/>
              <a:ext cx="2401898" cy="76606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Dignity?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6" name="Shape 7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739" name="Group 739"/>
          <p:cNvGrpSpPr/>
          <p:nvPr/>
        </p:nvGrpSpPr>
        <p:grpSpPr>
          <a:xfrm>
            <a:off x="2783631" y="1439134"/>
            <a:ext cx="6624737" cy="474081"/>
            <a:chOff x="0" y="0"/>
            <a:chExt cx="6624736" cy="474081"/>
          </a:xfrm>
        </p:grpSpPr>
        <p:sp>
          <p:nvSpPr>
            <p:cNvPr id="737" name="Shape 737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38" name="Shape 738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Care values 2</a:t>
              </a:r>
            </a:p>
          </p:txBody>
        </p:sp>
      </p:grpSp>
      <p:grpSp>
        <p:nvGrpSpPr>
          <p:cNvPr id="742" name="Group 742"/>
          <p:cNvGrpSpPr/>
          <p:nvPr/>
        </p:nvGrpSpPr>
        <p:grpSpPr>
          <a:xfrm>
            <a:off x="1626256" y="-353572"/>
            <a:ext cx="5045808" cy="7127241"/>
            <a:chOff x="0" y="0"/>
            <a:chExt cx="5045807" cy="7127240"/>
          </a:xfrm>
        </p:grpSpPr>
        <p:sp>
          <p:nvSpPr>
            <p:cNvPr id="740" name="Shape 740"/>
            <p:cNvSpPr/>
            <p:nvPr/>
          </p:nvSpPr>
          <p:spPr>
            <a:xfrm>
              <a:off x="0" y="2408565"/>
              <a:ext cx="5045807" cy="231011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1" name="Shape 741"/>
            <p:cNvSpPr/>
            <p:nvPr/>
          </p:nvSpPr>
          <p:spPr>
            <a:xfrm>
              <a:off x="112770" y="0"/>
              <a:ext cx="4820267" cy="7127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Anti-discriminatory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  <a:br>
                <a: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</a:b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stereotyping?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prejudice?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45" name="Group 745"/>
          <p:cNvGrpSpPr/>
          <p:nvPr/>
        </p:nvGrpSpPr>
        <p:grpSpPr>
          <a:xfrm>
            <a:off x="6744073" y="522522"/>
            <a:ext cx="3807273" cy="5663087"/>
            <a:chOff x="0" y="128827"/>
            <a:chExt cx="3807273" cy="5663086"/>
          </a:xfrm>
        </p:grpSpPr>
        <p:sp>
          <p:nvSpPr>
            <p:cNvPr id="743" name="Shape 743"/>
            <p:cNvSpPr/>
            <p:nvPr/>
          </p:nvSpPr>
          <p:spPr>
            <a:xfrm>
              <a:off x="0" y="1661299"/>
              <a:ext cx="3807273" cy="259814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4" name="Shape 744"/>
            <p:cNvSpPr/>
            <p:nvPr/>
          </p:nvSpPr>
          <p:spPr>
            <a:xfrm>
              <a:off x="126831" y="128827"/>
              <a:ext cx="3553611" cy="566308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Safeguarding?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48" name="Group 748"/>
          <p:cNvGrpSpPr/>
          <p:nvPr/>
        </p:nvGrpSpPr>
        <p:grpSpPr>
          <a:xfrm>
            <a:off x="6726626" y="3030050"/>
            <a:ext cx="3824720" cy="5478421"/>
            <a:chOff x="0" y="125909"/>
            <a:chExt cx="3824719" cy="5478421"/>
          </a:xfrm>
        </p:grpSpPr>
        <p:sp>
          <p:nvSpPr>
            <p:cNvPr id="746" name="Shape 746"/>
            <p:cNvSpPr/>
            <p:nvPr/>
          </p:nvSpPr>
          <p:spPr>
            <a:xfrm>
              <a:off x="0" y="1893012"/>
              <a:ext cx="3824719" cy="194421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7" name="Shape 747"/>
            <p:cNvSpPr/>
            <p:nvPr/>
          </p:nvSpPr>
          <p:spPr>
            <a:xfrm>
              <a:off x="94908" y="125909"/>
              <a:ext cx="3634902" cy="547842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How can you plan using the care values?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51" name="Group 751"/>
          <p:cNvGrpSpPr/>
          <p:nvPr/>
        </p:nvGrpSpPr>
        <p:grpSpPr>
          <a:xfrm>
            <a:off x="1533287" y="1740900"/>
            <a:ext cx="5045807" cy="7749540"/>
            <a:chOff x="0" y="0"/>
            <a:chExt cx="5045807" cy="7749540"/>
          </a:xfrm>
        </p:grpSpPr>
        <p:sp>
          <p:nvSpPr>
            <p:cNvPr id="749" name="Shape 749"/>
            <p:cNvSpPr/>
            <p:nvPr/>
          </p:nvSpPr>
          <p:spPr>
            <a:xfrm>
              <a:off x="0" y="2757527"/>
              <a:ext cx="5045807" cy="2234485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0" name="Shape 750"/>
            <p:cNvSpPr/>
            <p:nvPr/>
          </p:nvSpPr>
          <p:spPr>
            <a:xfrm>
              <a:off x="109079" y="0"/>
              <a:ext cx="4827649" cy="77495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is Confidentiality?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You can….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You can’t…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" name="Shape 7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756" name="Group 756"/>
          <p:cNvGrpSpPr/>
          <p:nvPr/>
        </p:nvGrpSpPr>
        <p:grpSpPr>
          <a:xfrm>
            <a:off x="2783631" y="1439134"/>
            <a:ext cx="6624737" cy="474081"/>
            <a:chOff x="0" y="0"/>
            <a:chExt cx="6624736" cy="474081"/>
          </a:xfrm>
        </p:grpSpPr>
        <p:sp>
          <p:nvSpPr>
            <p:cNvPr id="754" name="Shape 754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55" name="Shape 755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Communication</a:t>
              </a:r>
            </a:p>
          </p:txBody>
        </p:sp>
      </p:grpSp>
      <p:grpSp>
        <p:nvGrpSpPr>
          <p:cNvPr id="759" name="Group 759"/>
          <p:cNvGrpSpPr/>
          <p:nvPr/>
        </p:nvGrpSpPr>
        <p:grpSpPr>
          <a:xfrm>
            <a:off x="4511824" y="-330912"/>
            <a:ext cx="3636403" cy="9464040"/>
            <a:chOff x="0" y="0"/>
            <a:chExt cx="3636402" cy="9464040"/>
          </a:xfrm>
        </p:grpSpPr>
        <p:sp>
          <p:nvSpPr>
            <p:cNvPr id="757" name="Shape 757"/>
            <p:cNvSpPr/>
            <p:nvPr/>
          </p:nvSpPr>
          <p:spPr>
            <a:xfrm>
              <a:off x="0" y="2391760"/>
              <a:ext cx="3636403" cy="468052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58" name="Shape 758"/>
            <p:cNvSpPr/>
            <p:nvPr/>
          </p:nvSpPr>
          <p:spPr>
            <a:xfrm>
              <a:off x="177514" y="0"/>
              <a:ext cx="3281374" cy="94640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of the types of communication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62" name="Group 762"/>
          <p:cNvGrpSpPr/>
          <p:nvPr/>
        </p:nvGrpSpPr>
        <p:grpSpPr>
          <a:xfrm>
            <a:off x="8292241" y="421309"/>
            <a:ext cx="2196248" cy="7263525"/>
            <a:chOff x="0" y="274757"/>
            <a:chExt cx="2196248" cy="7263525"/>
          </a:xfrm>
        </p:grpSpPr>
        <p:sp>
          <p:nvSpPr>
            <p:cNvPr id="760" name="Shape 760"/>
            <p:cNvSpPr/>
            <p:nvPr/>
          </p:nvSpPr>
          <p:spPr>
            <a:xfrm>
              <a:off x="0" y="2010311"/>
              <a:ext cx="2196248" cy="379241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1" name="Shape 761"/>
            <p:cNvSpPr/>
            <p:nvPr/>
          </p:nvSpPr>
          <p:spPr>
            <a:xfrm>
              <a:off x="107212" y="274757"/>
              <a:ext cx="1981824" cy="726352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three barriers to communication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65" name="Group 765"/>
          <p:cNvGrpSpPr/>
          <p:nvPr/>
        </p:nvGrpSpPr>
        <p:grpSpPr>
          <a:xfrm>
            <a:off x="1631505" y="-692020"/>
            <a:ext cx="2736305" cy="9387183"/>
            <a:chOff x="0" y="260679"/>
            <a:chExt cx="2736304" cy="9387182"/>
          </a:xfrm>
        </p:grpSpPr>
        <p:sp>
          <p:nvSpPr>
            <p:cNvPr id="763" name="Shape 763"/>
            <p:cNvSpPr/>
            <p:nvPr/>
          </p:nvSpPr>
          <p:spPr>
            <a:xfrm>
              <a:off x="0" y="3006562"/>
              <a:ext cx="2736304" cy="389541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64" name="Shape 764"/>
            <p:cNvSpPr/>
            <p:nvPr/>
          </p:nvSpPr>
          <p:spPr>
            <a:xfrm>
              <a:off x="133575" y="260679"/>
              <a:ext cx="2469154" cy="938718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Effects of communication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One positive: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One negative: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68" name="Group 768"/>
          <p:cNvGrpSpPr/>
          <p:nvPr/>
        </p:nvGrpSpPr>
        <p:grpSpPr>
          <a:xfrm>
            <a:off x="5465928" y="4114959"/>
            <a:ext cx="1728192" cy="792088"/>
            <a:chOff x="0" y="0"/>
            <a:chExt cx="1728192" cy="792088"/>
          </a:xfrm>
        </p:grpSpPr>
        <p:sp>
          <p:nvSpPr>
            <p:cNvPr id="766" name="Shape 766"/>
            <p:cNvSpPr/>
            <p:nvPr/>
          </p:nvSpPr>
          <p:spPr>
            <a:xfrm>
              <a:off x="0" y="0"/>
              <a:ext cx="1728192" cy="792088"/>
            </a:xfrm>
            <a:prstGeom prst="roundRect">
              <a:avLst>
                <a:gd name="adj" fmla="val 16667"/>
              </a:avLst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67" name="Shape 767"/>
            <p:cNvSpPr/>
            <p:nvPr/>
          </p:nvSpPr>
          <p:spPr>
            <a:xfrm>
              <a:off x="38667" y="134424"/>
              <a:ext cx="1650858" cy="523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1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Types of communication</a:t>
              </a:r>
            </a:p>
          </p:txBody>
        </p:sp>
      </p:grp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Shape 770"/>
          <p:cNvSpPr>
            <a:spLocks noGrp="1"/>
          </p:cNvSpPr>
          <p:nvPr>
            <p:ph type="title"/>
          </p:nvPr>
        </p:nvSpPr>
        <p:spPr>
          <a:xfrm>
            <a:off x="838200" y="180083"/>
            <a:ext cx="10515600" cy="1325563"/>
          </a:xfrm>
          <a:prstGeom prst="rect">
            <a:avLst/>
          </a:prstGeom>
        </p:spPr>
        <p:txBody>
          <a:bodyPr/>
          <a:lstStyle/>
          <a:p>
            <a:pPr algn="ctr" defTabSz="868680">
              <a:defRPr sz="3420" b="1">
                <a:solidFill>
                  <a:srgbClr val="17375E"/>
                </a:solidFill>
                <a:latin typeface="OpenDyslexic"/>
                <a:ea typeface="OpenDyslexic"/>
                <a:cs typeface="OpenDyslexic"/>
                <a:sym typeface="OpenDyslexic"/>
              </a:defRPr>
            </a:pPr>
            <a:r>
              <a:rPr lang="en-GB" dirty="0"/>
              <a:t>BTEC Tech Award </a:t>
            </a:r>
            <a:r>
              <a:rPr lang="en-GB" dirty="0" err="1"/>
              <a:t>H&amp;Sc</a:t>
            </a:r>
            <a:r>
              <a:rPr lang="en-GB" dirty="0"/>
              <a:t>  Learning aim C</a:t>
            </a:r>
            <a:endParaRPr dirty="0"/>
          </a:p>
        </p:txBody>
      </p:sp>
      <p:grpSp>
        <p:nvGrpSpPr>
          <p:cNvPr id="773" name="Group 773"/>
          <p:cNvGrpSpPr/>
          <p:nvPr/>
        </p:nvGrpSpPr>
        <p:grpSpPr>
          <a:xfrm>
            <a:off x="2765629" y="1454841"/>
            <a:ext cx="6624737" cy="474081"/>
            <a:chOff x="0" y="0"/>
            <a:chExt cx="6624736" cy="474081"/>
          </a:xfrm>
        </p:grpSpPr>
        <p:sp>
          <p:nvSpPr>
            <p:cNvPr id="771" name="Shape 771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72" name="Shape 772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Health and wellbeing plans</a:t>
              </a:r>
            </a:p>
          </p:txBody>
        </p:sp>
      </p:grpSp>
      <p:grpSp>
        <p:nvGrpSpPr>
          <p:cNvPr id="776" name="Group 776"/>
          <p:cNvGrpSpPr/>
          <p:nvPr/>
        </p:nvGrpSpPr>
        <p:grpSpPr>
          <a:xfrm>
            <a:off x="6781398" y="-160689"/>
            <a:ext cx="3886602" cy="9159241"/>
            <a:chOff x="0" y="0"/>
            <a:chExt cx="3886601" cy="9159240"/>
          </a:xfrm>
        </p:grpSpPr>
        <p:sp>
          <p:nvSpPr>
            <p:cNvPr id="774" name="Shape 774"/>
            <p:cNvSpPr/>
            <p:nvPr/>
          </p:nvSpPr>
          <p:spPr>
            <a:xfrm>
              <a:off x="0" y="2235868"/>
              <a:ext cx="3886602" cy="46875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5" name="Shape 775"/>
            <p:cNvSpPr/>
            <p:nvPr/>
          </p:nvSpPr>
          <p:spPr>
            <a:xfrm>
              <a:off x="189727" y="0"/>
              <a:ext cx="3507147" cy="9159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an outline plan to stop smoking: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79" name="Group 779"/>
          <p:cNvGrpSpPr/>
          <p:nvPr/>
        </p:nvGrpSpPr>
        <p:grpSpPr>
          <a:xfrm>
            <a:off x="4449309" y="-2724060"/>
            <a:ext cx="2196248" cy="13286739"/>
            <a:chOff x="0" y="0"/>
            <a:chExt cx="2196248" cy="13286739"/>
          </a:xfrm>
        </p:grpSpPr>
        <p:sp>
          <p:nvSpPr>
            <p:cNvPr id="777" name="Shape 777"/>
            <p:cNvSpPr/>
            <p:nvPr/>
          </p:nvSpPr>
          <p:spPr>
            <a:xfrm>
              <a:off x="0" y="4829423"/>
              <a:ext cx="2196248" cy="362789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78" name="Shape 778"/>
            <p:cNvSpPr/>
            <p:nvPr/>
          </p:nvSpPr>
          <p:spPr>
            <a:xfrm>
              <a:off x="107212" y="0"/>
              <a:ext cx="1981824" cy="1328673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Planning for better health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I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E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782" name="Group 782"/>
          <p:cNvGrpSpPr/>
          <p:nvPr/>
        </p:nvGrpSpPr>
        <p:grpSpPr>
          <a:xfrm>
            <a:off x="1631505" y="-1003561"/>
            <a:ext cx="2736305" cy="9794241"/>
            <a:chOff x="0" y="0"/>
            <a:chExt cx="2736304" cy="9794240"/>
          </a:xfrm>
        </p:grpSpPr>
        <p:sp>
          <p:nvSpPr>
            <p:cNvPr id="780" name="Shape 780"/>
            <p:cNvSpPr/>
            <p:nvPr/>
          </p:nvSpPr>
          <p:spPr>
            <a:xfrm>
              <a:off x="0" y="3057424"/>
              <a:ext cx="2736304" cy="367939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81" name="Shape 781"/>
            <p:cNvSpPr/>
            <p:nvPr/>
          </p:nvSpPr>
          <p:spPr>
            <a:xfrm>
              <a:off x="133575" y="0"/>
              <a:ext cx="2469154" cy="97942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are the 5 steps to improving health?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aphicFrame>
        <p:nvGraphicFramePr>
          <p:cNvPr id="783" name="Table 783"/>
          <p:cNvGraphicFramePr/>
          <p:nvPr/>
        </p:nvGraphicFramePr>
        <p:xfrm>
          <a:off x="6905179" y="2852936"/>
          <a:ext cx="3636402" cy="2225040"/>
        </p:xfrm>
        <a:graphic>
          <a:graphicData uri="http://schemas.openxmlformats.org/drawingml/2006/table">
            <a:tbl>
              <a:tblPr firstRow="1" bandRow="1"/>
              <a:tblGrid>
                <a:gridCol w="3618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5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2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Step</a:t>
                      </a:r>
                    </a:p>
                  </a:txBody>
                  <a:tcPr marL="45720" marR="4572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Example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1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2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3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4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r>
                        <a:rPr sz="1200"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5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84" name="image2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9657" y="5571609"/>
            <a:ext cx="3295650" cy="132397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" name="Group 788"/>
          <p:cNvGrpSpPr/>
          <p:nvPr/>
        </p:nvGrpSpPr>
        <p:grpSpPr>
          <a:xfrm>
            <a:off x="2765629" y="1454841"/>
            <a:ext cx="6624737" cy="474081"/>
            <a:chOff x="0" y="0"/>
            <a:chExt cx="6624736" cy="474081"/>
          </a:xfrm>
        </p:grpSpPr>
        <p:sp>
          <p:nvSpPr>
            <p:cNvPr id="786" name="Shape 786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87" name="Shape 787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Goals and recommended actions</a:t>
              </a:r>
            </a:p>
          </p:txBody>
        </p:sp>
      </p:grpSp>
      <p:grpSp>
        <p:nvGrpSpPr>
          <p:cNvPr id="791" name="Group 791"/>
          <p:cNvGrpSpPr/>
          <p:nvPr/>
        </p:nvGrpSpPr>
        <p:grpSpPr>
          <a:xfrm>
            <a:off x="1840303" y="-1117754"/>
            <a:ext cx="8568951" cy="12981940"/>
            <a:chOff x="0" y="0"/>
            <a:chExt cx="8568951" cy="12981940"/>
          </a:xfrm>
        </p:grpSpPr>
        <p:sp>
          <p:nvSpPr>
            <p:cNvPr id="789" name="Shape 789"/>
            <p:cNvSpPr/>
            <p:nvPr/>
          </p:nvSpPr>
          <p:spPr>
            <a:xfrm>
              <a:off x="0" y="5194826"/>
              <a:ext cx="8568951" cy="2592288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90" name="Shape 790"/>
            <p:cNvSpPr/>
            <p:nvPr/>
          </p:nvSpPr>
          <p:spPr>
            <a:xfrm>
              <a:off x="126544" y="0"/>
              <a:ext cx="8315862" cy="1298194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-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Produce a mind map to show other examples of possible actions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aphicFrame>
        <p:nvGraphicFramePr>
          <p:cNvPr id="792" name="Table 792"/>
          <p:cNvGraphicFramePr/>
          <p:nvPr/>
        </p:nvGraphicFramePr>
        <p:xfrm>
          <a:off x="1811523" y="1994754"/>
          <a:ext cx="8568951" cy="1854200"/>
        </p:xfrm>
        <a:graphic>
          <a:graphicData uri="http://schemas.openxmlformats.org/drawingml/2006/table">
            <a:tbl>
              <a:tblPr firstRow="1" bandRow="1"/>
              <a:tblGrid>
                <a:gridCol w="2270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0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278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Goal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Example action</a:t>
                      </a:r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sz="1600" b="1">
                          <a:solidFill>
                            <a:srgbClr val="FFFFFF"/>
                          </a:solidFill>
                          <a:latin typeface="OpenDyslexic"/>
                          <a:ea typeface="OpenDyslexic"/>
                          <a:cs typeface="OpenDyslexic"/>
                          <a:sym typeface="OpenDyslexic"/>
                        </a:rPr>
                        <a:t>The actions must…</a:t>
                      </a:r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 sz="1800"/>
                      </a:pPr>
                      <a:endParaRPr/>
                    </a:p>
                  </a:txBody>
                  <a:tcPr marL="45720" marR="45720" horzOverflow="overflow"/>
                </a:tc>
                <a:tc>
                  <a:txBody>
                    <a:bodyPr/>
                    <a:lstStyle/>
                    <a:p>
                      <a:pPr algn="l">
                        <a:defRPr>
                          <a:latin typeface="OpenDyslexic"/>
                          <a:ea typeface="OpenDyslexic"/>
                          <a:cs typeface="OpenDyslexic"/>
                          <a:sym typeface="OpenDyslexic"/>
                        </a:defRPr>
                      </a:pPr>
                      <a:endParaRPr/>
                    </a:p>
                  </a:txBody>
                  <a:tcPr marL="45720" marR="45720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793" name="image24.png"/>
          <p:cNvPicPr>
            <a:picLocks noChangeAspect="1"/>
          </p:cNvPicPr>
          <p:nvPr/>
        </p:nvPicPr>
        <p:blipFill>
          <a:blip r:embed="rId2"/>
          <a:srcRect l="1978"/>
          <a:stretch>
            <a:fillRect/>
          </a:stretch>
        </p:blipFill>
        <p:spPr>
          <a:xfrm>
            <a:off x="1531171" y="129157"/>
            <a:ext cx="1234459" cy="12316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9" name="Group 799"/>
          <p:cNvGrpSpPr/>
          <p:nvPr/>
        </p:nvGrpSpPr>
        <p:grpSpPr>
          <a:xfrm>
            <a:off x="2765629" y="1454841"/>
            <a:ext cx="6624737" cy="474081"/>
            <a:chOff x="0" y="0"/>
            <a:chExt cx="6624736" cy="474081"/>
          </a:xfrm>
        </p:grpSpPr>
        <p:sp>
          <p:nvSpPr>
            <p:cNvPr id="797" name="Shape 797"/>
            <p:cNvSpPr/>
            <p:nvPr/>
          </p:nvSpPr>
          <p:spPr>
            <a:xfrm>
              <a:off x="0" y="0"/>
              <a:ext cx="6624736" cy="474081"/>
            </a:xfrm>
            <a:prstGeom prst="rect">
              <a:avLst/>
            </a:prstGeom>
            <a:solidFill>
              <a:schemeClr val="accent3"/>
            </a:solidFill>
            <a:ln w="25400" cap="flat">
              <a:solidFill>
                <a:srgbClr val="718841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</p:txBody>
        </p:sp>
        <p:sp>
          <p:nvSpPr>
            <p:cNvPr id="798" name="Shape 798"/>
            <p:cNvSpPr/>
            <p:nvPr/>
          </p:nvSpPr>
          <p:spPr>
            <a:xfrm>
              <a:off x="0" y="7170"/>
              <a:ext cx="6624736" cy="45974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>
              <a:lvl1pPr algn="ctr">
                <a:defRPr sz="2400">
                  <a:solidFill>
                    <a:srgbClr val="FFFFFF"/>
                  </a:solidFill>
                  <a:latin typeface="OpenDyslexic"/>
                  <a:ea typeface="OpenDyslexic"/>
                  <a:cs typeface="OpenDyslexic"/>
                  <a:sym typeface="OpenDyslexic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sz="24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Targets</a:t>
              </a:r>
            </a:p>
          </p:txBody>
        </p:sp>
      </p:grpSp>
      <p:pic>
        <p:nvPicPr>
          <p:cNvPr id="800" name="image2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964929"/>
            <a:ext cx="1160184" cy="1453902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803" name="Group 803"/>
          <p:cNvGrpSpPr/>
          <p:nvPr/>
        </p:nvGrpSpPr>
        <p:grpSpPr>
          <a:xfrm>
            <a:off x="2999656" y="2041326"/>
            <a:ext cx="6031693" cy="2251771"/>
            <a:chOff x="0" y="0"/>
            <a:chExt cx="6031692" cy="2251771"/>
          </a:xfrm>
        </p:grpSpPr>
        <p:sp>
          <p:nvSpPr>
            <p:cNvPr id="801" name="Shape 801"/>
            <p:cNvSpPr/>
            <p:nvPr/>
          </p:nvSpPr>
          <p:spPr>
            <a:xfrm>
              <a:off x="0" y="0"/>
              <a:ext cx="6031692" cy="2251771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2" name="Shape 802"/>
            <p:cNvSpPr/>
            <p:nvPr/>
          </p:nvSpPr>
          <p:spPr>
            <a:xfrm>
              <a:off x="109921" y="248723"/>
              <a:ext cx="5811849" cy="175432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What are SMART targets? Give examples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06" name="Group 806"/>
          <p:cNvGrpSpPr/>
          <p:nvPr/>
        </p:nvGrpSpPr>
        <p:grpSpPr>
          <a:xfrm>
            <a:off x="1717249" y="4365104"/>
            <a:ext cx="4306743" cy="2304256"/>
            <a:chOff x="0" y="0"/>
            <a:chExt cx="4306743" cy="2304256"/>
          </a:xfrm>
        </p:grpSpPr>
        <p:sp>
          <p:nvSpPr>
            <p:cNvPr id="804" name="Shape 804"/>
            <p:cNvSpPr/>
            <p:nvPr/>
          </p:nvSpPr>
          <p:spPr>
            <a:xfrm>
              <a:off x="0" y="0"/>
              <a:ext cx="4306743" cy="230425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5" name="Shape 805"/>
            <p:cNvSpPr/>
            <p:nvPr/>
          </p:nvSpPr>
          <p:spPr>
            <a:xfrm>
              <a:off x="112484" y="290355"/>
              <a:ext cx="4081774" cy="172354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examples of short term targets: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809" name="Group 809"/>
          <p:cNvGrpSpPr/>
          <p:nvPr/>
        </p:nvGrpSpPr>
        <p:grpSpPr>
          <a:xfrm>
            <a:off x="6096000" y="4365104"/>
            <a:ext cx="4464496" cy="2304256"/>
            <a:chOff x="0" y="0"/>
            <a:chExt cx="4464496" cy="2304256"/>
          </a:xfrm>
        </p:grpSpPr>
        <p:sp>
          <p:nvSpPr>
            <p:cNvPr id="807" name="Shape 807"/>
            <p:cNvSpPr/>
            <p:nvPr/>
          </p:nvSpPr>
          <p:spPr>
            <a:xfrm>
              <a:off x="0" y="0"/>
              <a:ext cx="4464496" cy="2304256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25400" cap="flat">
              <a:solidFill>
                <a:schemeClr val="accent3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808" name="Shape 808"/>
            <p:cNvSpPr/>
            <p:nvPr/>
          </p:nvSpPr>
          <p:spPr>
            <a:xfrm>
              <a:off x="112485" y="167244"/>
              <a:ext cx="4239527" cy="19697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5719" tIns="45719" rIns="45719" bIns="45719" numCol="1"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r>
                <a:rPr kumimoji="0" sz="16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Dyslexic"/>
                  <a:sym typeface="OpenDyslexic"/>
                </a:rPr>
                <a:t>Give examples of long term targets: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600">
                  <a:latin typeface="OpenDyslexic"/>
                  <a:ea typeface="OpenDyslexic"/>
                  <a:cs typeface="OpenDyslexic"/>
                  <a:sym typeface="OpenDyslexic"/>
                </a:defRPr>
              </a:pPr>
              <a:endParaRPr kumimoji="0" sz="16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Dyslexic"/>
                <a:sym typeface="OpenDyslexic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F0E80F59BB104798E222572B3D5FDE" ma:contentTypeVersion="12" ma:contentTypeDescription="Create a new document." ma:contentTypeScope="" ma:versionID="6d3ace640bf360eaecbf916c3d376203">
  <xsd:schema xmlns:xsd="http://www.w3.org/2001/XMLSchema" xmlns:xs="http://www.w3.org/2001/XMLSchema" xmlns:p="http://schemas.microsoft.com/office/2006/metadata/properties" xmlns:ns2="3cde8ce8-497b-4d58-ad3b-77e996642cc8" xmlns:ns3="1c2ace7b-0193-49d6-b28f-a6c5f1daf0a8" targetNamespace="http://schemas.microsoft.com/office/2006/metadata/properties" ma:root="true" ma:fieldsID="68de4921ee568875b070f02223174350" ns2:_="" ns3:_="">
    <xsd:import namespace="3cde8ce8-497b-4d58-ad3b-77e996642cc8"/>
    <xsd:import namespace="1c2ace7b-0193-49d6-b28f-a6c5f1daf0a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de8ce8-497b-4d58-ad3b-77e996642cc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ace7b-0193-49d6-b28f-a6c5f1daf0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ECCBA8-CD47-4A92-A1A6-FFABAC17BFDA}"/>
</file>

<file path=customXml/itemProps2.xml><?xml version="1.0" encoding="utf-8"?>
<ds:datastoreItem xmlns:ds="http://schemas.openxmlformats.org/officeDocument/2006/customXml" ds:itemID="{63A0D0A5-66D6-4C6F-A65A-5B4AB11D4C23}"/>
</file>

<file path=customXml/itemProps3.xml><?xml version="1.0" encoding="utf-8"?>
<ds:datastoreItem xmlns:ds="http://schemas.openxmlformats.org/officeDocument/2006/customXml" ds:itemID="{4E0A88F9-6E03-4344-A100-B45DDBA3240A}"/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835</Words>
  <Application>Microsoft Office PowerPoint</Application>
  <PresentationFormat>Widescreen</PresentationFormat>
  <Paragraphs>1059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OpenDyslexic</vt:lpstr>
      <vt:lpstr>1_Office Theme</vt:lpstr>
      <vt:lpstr>2_Office Theme</vt:lpstr>
      <vt:lpstr>Health &amp; Social Care</vt:lpstr>
      <vt:lpstr>Revision checklist  - BTEC Tech Award H&amp;Sc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PowerPoint Presentation</vt:lpstr>
      <vt:lpstr>PowerPoint Presentation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  <vt:lpstr>BTEC Tech Award H&amp;Sc  Learning aim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&amp; Social Care</dc:title>
  <dc:creator>Morgan4, Julie</dc:creator>
  <cp:lastModifiedBy>Morgan4, Julie</cp:lastModifiedBy>
  <cp:revision>1</cp:revision>
  <dcterms:created xsi:type="dcterms:W3CDTF">2020-10-20T17:05:21Z</dcterms:created>
  <dcterms:modified xsi:type="dcterms:W3CDTF">2020-10-20T17:11:24Z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0x0101005BF0E80F59BB104798E222572B3D5FDE</vt:lpwstr>
  </property>
</Properties>
</file>