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7" r:id="rId4"/>
    <p:sldId id="259" r:id="rId5"/>
    <p:sldId id="290" r:id="rId6"/>
    <p:sldId id="289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customXml" Target="../customXml/item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499A0-7A2A-4BCA-BD91-2B2CD6969D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C20ADF-3307-495B-ACF4-806E61D03A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523C53-F74E-46D0-9F09-BE0BCE6DD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A147-6B8E-44BF-990D-3569AF776D9B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E502E0-3BA9-496D-AB3B-963067199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F68BE-854D-4106-9747-DCFCFDC9A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2676-0575-49EC-BC5B-E8999D79F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826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A93DB-BC15-4046-B867-D3B23559A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36F165-EE49-4D9A-91AB-237D558D11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169063-8285-455D-8DCD-1AF5F7155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A147-6B8E-44BF-990D-3569AF776D9B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63016-E1F6-4E2E-B52A-605983D92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D2BDB-59AE-4C50-B26F-83D1E1A06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2676-0575-49EC-BC5B-E8999D79F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782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478ABD-EEDB-4375-AEDD-B6C0E7F0E5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D50F18-9642-44E8-9F7F-8074EE578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A634BF-2EB2-4423-B6A5-DD099A04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A147-6B8E-44BF-990D-3569AF776D9B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D9E7CA-C360-4271-ABEA-6BDE6481D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22AA7-B85D-475E-9489-9BCBE5114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2676-0575-49EC-BC5B-E8999D79F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269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07F61-87A8-47E3-BCD7-DD8D9D35FC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E7998C-028F-4D2B-8BC9-E425A1B5E0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30102-F38C-44DE-948E-388BC21C0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F214-81A2-476B-866D-9E43C99D7468}" type="datetimeFigureOut">
              <a:rPr lang="en-GB" smtClean="0"/>
              <a:t>20/10/2020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3F72D-62C0-4161-B4D8-984FC7FA8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F00E4-0E15-433F-B961-5D18AB7CF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ED86-7E02-4B9A-9F33-87D52D3BF9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10885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8822C-7AAC-44E0-BAE2-060B3FDBD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7ECFD-5804-485E-A201-27F27E343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DE306-46D5-4D53-A23C-719DACC81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F214-81A2-476B-866D-9E43C99D7468}" type="datetimeFigureOut">
              <a:rPr lang="en-GB" smtClean="0"/>
              <a:t>20/10/2020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CDE5F-4310-40AA-8F69-DD65E9D85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59E78D-2839-48B4-8DD3-4EC27D9D0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ED86-7E02-4B9A-9F33-87D52D3BF9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4390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AF398-8434-4A42-99BE-B317687C6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ED3890-6973-41E8-B444-ED2A9946D9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9AD82-37E3-4A5A-8E4F-C28A6F0B5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F214-81A2-476B-866D-9E43C99D7468}" type="datetimeFigureOut">
              <a:rPr lang="en-GB" smtClean="0"/>
              <a:t>20/10/2020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0699B-010E-44AB-876E-7D1E3CF57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507CB-78DF-4B31-A0CD-3AEF3A64B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ED86-7E02-4B9A-9F33-87D52D3BF9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5161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B4CC7-1657-4B57-9618-443625C75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A7611-2497-4BFB-B38D-DA6CE720CC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32B95A-CB27-453B-BF7D-ED110FBC5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69BC19-B268-42AA-9282-3D4AA7049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F214-81A2-476B-866D-9E43C99D7468}" type="datetimeFigureOut">
              <a:rPr lang="en-GB" smtClean="0"/>
              <a:t>20/10/2020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E3FB85-AAB4-4BE1-B5DA-7BDBADC07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CA6C2F-B33D-40FD-A6D2-CE8C0979C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ED86-7E02-4B9A-9F33-87D52D3BF9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8637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0506A-70F4-4D12-A355-52C6C7232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350572-F9AA-4AD6-B628-CCCB06A8C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E6AFE0-FD89-4029-B9E8-6219518384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EE954B-A870-45AB-9973-A30DBDDA8F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F75DED-EFF3-43F1-91B5-0EC0520F4F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833EB4-0318-4F3A-83A7-D8C94BA25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F214-81A2-476B-866D-9E43C99D7468}" type="datetimeFigureOut">
              <a:rPr lang="en-GB" smtClean="0"/>
              <a:t>20/10/2020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D6D33C-C96B-4F44-82C1-4A64540D3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53B8E8-5520-4AFB-94A5-601F867B6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ED86-7E02-4B9A-9F33-87D52D3BF9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0404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9E22A-8099-41E5-95B3-71F690F26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6F73BA-F84C-469F-A7E3-0BDEDE996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F214-81A2-476B-866D-9E43C99D7468}" type="datetimeFigureOut">
              <a:rPr lang="en-GB" smtClean="0"/>
              <a:t>20/10/2020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14B3F8-0D77-4B62-AA72-303419F4D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8F8045-50B5-4E17-B127-75F5994B7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ED86-7E02-4B9A-9F33-87D52D3BF9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8096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264929-13A8-4AEE-A620-2CA4634A0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F214-81A2-476B-866D-9E43C99D7468}" type="datetimeFigureOut">
              <a:rPr lang="en-GB" smtClean="0"/>
              <a:t>20/10/2020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6D6F0A-C450-4571-9B93-D07594D62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CD7483-BC02-4702-9FBE-F43C81EA7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ED86-7E02-4B9A-9F33-87D52D3BF9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98970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9F30F-39D4-4FEC-8CE6-3B32AC8A9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4620F-5ABF-4A51-A33D-4542C1849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BA72CA-2B38-4A57-B492-7372BC9FC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4A4057-D741-4541-A2BC-DBE2F4F5E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F214-81A2-476B-866D-9E43C99D7468}" type="datetimeFigureOut">
              <a:rPr lang="en-GB" smtClean="0"/>
              <a:t>20/10/2020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B30682-3E4E-48A3-925B-D13336E0E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1D8AAC-5521-415D-9272-61E83C23B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ED86-7E02-4B9A-9F33-87D52D3BF9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536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06173-23AE-40ED-B478-1E887BE66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9D740-B682-466E-8514-070575705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BFDF3-D98E-47CB-BD3D-1EF6E944E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A147-6B8E-44BF-990D-3569AF776D9B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43543-1AA6-468C-B3E3-9C11B8084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C02260-75D1-4613-8C18-2DDB141E4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2676-0575-49EC-BC5B-E8999D79F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2528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3A192-5CF2-4E3B-82B8-85F45EFBE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4AB7D3-712E-4CC0-87B1-C070CA1B88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7437FC-B339-4837-BF2F-BA71AC80E6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60EA61-59D4-4932-9ABD-9563027EA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F214-81A2-476B-866D-9E43C99D7468}" type="datetimeFigureOut">
              <a:rPr lang="en-GB" smtClean="0"/>
              <a:t>20/10/2020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031DB9-9E27-46CE-BC68-9A08A74CC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FF2D64-039E-4CF8-B32A-A519F4DE0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ED86-7E02-4B9A-9F33-87D52D3BF9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7260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8BADD-A078-4233-B07E-E671F9AAC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6FBE00-2781-4202-8667-98CF762317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861D8C-BF12-409B-8B34-34104226B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F214-81A2-476B-866D-9E43C99D7468}" type="datetimeFigureOut">
              <a:rPr lang="en-GB" smtClean="0"/>
              <a:t>20/10/2020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AB1D3D-1A47-455F-9736-DD4852A5D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FE8FD3-B215-4BCC-A56C-49A003CD7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ED86-7E02-4B9A-9F33-87D52D3BF9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07985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A5C501-43B7-4FBB-8BA0-0814839DD2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9B1DA4-34E2-4BE1-BE25-97D6795FD9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B5D3E-BF67-4ACB-B793-43A39F2F9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F214-81A2-476B-866D-9E43C99D7468}" type="datetimeFigureOut">
              <a:rPr lang="en-GB" smtClean="0"/>
              <a:t>20/10/2020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5136E-2897-41E8-9B04-8E78B5C99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FF697F-9C8D-4C97-81A0-99B0CECAF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ED86-7E02-4B9A-9F33-87D52D3BF9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8772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78ACA-D517-4D4A-961C-7AE76D77B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F5774-FF43-4874-8ACE-D0E872ADE6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7F1CA-91FD-4DE3-B614-AFB1C892D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A147-6B8E-44BF-990D-3569AF776D9B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DE952-9A90-4927-A1DE-B1548FC10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82C6F-224B-4971-9AB4-58517C9CE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2676-0575-49EC-BC5B-E8999D79F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401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74F93-22A5-4072-9498-C87A20CB3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5ADE1-8D64-4484-BC1C-B0BD7C81CB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28D8D6-97D6-483D-ABF0-AD89A86751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FE3711-592D-4161-93FB-5E6EC8A8C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A147-6B8E-44BF-990D-3569AF776D9B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E150E4-6155-42CB-8425-66D0D545C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2721E2-DDC6-4885-A4F3-7F75A3AC2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2676-0575-49EC-BC5B-E8999D79F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999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D6276-B4F7-4BE9-8DBA-BDABC785E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2BF8C-3E2A-468E-9E7F-56816F444F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2F6E25-909D-4546-A81B-67E3F65CA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EDC06F-75F3-45A1-AE39-5367CEF7B8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A9C7AA-E08F-44DF-A373-81707079F2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3B8B64-6B41-42D7-9EE4-5E717D681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A147-6B8E-44BF-990D-3569AF776D9B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2B8136-FF0F-4A15-9595-03D1E99A4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D6FC3E-DEB3-4608-815C-D698CB4E6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2676-0575-49EC-BC5B-E8999D79F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130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2013E-FA7F-4C21-B453-3DE18B3C9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1165AA-5137-4347-8287-B5B0FE389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A147-6B8E-44BF-990D-3569AF776D9B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CF1614-C7E2-4A52-8C97-C0BA4EE77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F6B62E-2688-4A5F-9826-C367D4273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2676-0575-49EC-BC5B-E8999D79F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04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E3095C-E974-49A8-AD78-C29319700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A147-6B8E-44BF-990D-3569AF776D9B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632D5A-27AB-40C0-8E34-7FEECD95E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0470CB-3F7F-47CC-A44A-371D6104D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2676-0575-49EC-BC5B-E8999D79F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542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75235-4961-47FD-B555-B3F0291D4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81FEC-E6B0-4D1F-BFAA-75897E5C8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06639B-53B1-4499-A64D-4F50838056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D22391-B1CD-4687-82AB-60BAB346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A147-6B8E-44BF-990D-3569AF776D9B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9DC84D-36D9-4FCE-A6F5-800B885DB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0AEDA7-558D-471F-896F-2A835B4D3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2676-0575-49EC-BC5B-E8999D79F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357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49111-AEE3-4D67-9653-1C2FDA3F5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46592A-7B30-4D2D-9380-DCE52A198F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134F61-F023-47DE-B27B-C28A50E924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E7C83A-C128-4029-B44C-E5809F433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A147-6B8E-44BF-990D-3569AF776D9B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5E781F-3D96-4B90-9212-758403747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A92F6C-3037-417C-855E-E329E9046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2676-0575-49EC-BC5B-E8999D79F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30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38BEE1-BF2E-48B6-B6EB-07A0D2756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9CD7D3-D3FB-4C9A-918A-7101CE823E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87620-A820-47F8-A420-326ECD6443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3A147-6B8E-44BF-990D-3569AF776D9B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DC9C2-4A39-4995-A4DB-73FB4256E0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2806E0-95D1-4040-B969-920CF87F20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32676-0575-49EC-BC5B-E8999D79F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284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B367A2-6029-47F7-A73A-7ADA855EA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0D75B3-1B85-4880-9557-826387471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5AA7E4-14D8-424E-AEB4-353ACBF817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FF214-81A2-476B-866D-9E43C99D7468}" type="datetimeFigureOut">
              <a:rPr lang="en-GB" smtClean="0"/>
              <a:t>20/10/2020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A9D3DE-074B-4EAB-BBE2-2D627054A0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3472-541C-4B43-AA0E-B48F2CA593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8ED86-7E02-4B9A-9F33-87D52D3BF9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7793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Right Triangle 34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DDB9BC-F781-44E3-B262-23D3A9268F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en-GB" sz="11500" b="1" dirty="0">
                <a:latin typeface="Century Gothic" panose="020B0502020202020204" pitchFamily="34" charset="0"/>
              </a:rPr>
              <a:t>Health &amp; Social Care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2042EB-8721-43F9-809D-4112252451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 lnSpcReduction="10000"/>
          </a:bodyPr>
          <a:lstStyle/>
          <a:p>
            <a:pPr algn="l"/>
            <a:r>
              <a:rPr lang="en-GB" b="1" u="sng" dirty="0"/>
              <a:t>Revision Guidance </a:t>
            </a:r>
          </a:p>
          <a:p>
            <a:pPr algn="l"/>
            <a:r>
              <a:rPr lang="en-GB" b="1" u="sng" dirty="0"/>
              <a:t>Component 3: Health &amp; Wellbeing (Topic B)</a:t>
            </a:r>
          </a:p>
          <a:p>
            <a:pPr algn="l"/>
            <a:r>
              <a:rPr lang="en-GB" b="1" u="sng" dirty="0"/>
              <a:t>Health Indicators</a:t>
            </a:r>
          </a:p>
        </p:txBody>
      </p:sp>
    </p:spTree>
    <p:extLst>
      <p:ext uri="{BB962C8B-B14F-4D97-AF65-F5344CB8AC3E}">
        <p14:creationId xmlns:p14="http://schemas.microsoft.com/office/powerpoint/2010/main" val="2851228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Shape 59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868680">
              <a:defRPr sz="3420" b="1">
                <a:solidFill>
                  <a:srgbClr val="17375E"/>
                </a:solidFill>
                <a:latin typeface="OpenDyslexic"/>
                <a:ea typeface="OpenDyslexic"/>
                <a:cs typeface="OpenDyslexic"/>
                <a:sym typeface="OpenDyslexic"/>
              </a:defRPr>
            </a:pPr>
            <a:r>
              <a:t>BTEC Tech Award H&amp;Sc</a:t>
            </a:r>
            <a:br/>
            <a:r>
              <a:t>Learning aim B</a:t>
            </a:r>
          </a:p>
        </p:txBody>
      </p:sp>
      <p:grpSp>
        <p:nvGrpSpPr>
          <p:cNvPr id="596" name="Group 596"/>
          <p:cNvGrpSpPr/>
          <p:nvPr/>
        </p:nvGrpSpPr>
        <p:grpSpPr>
          <a:xfrm>
            <a:off x="3359696" y="1450252"/>
            <a:ext cx="5059592" cy="474082"/>
            <a:chOff x="0" y="0"/>
            <a:chExt cx="5059592" cy="474081"/>
          </a:xfrm>
        </p:grpSpPr>
        <p:sp>
          <p:nvSpPr>
            <p:cNvPr id="594" name="Shape 594"/>
            <p:cNvSpPr/>
            <p:nvPr/>
          </p:nvSpPr>
          <p:spPr>
            <a:xfrm>
              <a:off x="0" y="0"/>
              <a:ext cx="5059592" cy="474081"/>
            </a:xfrm>
            <a:prstGeom prst="rect">
              <a:avLst/>
            </a:prstGeom>
            <a:solidFill>
              <a:schemeClr val="accent2"/>
            </a:solidFill>
            <a:ln w="25400" cap="flat">
              <a:solidFill>
                <a:srgbClr val="8C3A38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2400"/>
            </a:p>
          </p:txBody>
        </p:sp>
        <p:sp>
          <p:nvSpPr>
            <p:cNvPr id="595" name="Shape 595"/>
            <p:cNvSpPr/>
            <p:nvPr/>
          </p:nvSpPr>
          <p:spPr>
            <a:xfrm>
              <a:off x="0" y="7170"/>
              <a:ext cx="5059592" cy="459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r>
                <a:t>Body Mass Index (BMI)</a:t>
              </a:r>
            </a:p>
          </p:txBody>
        </p:sp>
      </p:grpSp>
      <p:grpSp>
        <p:nvGrpSpPr>
          <p:cNvPr id="599" name="Group 599"/>
          <p:cNvGrpSpPr/>
          <p:nvPr/>
        </p:nvGrpSpPr>
        <p:grpSpPr>
          <a:xfrm>
            <a:off x="1631504" y="1608858"/>
            <a:ext cx="2762358" cy="2400655"/>
            <a:chOff x="0" y="115393"/>
            <a:chExt cx="2762358" cy="2400654"/>
          </a:xfrm>
        </p:grpSpPr>
        <p:sp>
          <p:nvSpPr>
            <p:cNvPr id="597" name="Shape 597"/>
            <p:cNvSpPr/>
            <p:nvPr/>
          </p:nvSpPr>
          <p:spPr>
            <a:xfrm>
              <a:off x="0" y="567383"/>
              <a:ext cx="2762358" cy="1496674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2">
                    <a:hueOff val="-39879"/>
                    <a:satOff val="52282"/>
                    <a:lumOff val="29251"/>
                  </a:schemeClr>
                </a:gs>
                <a:gs pos="35000">
                  <a:srgbClr val="FFBFBE"/>
                </a:gs>
                <a:gs pos="100000">
                  <a:schemeClr val="accent2">
                    <a:hueOff val="-44018"/>
                    <a:satOff val="52282"/>
                    <a:lumOff val="42346"/>
                  </a:schemeClr>
                </a:gs>
              </a:gsLst>
              <a:lin ang="16200000" scaled="0"/>
            </a:gradFill>
            <a:ln w="9525" cap="flat">
              <a:solidFill>
                <a:srgbClr val="BE4B48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598" name="Shape 598"/>
            <p:cNvSpPr/>
            <p:nvPr/>
          </p:nvSpPr>
          <p:spPr>
            <a:xfrm>
              <a:off x="73061" y="115393"/>
              <a:ext cx="2616235" cy="240065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t>What is BMI?</a:t>
              </a:r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</p:txBody>
        </p:sp>
      </p:grpSp>
      <p:grpSp>
        <p:nvGrpSpPr>
          <p:cNvPr id="602" name="Group 602"/>
          <p:cNvGrpSpPr/>
          <p:nvPr/>
        </p:nvGrpSpPr>
        <p:grpSpPr>
          <a:xfrm>
            <a:off x="1631504" y="3178996"/>
            <a:ext cx="2762358" cy="4062649"/>
            <a:chOff x="0" y="122596"/>
            <a:chExt cx="2762358" cy="4062648"/>
          </a:xfrm>
        </p:grpSpPr>
        <p:sp>
          <p:nvSpPr>
            <p:cNvPr id="600" name="Shape 600"/>
            <p:cNvSpPr/>
            <p:nvPr/>
          </p:nvSpPr>
          <p:spPr>
            <a:xfrm>
              <a:off x="0" y="660632"/>
              <a:ext cx="2762358" cy="298657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2">
                    <a:hueOff val="-39879"/>
                    <a:satOff val="52282"/>
                    <a:lumOff val="29251"/>
                  </a:schemeClr>
                </a:gs>
                <a:gs pos="35000">
                  <a:srgbClr val="FFBFBE"/>
                </a:gs>
                <a:gs pos="100000">
                  <a:schemeClr val="accent2">
                    <a:hueOff val="-44018"/>
                    <a:satOff val="52282"/>
                    <a:lumOff val="42346"/>
                  </a:schemeClr>
                </a:gs>
              </a:gsLst>
              <a:lin ang="16200000" scaled="0"/>
            </a:gradFill>
            <a:ln w="9525" cap="flat">
              <a:solidFill>
                <a:srgbClr val="BE4B48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601" name="Shape 601"/>
            <p:cNvSpPr/>
            <p:nvPr/>
          </p:nvSpPr>
          <p:spPr>
            <a:xfrm>
              <a:off x="134846" y="122596"/>
              <a:ext cx="2492666" cy="40626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t>BMI readings:</a:t>
              </a:r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</p:txBody>
        </p:sp>
      </p:grpSp>
      <p:graphicFrame>
        <p:nvGraphicFramePr>
          <p:cNvPr id="603" name="Table 603"/>
          <p:cNvGraphicFramePr/>
          <p:nvPr/>
        </p:nvGraphicFramePr>
        <p:xfrm>
          <a:off x="1740711" y="4110280"/>
          <a:ext cx="2543944" cy="2502877"/>
        </p:xfrm>
        <a:graphic>
          <a:graphicData uri="http://schemas.openxmlformats.org/drawingml/2006/table">
            <a:tbl>
              <a:tblPr firstRow="1" bandRow="1"/>
              <a:tblGrid>
                <a:gridCol w="1114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9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9171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200" b="1">
                          <a:solidFill>
                            <a:srgbClr val="FFFFFF"/>
                          </a:solidFill>
                          <a:latin typeface="OpenDyslexic"/>
                          <a:ea typeface="OpenDyslexic"/>
                          <a:cs typeface="OpenDyslexic"/>
                          <a:sym typeface="OpenDyslexic"/>
                        </a:rPr>
                        <a:t>BMI</a:t>
                      </a:r>
                    </a:p>
                  </a:txBody>
                  <a:tcPr marL="45720" marR="45720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200" b="1">
                          <a:solidFill>
                            <a:srgbClr val="FFFFFF"/>
                          </a:solidFill>
                          <a:latin typeface="OpenDyslexic"/>
                          <a:ea typeface="OpenDyslexic"/>
                          <a:cs typeface="OpenDyslexic"/>
                          <a:sym typeface="OpenDyslexic"/>
                        </a:rPr>
                        <a:t>Meaning</a:t>
                      </a:r>
                    </a:p>
                  </a:txBody>
                  <a:tcPr marL="45720" marR="45720" horzOverflow="overflow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95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>
                          <a:latin typeface="OpenDyslexic"/>
                          <a:ea typeface="OpenDyslexic"/>
                          <a:cs typeface="OpenDyslexic"/>
                          <a:sym typeface="OpenDyslexic"/>
                        </a:rPr>
                        <a:t>&lt;18.5</a:t>
                      </a:r>
                    </a:p>
                  </a:txBody>
                  <a:tcPr marL="45720" marR="45720" horzOverflow="overflow">
                    <a:solidFill>
                      <a:srgbClr val="E8CFC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95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>
                          <a:latin typeface="OpenDyslexic"/>
                          <a:ea typeface="OpenDyslexic"/>
                          <a:cs typeface="OpenDyslexic"/>
                          <a:sym typeface="OpenDyslexic"/>
                        </a:rPr>
                        <a:t>18.5 – 24.9</a:t>
                      </a:r>
                    </a:p>
                  </a:txBody>
                  <a:tcPr marL="45720" marR="45720" horzOverflow="overflow">
                    <a:solidFill>
                      <a:srgbClr val="F4E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95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>
                          <a:latin typeface="OpenDyslexic"/>
                          <a:ea typeface="OpenDyslexic"/>
                          <a:cs typeface="OpenDyslexic"/>
                          <a:sym typeface="OpenDyslexic"/>
                        </a:rPr>
                        <a:t>25-29.9</a:t>
                      </a:r>
                    </a:p>
                  </a:txBody>
                  <a:tcPr marL="45720" marR="45720" horzOverflow="overflow">
                    <a:solidFill>
                      <a:srgbClr val="E8CFC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95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>
                          <a:latin typeface="OpenDyslexic"/>
                          <a:ea typeface="OpenDyslexic"/>
                          <a:cs typeface="OpenDyslexic"/>
                          <a:sym typeface="OpenDyslexic"/>
                        </a:rPr>
                        <a:t>30 – 34.9</a:t>
                      </a:r>
                    </a:p>
                  </a:txBody>
                  <a:tcPr marL="45720" marR="45720" horzOverflow="overflow">
                    <a:solidFill>
                      <a:srgbClr val="F4E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95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>
                          <a:latin typeface="OpenDyslexic"/>
                          <a:ea typeface="OpenDyslexic"/>
                          <a:cs typeface="OpenDyslexic"/>
                          <a:sym typeface="OpenDyslexic"/>
                        </a:rPr>
                        <a:t>35 – 39.9</a:t>
                      </a:r>
                    </a:p>
                  </a:txBody>
                  <a:tcPr marL="45720" marR="45720" horzOverflow="overflow">
                    <a:solidFill>
                      <a:srgbClr val="E8CFC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95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>
                          <a:latin typeface="OpenDyslexic"/>
                          <a:ea typeface="OpenDyslexic"/>
                          <a:cs typeface="OpenDyslexic"/>
                          <a:sym typeface="OpenDyslexic"/>
                        </a:rPr>
                        <a:t>40 +</a:t>
                      </a:r>
                    </a:p>
                  </a:txBody>
                  <a:tcPr marL="45720" marR="45720" horzOverflow="overflow">
                    <a:solidFill>
                      <a:srgbClr val="F4E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606" name="Group 606"/>
          <p:cNvGrpSpPr/>
          <p:nvPr/>
        </p:nvGrpSpPr>
        <p:grpSpPr>
          <a:xfrm>
            <a:off x="8234174" y="1228195"/>
            <a:ext cx="2326323" cy="6278640"/>
            <a:chOff x="0" y="132200"/>
            <a:chExt cx="2326322" cy="6278639"/>
          </a:xfrm>
        </p:grpSpPr>
        <p:sp>
          <p:nvSpPr>
            <p:cNvPr id="604" name="Shape 604"/>
            <p:cNvSpPr/>
            <p:nvPr/>
          </p:nvSpPr>
          <p:spPr>
            <a:xfrm>
              <a:off x="0" y="960453"/>
              <a:ext cx="2326322" cy="4622134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2">
                    <a:hueOff val="-39879"/>
                    <a:satOff val="52282"/>
                    <a:lumOff val="29251"/>
                  </a:schemeClr>
                </a:gs>
                <a:gs pos="35000">
                  <a:srgbClr val="FFBFBE"/>
                </a:gs>
                <a:gs pos="100000">
                  <a:schemeClr val="accent2">
                    <a:hueOff val="-44018"/>
                    <a:satOff val="52282"/>
                    <a:lumOff val="42346"/>
                  </a:schemeClr>
                </a:gs>
              </a:gsLst>
              <a:lin ang="16200000" scaled="0"/>
            </a:gradFill>
            <a:ln w="9525" cap="flat">
              <a:solidFill>
                <a:srgbClr val="BE4B48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605" name="Shape 605"/>
            <p:cNvSpPr/>
            <p:nvPr/>
          </p:nvSpPr>
          <p:spPr>
            <a:xfrm>
              <a:off x="113562" y="132200"/>
              <a:ext cx="2099198" cy="62786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t>Limitations of BMI:</a:t>
              </a:r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</p:txBody>
        </p:sp>
      </p:grpSp>
      <p:grpSp>
        <p:nvGrpSpPr>
          <p:cNvPr id="609" name="Group 609"/>
          <p:cNvGrpSpPr/>
          <p:nvPr/>
        </p:nvGrpSpPr>
        <p:grpSpPr>
          <a:xfrm>
            <a:off x="4503067" y="1659400"/>
            <a:ext cx="3609156" cy="7101841"/>
            <a:chOff x="0" y="0"/>
            <a:chExt cx="3609155" cy="7101840"/>
          </a:xfrm>
        </p:grpSpPr>
        <p:sp>
          <p:nvSpPr>
            <p:cNvPr id="607" name="Shape 607"/>
            <p:cNvSpPr/>
            <p:nvPr/>
          </p:nvSpPr>
          <p:spPr>
            <a:xfrm>
              <a:off x="0" y="2057632"/>
              <a:ext cx="3609155" cy="298657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2">
                    <a:hueOff val="-39879"/>
                    <a:satOff val="52282"/>
                    <a:lumOff val="29251"/>
                  </a:schemeClr>
                </a:gs>
                <a:gs pos="35000">
                  <a:srgbClr val="FFBFBE"/>
                </a:gs>
                <a:gs pos="100000">
                  <a:schemeClr val="accent2">
                    <a:hueOff val="-44018"/>
                    <a:satOff val="52282"/>
                    <a:lumOff val="42346"/>
                  </a:schemeClr>
                </a:gs>
              </a:gsLst>
              <a:lin ang="16200000" scaled="0"/>
            </a:gradFill>
            <a:ln w="9525" cap="flat">
              <a:solidFill>
                <a:srgbClr val="BE4B48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608" name="Shape 608"/>
            <p:cNvSpPr/>
            <p:nvPr/>
          </p:nvSpPr>
          <p:spPr>
            <a:xfrm>
              <a:off x="145792" y="0"/>
              <a:ext cx="3317570" cy="71018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t>Risks to health</a:t>
              </a:r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</p:txBody>
        </p:sp>
      </p:grpSp>
      <p:graphicFrame>
        <p:nvGraphicFramePr>
          <p:cNvPr id="610" name="Table 610"/>
          <p:cNvGraphicFramePr/>
          <p:nvPr/>
        </p:nvGraphicFramePr>
        <p:xfrm>
          <a:off x="4739118" y="4044851"/>
          <a:ext cx="3137054" cy="2158926"/>
        </p:xfrm>
        <a:graphic>
          <a:graphicData uri="http://schemas.openxmlformats.org/drawingml/2006/table">
            <a:tbl>
              <a:tblPr firstRow="1" bandRow="1"/>
              <a:tblGrid>
                <a:gridCol w="1488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8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9171"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  <a:latin typeface="OpenDyslexic"/>
                          <a:ea typeface="OpenDyslexic"/>
                          <a:cs typeface="OpenDyslexic"/>
                          <a:sym typeface="OpenDyslexic"/>
                        </a:rPr>
                        <a:t>Underweight</a:t>
                      </a:r>
                    </a:p>
                  </a:txBody>
                  <a:tcPr marL="45720" marR="45720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  <a:latin typeface="OpenDyslexic"/>
                          <a:ea typeface="OpenDyslexic"/>
                          <a:cs typeface="OpenDyslexic"/>
                          <a:sym typeface="OpenDyslexic"/>
                        </a:rPr>
                        <a:t>Overweight</a:t>
                      </a:r>
                    </a:p>
                  </a:txBody>
                  <a:tcPr marL="45720" marR="45720" horzOverflow="overflow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95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/>
                    </a:p>
                  </a:txBody>
                  <a:tcPr marL="45720" marR="45720" horzOverflow="overflow">
                    <a:solidFill>
                      <a:srgbClr val="E8CFC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95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/>
                    </a:p>
                  </a:txBody>
                  <a:tcPr marL="45720" marR="45720" horzOverflow="overflow">
                    <a:solidFill>
                      <a:srgbClr val="F4E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95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/>
                    </a:p>
                  </a:txBody>
                  <a:tcPr marL="45720" marR="45720" horzOverflow="overflow">
                    <a:solidFill>
                      <a:srgbClr val="E8CFC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95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/>
                    </a:p>
                  </a:txBody>
                  <a:tcPr marL="45720" marR="45720" horzOverflow="overflow">
                    <a:solidFill>
                      <a:srgbClr val="F4E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/>
                    </a:p>
                  </a:txBody>
                  <a:tcPr marL="45720" marR="45720" horzOverflow="overflow">
                    <a:solidFill>
                      <a:srgbClr val="E8CFC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95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/>
                    </a:p>
                  </a:txBody>
                  <a:tcPr marL="45720" marR="45720" horzOverflow="overflow">
                    <a:solidFill>
                      <a:srgbClr val="F4E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613" name="Group 613"/>
          <p:cNvGrpSpPr/>
          <p:nvPr/>
        </p:nvGrpSpPr>
        <p:grpSpPr>
          <a:xfrm>
            <a:off x="4512062" y="1604459"/>
            <a:ext cx="3603912" cy="2400655"/>
            <a:chOff x="0" y="115393"/>
            <a:chExt cx="3603910" cy="2400654"/>
          </a:xfrm>
        </p:grpSpPr>
        <p:sp>
          <p:nvSpPr>
            <p:cNvPr id="611" name="Shape 611"/>
            <p:cNvSpPr/>
            <p:nvPr/>
          </p:nvSpPr>
          <p:spPr>
            <a:xfrm>
              <a:off x="0" y="567383"/>
              <a:ext cx="3603910" cy="1496674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2">
                    <a:hueOff val="-39879"/>
                    <a:satOff val="52282"/>
                    <a:lumOff val="29251"/>
                  </a:schemeClr>
                </a:gs>
                <a:gs pos="35000">
                  <a:srgbClr val="FFBFBE"/>
                </a:gs>
                <a:gs pos="100000">
                  <a:schemeClr val="accent2">
                    <a:hueOff val="-44018"/>
                    <a:satOff val="52282"/>
                    <a:lumOff val="42346"/>
                  </a:schemeClr>
                </a:gs>
              </a:gsLst>
              <a:lin ang="16200000" scaled="0"/>
            </a:gradFill>
            <a:ln w="9525" cap="flat">
              <a:solidFill>
                <a:srgbClr val="BE4B48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612" name="Shape 612"/>
            <p:cNvSpPr/>
            <p:nvPr/>
          </p:nvSpPr>
          <p:spPr>
            <a:xfrm>
              <a:off x="73062" y="115393"/>
              <a:ext cx="3457785" cy="240065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t>BMI calculations:</a:t>
              </a:r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</p:txBody>
        </p:sp>
      </p:grp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Shape 61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868680">
              <a:defRPr sz="3420" b="1">
                <a:solidFill>
                  <a:srgbClr val="17375E"/>
                </a:solidFill>
                <a:latin typeface="OpenDyslexic"/>
                <a:ea typeface="OpenDyslexic"/>
                <a:cs typeface="OpenDyslexic"/>
                <a:sym typeface="OpenDyslexic"/>
              </a:defRPr>
            </a:pPr>
            <a:r>
              <a:t>BTEC Tech Award H&amp;Sc</a:t>
            </a:r>
            <a:br/>
            <a:r>
              <a:t>Learning aim B</a:t>
            </a:r>
          </a:p>
        </p:txBody>
      </p:sp>
      <p:grpSp>
        <p:nvGrpSpPr>
          <p:cNvPr id="618" name="Group 618"/>
          <p:cNvGrpSpPr/>
          <p:nvPr/>
        </p:nvGrpSpPr>
        <p:grpSpPr>
          <a:xfrm>
            <a:off x="3359696" y="1450252"/>
            <a:ext cx="5059592" cy="474082"/>
            <a:chOff x="0" y="0"/>
            <a:chExt cx="5059592" cy="474081"/>
          </a:xfrm>
        </p:grpSpPr>
        <p:sp>
          <p:nvSpPr>
            <p:cNvPr id="616" name="Shape 616"/>
            <p:cNvSpPr/>
            <p:nvPr/>
          </p:nvSpPr>
          <p:spPr>
            <a:xfrm>
              <a:off x="0" y="0"/>
              <a:ext cx="5059592" cy="474081"/>
            </a:xfrm>
            <a:prstGeom prst="rect">
              <a:avLst/>
            </a:prstGeom>
            <a:solidFill>
              <a:schemeClr val="accent2"/>
            </a:solidFill>
            <a:ln w="25400" cap="flat">
              <a:solidFill>
                <a:srgbClr val="8C3A38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2400"/>
            </a:p>
          </p:txBody>
        </p:sp>
        <p:sp>
          <p:nvSpPr>
            <p:cNvPr id="617" name="Shape 617"/>
            <p:cNvSpPr/>
            <p:nvPr/>
          </p:nvSpPr>
          <p:spPr>
            <a:xfrm>
              <a:off x="0" y="7170"/>
              <a:ext cx="5059592" cy="459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r>
                <a:t>Lifestyle data - Smoking</a:t>
              </a:r>
            </a:p>
          </p:txBody>
        </p:sp>
      </p:grpSp>
      <p:grpSp>
        <p:nvGrpSpPr>
          <p:cNvPr id="621" name="Group 621"/>
          <p:cNvGrpSpPr/>
          <p:nvPr/>
        </p:nvGrpSpPr>
        <p:grpSpPr>
          <a:xfrm>
            <a:off x="1631504" y="896377"/>
            <a:ext cx="4752528" cy="4511041"/>
            <a:chOff x="0" y="0"/>
            <a:chExt cx="4752528" cy="4511040"/>
          </a:xfrm>
        </p:grpSpPr>
        <p:sp>
          <p:nvSpPr>
            <p:cNvPr id="619" name="Shape 619"/>
            <p:cNvSpPr/>
            <p:nvPr/>
          </p:nvSpPr>
          <p:spPr>
            <a:xfrm>
              <a:off x="0" y="1075311"/>
              <a:ext cx="4752528" cy="2360418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2">
                    <a:hueOff val="-39879"/>
                    <a:satOff val="52282"/>
                    <a:lumOff val="29251"/>
                  </a:schemeClr>
                </a:gs>
                <a:gs pos="35000">
                  <a:srgbClr val="FFBFBE"/>
                </a:gs>
                <a:gs pos="100000">
                  <a:schemeClr val="accent2">
                    <a:hueOff val="-44018"/>
                    <a:satOff val="52282"/>
                    <a:lumOff val="42346"/>
                  </a:schemeClr>
                </a:gs>
              </a:gsLst>
              <a:lin ang="16200000" scaled="0"/>
            </a:gradFill>
            <a:ln w="9525" cap="flat">
              <a:solidFill>
                <a:srgbClr val="BE4B48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620" name="Shape 620"/>
            <p:cNvSpPr/>
            <p:nvPr/>
          </p:nvSpPr>
          <p:spPr>
            <a:xfrm>
              <a:off x="115226" y="0"/>
              <a:ext cx="4522076" cy="45110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400"/>
                <a:t> - </a:t>
              </a:r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Give three ways the role of a health care organisation can help</a:t>
              </a:r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1.</a:t>
              </a:r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2.</a:t>
              </a:r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3.</a:t>
              </a:r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</p:txBody>
        </p:sp>
      </p:grpSp>
      <p:grpSp>
        <p:nvGrpSpPr>
          <p:cNvPr id="624" name="Group 624"/>
          <p:cNvGrpSpPr/>
          <p:nvPr/>
        </p:nvGrpSpPr>
        <p:grpSpPr>
          <a:xfrm>
            <a:off x="6528048" y="1133265"/>
            <a:ext cx="3960440" cy="4093426"/>
            <a:chOff x="0" y="88157"/>
            <a:chExt cx="3960440" cy="4093426"/>
          </a:xfrm>
        </p:grpSpPr>
        <p:sp>
          <p:nvSpPr>
            <p:cNvPr id="622" name="Shape 622"/>
            <p:cNvSpPr/>
            <p:nvPr/>
          </p:nvSpPr>
          <p:spPr>
            <a:xfrm>
              <a:off x="0" y="982741"/>
              <a:ext cx="3960440" cy="2304257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2">
                    <a:hueOff val="-39879"/>
                    <a:satOff val="52282"/>
                    <a:lumOff val="29251"/>
                  </a:schemeClr>
                </a:gs>
                <a:gs pos="35000">
                  <a:srgbClr val="FFBFBE"/>
                </a:gs>
                <a:gs pos="100000">
                  <a:schemeClr val="accent2">
                    <a:hueOff val="-44018"/>
                    <a:satOff val="52282"/>
                    <a:lumOff val="42346"/>
                  </a:schemeClr>
                </a:gs>
              </a:gsLst>
              <a:lin ang="16200000" scaled="0"/>
            </a:gradFill>
            <a:ln w="9525" cap="flat">
              <a:solidFill>
                <a:srgbClr val="BE4B48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623" name="Shape 623"/>
            <p:cNvSpPr/>
            <p:nvPr/>
          </p:nvSpPr>
          <p:spPr>
            <a:xfrm>
              <a:off x="112485" y="88157"/>
              <a:ext cx="3735471" cy="40934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400"/>
                <a:t> - </a:t>
              </a:r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Give three barriers to quitting smoking:</a:t>
              </a:r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1.</a:t>
              </a:r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2.</a:t>
              </a:r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3.</a:t>
              </a:r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</p:txBody>
        </p:sp>
      </p:grpSp>
      <p:grpSp>
        <p:nvGrpSpPr>
          <p:cNvPr id="627" name="Group 627"/>
          <p:cNvGrpSpPr/>
          <p:nvPr/>
        </p:nvGrpSpPr>
        <p:grpSpPr>
          <a:xfrm>
            <a:off x="6528048" y="3333721"/>
            <a:ext cx="3960440" cy="4511041"/>
            <a:chOff x="0" y="0"/>
            <a:chExt cx="3960440" cy="4511040"/>
          </a:xfrm>
        </p:grpSpPr>
        <p:sp>
          <p:nvSpPr>
            <p:cNvPr id="625" name="Shape 625"/>
            <p:cNvSpPr/>
            <p:nvPr/>
          </p:nvSpPr>
          <p:spPr>
            <a:xfrm>
              <a:off x="0" y="1103392"/>
              <a:ext cx="3960440" cy="230425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2">
                    <a:hueOff val="-39879"/>
                    <a:satOff val="52282"/>
                    <a:lumOff val="29251"/>
                  </a:schemeClr>
                </a:gs>
                <a:gs pos="35000">
                  <a:srgbClr val="FFBFBE"/>
                </a:gs>
                <a:gs pos="100000">
                  <a:schemeClr val="accent2">
                    <a:hueOff val="-44018"/>
                    <a:satOff val="52282"/>
                    <a:lumOff val="42346"/>
                  </a:schemeClr>
                </a:gs>
              </a:gsLst>
              <a:lin ang="16200000" scaled="0"/>
            </a:gradFill>
            <a:ln w="9525" cap="flat">
              <a:solidFill>
                <a:srgbClr val="BE4B48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626" name="Shape 626"/>
            <p:cNvSpPr/>
            <p:nvPr/>
          </p:nvSpPr>
          <p:spPr>
            <a:xfrm>
              <a:off x="112485" y="0"/>
              <a:ext cx="3735471" cy="45110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400"/>
                <a:t> - </a:t>
              </a:r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Give three ways a person can be supported in quitting smoking:</a:t>
              </a:r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1.</a:t>
              </a:r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2.</a:t>
              </a:r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3.</a:t>
              </a:r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</p:txBody>
        </p:sp>
      </p:grpSp>
      <p:grpSp>
        <p:nvGrpSpPr>
          <p:cNvPr id="630" name="Group 630"/>
          <p:cNvGrpSpPr/>
          <p:nvPr/>
        </p:nvGrpSpPr>
        <p:grpSpPr>
          <a:xfrm>
            <a:off x="1612713" y="3528706"/>
            <a:ext cx="4771319" cy="4093426"/>
            <a:chOff x="0" y="88156"/>
            <a:chExt cx="4771319" cy="4093426"/>
          </a:xfrm>
        </p:grpSpPr>
        <p:sp>
          <p:nvSpPr>
            <p:cNvPr id="628" name="Shape 628"/>
            <p:cNvSpPr/>
            <p:nvPr/>
          </p:nvSpPr>
          <p:spPr>
            <a:xfrm>
              <a:off x="0" y="982741"/>
              <a:ext cx="4771319" cy="2304257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2">
                    <a:hueOff val="-39879"/>
                    <a:satOff val="52282"/>
                    <a:lumOff val="29251"/>
                  </a:schemeClr>
                </a:gs>
                <a:gs pos="35000">
                  <a:srgbClr val="FFBFBE"/>
                </a:gs>
                <a:gs pos="100000">
                  <a:schemeClr val="accent2">
                    <a:hueOff val="-44018"/>
                    <a:satOff val="52282"/>
                    <a:lumOff val="42346"/>
                  </a:schemeClr>
                </a:gs>
              </a:gsLst>
              <a:lin ang="16200000" scaled="0"/>
            </a:gradFill>
            <a:ln w="9525" cap="flat">
              <a:solidFill>
                <a:srgbClr val="BE4B48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629" name="Shape 629"/>
            <p:cNvSpPr/>
            <p:nvPr/>
          </p:nvSpPr>
          <p:spPr>
            <a:xfrm>
              <a:off x="112485" y="88156"/>
              <a:ext cx="4546349" cy="40934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400"/>
                <a:t> - </a:t>
              </a:r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Give three positive effects of quitting</a:t>
              </a:r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1.</a:t>
              </a:r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2.</a:t>
              </a:r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3.</a:t>
              </a:r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</p:txBody>
        </p:sp>
      </p:grpSp>
      <p:pic>
        <p:nvPicPr>
          <p:cNvPr id="631" name="image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0296" y="1009706"/>
            <a:ext cx="1296144" cy="881092"/>
          </a:xfrm>
          <a:prstGeom prst="rect">
            <a:avLst/>
          </a:prstGeom>
          <a:ln w="12700">
            <a:miter lim="400000"/>
          </a:ln>
        </p:spPr>
      </p:pic>
      <p:pic>
        <p:nvPicPr>
          <p:cNvPr id="632" name="image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520" y="973270"/>
            <a:ext cx="1243169" cy="88109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Shape 63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868680">
              <a:defRPr sz="3420" b="1">
                <a:solidFill>
                  <a:srgbClr val="17375E"/>
                </a:solidFill>
                <a:latin typeface="OpenDyslexic"/>
                <a:ea typeface="OpenDyslexic"/>
                <a:cs typeface="OpenDyslexic"/>
                <a:sym typeface="OpenDyslexic"/>
              </a:defRPr>
            </a:pPr>
            <a:r>
              <a:t>BTEC Tech Award H&amp;Sc</a:t>
            </a:r>
            <a:br/>
            <a:r>
              <a:t>Learning aim B</a:t>
            </a:r>
          </a:p>
        </p:txBody>
      </p:sp>
      <p:grpSp>
        <p:nvGrpSpPr>
          <p:cNvPr id="637" name="Group 637"/>
          <p:cNvGrpSpPr/>
          <p:nvPr/>
        </p:nvGrpSpPr>
        <p:grpSpPr>
          <a:xfrm>
            <a:off x="3359696" y="1450252"/>
            <a:ext cx="5059592" cy="474082"/>
            <a:chOff x="0" y="0"/>
            <a:chExt cx="5059592" cy="474081"/>
          </a:xfrm>
        </p:grpSpPr>
        <p:sp>
          <p:nvSpPr>
            <p:cNvPr id="635" name="Shape 635"/>
            <p:cNvSpPr/>
            <p:nvPr/>
          </p:nvSpPr>
          <p:spPr>
            <a:xfrm>
              <a:off x="0" y="0"/>
              <a:ext cx="5059592" cy="474081"/>
            </a:xfrm>
            <a:prstGeom prst="rect">
              <a:avLst/>
            </a:prstGeom>
            <a:solidFill>
              <a:schemeClr val="accent2"/>
            </a:solidFill>
            <a:ln w="25400" cap="flat">
              <a:solidFill>
                <a:srgbClr val="8C3A38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2400"/>
            </a:p>
          </p:txBody>
        </p:sp>
        <p:sp>
          <p:nvSpPr>
            <p:cNvPr id="636" name="Shape 636"/>
            <p:cNvSpPr/>
            <p:nvPr/>
          </p:nvSpPr>
          <p:spPr>
            <a:xfrm>
              <a:off x="0" y="7170"/>
              <a:ext cx="5059592" cy="459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r>
                <a:t>Lifestyle data – Alcohol </a:t>
              </a:r>
            </a:p>
          </p:txBody>
        </p:sp>
      </p:grpSp>
      <p:grpSp>
        <p:nvGrpSpPr>
          <p:cNvPr id="640" name="Group 640"/>
          <p:cNvGrpSpPr/>
          <p:nvPr/>
        </p:nvGrpSpPr>
        <p:grpSpPr>
          <a:xfrm>
            <a:off x="1631504" y="896377"/>
            <a:ext cx="4320480" cy="4511041"/>
            <a:chOff x="0" y="0"/>
            <a:chExt cx="4320480" cy="4511040"/>
          </a:xfrm>
        </p:grpSpPr>
        <p:sp>
          <p:nvSpPr>
            <p:cNvPr id="638" name="Shape 638"/>
            <p:cNvSpPr/>
            <p:nvPr/>
          </p:nvSpPr>
          <p:spPr>
            <a:xfrm>
              <a:off x="0" y="1075311"/>
              <a:ext cx="4320480" cy="2360418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2">
                    <a:hueOff val="-39879"/>
                    <a:satOff val="52282"/>
                    <a:lumOff val="29251"/>
                  </a:schemeClr>
                </a:gs>
                <a:gs pos="35000">
                  <a:srgbClr val="FFBFBE"/>
                </a:gs>
                <a:gs pos="100000">
                  <a:schemeClr val="accent2">
                    <a:hueOff val="-44018"/>
                    <a:satOff val="52282"/>
                    <a:lumOff val="42346"/>
                  </a:schemeClr>
                </a:gs>
              </a:gsLst>
              <a:lin ang="16200000" scaled="0"/>
            </a:gradFill>
            <a:ln w="9525" cap="flat">
              <a:solidFill>
                <a:srgbClr val="BE4B48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639" name="Shape 639"/>
            <p:cNvSpPr/>
            <p:nvPr/>
          </p:nvSpPr>
          <p:spPr>
            <a:xfrm>
              <a:off x="115226" y="0"/>
              <a:ext cx="4090028" cy="45110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400"/>
                <a:t> - </a:t>
              </a:r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Give three ways the role of a health care organisation can help:</a:t>
              </a:r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1.</a:t>
              </a:r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2.</a:t>
              </a:r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3.</a:t>
              </a:r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</p:txBody>
        </p:sp>
      </p:grpSp>
      <p:grpSp>
        <p:nvGrpSpPr>
          <p:cNvPr id="643" name="Group 643"/>
          <p:cNvGrpSpPr/>
          <p:nvPr/>
        </p:nvGrpSpPr>
        <p:grpSpPr>
          <a:xfrm>
            <a:off x="6168008" y="1133265"/>
            <a:ext cx="4320480" cy="4093426"/>
            <a:chOff x="0" y="88157"/>
            <a:chExt cx="4320480" cy="4093426"/>
          </a:xfrm>
        </p:grpSpPr>
        <p:sp>
          <p:nvSpPr>
            <p:cNvPr id="641" name="Shape 641"/>
            <p:cNvSpPr/>
            <p:nvPr/>
          </p:nvSpPr>
          <p:spPr>
            <a:xfrm>
              <a:off x="0" y="982741"/>
              <a:ext cx="4320480" cy="2304257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2">
                    <a:hueOff val="-39879"/>
                    <a:satOff val="52282"/>
                    <a:lumOff val="29251"/>
                  </a:schemeClr>
                </a:gs>
                <a:gs pos="35000">
                  <a:srgbClr val="FFBFBE"/>
                </a:gs>
                <a:gs pos="100000">
                  <a:schemeClr val="accent2">
                    <a:hueOff val="-44018"/>
                    <a:satOff val="52282"/>
                    <a:lumOff val="42346"/>
                  </a:schemeClr>
                </a:gs>
              </a:gsLst>
              <a:lin ang="16200000" scaled="0"/>
            </a:gradFill>
            <a:ln w="9525" cap="flat">
              <a:solidFill>
                <a:srgbClr val="BE4B48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642" name="Shape 642"/>
            <p:cNvSpPr/>
            <p:nvPr/>
          </p:nvSpPr>
          <p:spPr>
            <a:xfrm>
              <a:off x="112485" y="88157"/>
              <a:ext cx="4095511" cy="40934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400"/>
                <a:t> - </a:t>
              </a:r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Give three risks to physical health</a:t>
              </a:r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1.</a:t>
              </a:r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2.</a:t>
              </a:r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3.</a:t>
              </a:r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</p:txBody>
        </p:sp>
      </p:grpSp>
      <p:grpSp>
        <p:nvGrpSpPr>
          <p:cNvPr id="646" name="Group 646"/>
          <p:cNvGrpSpPr/>
          <p:nvPr/>
        </p:nvGrpSpPr>
        <p:grpSpPr>
          <a:xfrm>
            <a:off x="3647970" y="3541037"/>
            <a:ext cx="4771319" cy="4093426"/>
            <a:chOff x="0" y="88156"/>
            <a:chExt cx="4771319" cy="4093426"/>
          </a:xfrm>
        </p:grpSpPr>
        <p:sp>
          <p:nvSpPr>
            <p:cNvPr id="644" name="Shape 644"/>
            <p:cNvSpPr/>
            <p:nvPr/>
          </p:nvSpPr>
          <p:spPr>
            <a:xfrm>
              <a:off x="0" y="982741"/>
              <a:ext cx="4771319" cy="2304257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2">
                    <a:hueOff val="-39879"/>
                    <a:satOff val="52282"/>
                    <a:lumOff val="29251"/>
                  </a:schemeClr>
                </a:gs>
                <a:gs pos="35000">
                  <a:srgbClr val="FFBFBE"/>
                </a:gs>
                <a:gs pos="100000">
                  <a:schemeClr val="accent2">
                    <a:hueOff val="-44018"/>
                    <a:satOff val="52282"/>
                    <a:lumOff val="42346"/>
                  </a:schemeClr>
                </a:gs>
              </a:gsLst>
              <a:lin ang="16200000" scaled="0"/>
            </a:gradFill>
            <a:ln w="9525" cap="flat">
              <a:solidFill>
                <a:srgbClr val="BE4B48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645" name="Shape 645"/>
            <p:cNvSpPr/>
            <p:nvPr/>
          </p:nvSpPr>
          <p:spPr>
            <a:xfrm>
              <a:off x="112485" y="88156"/>
              <a:ext cx="4546349" cy="40934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400"/>
                <a:t> - </a:t>
              </a:r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Give three positive effects of reducing drinking</a:t>
              </a:r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1.</a:t>
              </a:r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2.</a:t>
              </a:r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3.</a:t>
              </a:r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</p:txBody>
        </p:sp>
      </p:grp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Shape 6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868680">
              <a:defRPr sz="3420" b="1">
                <a:solidFill>
                  <a:srgbClr val="17375E"/>
                </a:solidFill>
                <a:latin typeface="OpenDyslexic"/>
                <a:ea typeface="OpenDyslexic"/>
                <a:cs typeface="OpenDyslexic"/>
                <a:sym typeface="OpenDyslexic"/>
              </a:defRPr>
            </a:pPr>
            <a:r>
              <a:t>BTEC Tech Award H&amp;Sc</a:t>
            </a:r>
            <a:br/>
            <a:r>
              <a:t>Learning aim B</a:t>
            </a:r>
          </a:p>
        </p:txBody>
      </p:sp>
      <p:grpSp>
        <p:nvGrpSpPr>
          <p:cNvPr id="651" name="Group 651"/>
          <p:cNvGrpSpPr/>
          <p:nvPr/>
        </p:nvGrpSpPr>
        <p:grpSpPr>
          <a:xfrm>
            <a:off x="2783631" y="1439134"/>
            <a:ext cx="6624737" cy="474081"/>
            <a:chOff x="0" y="0"/>
            <a:chExt cx="6624736" cy="474081"/>
          </a:xfrm>
        </p:grpSpPr>
        <p:sp>
          <p:nvSpPr>
            <p:cNvPr id="649" name="Shape 649"/>
            <p:cNvSpPr/>
            <p:nvPr/>
          </p:nvSpPr>
          <p:spPr>
            <a:xfrm>
              <a:off x="0" y="0"/>
              <a:ext cx="6624736" cy="474081"/>
            </a:xfrm>
            <a:prstGeom prst="rect">
              <a:avLst/>
            </a:prstGeom>
            <a:solidFill>
              <a:schemeClr val="accent2"/>
            </a:solidFill>
            <a:ln w="25400" cap="flat">
              <a:solidFill>
                <a:srgbClr val="8C3A38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2400"/>
            </a:p>
          </p:txBody>
        </p:sp>
        <p:sp>
          <p:nvSpPr>
            <p:cNvPr id="650" name="Shape 650"/>
            <p:cNvSpPr/>
            <p:nvPr/>
          </p:nvSpPr>
          <p:spPr>
            <a:xfrm>
              <a:off x="0" y="7170"/>
              <a:ext cx="6624736" cy="459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r>
                <a:t>Lifestyle data – Inactive lifestyle</a:t>
              </a:r>
            </a:p>
          </p:txBody>
        </p:sp>
      </p:grpSp>
      <p:grpSp>
        <p:nvGrpSpPr>
          <p:cNvPr id="654" name="Group 654"/>
          <p:cNvGrpSpPr/>
          <p:nvPr/>
        </p:nvGrpSpPr>
        <p:grpSpPr>
          <a:xfrm>
            <a:off x="5938956" y="1653659"/>
            <a:ext cx="4405516" cy="2400655"/>
            <a:chOff x="0" y="267793"/>
            <a:chExt cx="4405515" cy="2400654"/>
          </a:xfrm>
        </p:grpSpPr>
        <p:sp>
          <p:nvSpPr>
            <p:cNvPr id="652" name="Shape 652"/>
            <p:cNvSpPr/>
            <p:nvPr/>
          </p:nvSpPr>
          <p:spPr>
            <a:xfrm>
              <a:off x="0" y="719783"/>
              <a:ext cx="4405515" cy="1496674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2">
                    <a:hueOff val="-39879"/>
                    <a:satOff val="52282"/>
                    <a:lumOff val="29251"/>
                  </a:schemeClr>
                </a:gs>
                <a:gs pos="35000">
                  <a:srgbClr val="FFBFBE"/>
                </a:gs>
                <a:gs pos="100000">
                  <a:schemeClr val="accent2">
                    <a:hueOff val="-44018"/>
                    <a:satOff val="52282"/>
                    <a:lumOff val="42346"/>
                  </a:schemeClr>
                </a:gs>
              </a:gsLst>
              <a:lin ang="16200000" scaled="0"/>
            </a:gradFill>
            <a:ln w="9525" cap="flat">
              <a:solidFill>
                <a:srgbClr val="BE4B48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653" name="Shape 653"/>
            <p:cNvSpPr/>
            <p:nvPr/>
          </p:nvSpPr>
          <p:spPr>
            <a:xfrm>
              <a:off x="73061" y="267793"/>
              <a:ext cx="4259392" cy="240065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400"/>
                <a:t> - </a:t>
              </a:r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t>Why is being active important</a:t>
              </a:r>
              <a:r>
                <a:rPr sz="2000"/>
                <a:t>?</a:t>
              </a:r>
              <a:r>
                <a:rPr sz="1400"/>
                <a:t> </a:t>
              </a:r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/>
              <a:endParaRPr sz="1400"/>
            </a:p>
            <a:p>
              <a:pPr algn="ctr"/>
              <a:endParaRPr sz="1400"/>
            </a:p>
            <a:p>
              <a:pPr algn="ctr"/>
              <a:endParaRPr sz="1400"/>
            </a:p>
            <a:p>
              <a:pPr algn="ctr"/>
              <a:endParaRPr sz="1400"/>
            </a:p>
          </p:txBody>
        </p:sp>
      </p:grpSp>
      <p:graphicFrame>
        <p:nvGraphicFramePr>
          <p:cNvPr id="655" name="Table 655"/>
          <p:cNvGraphicFramePr/>
          <p:nvPr/>
        </p:nvGraphicFramePr>
        <p:xfrm>
          <a:off x="1847525" y="3765048"/>
          <a:ext cx="8496946" cy="2494280"/>
        </p:xfrm>
        <a:graphic>
          <a:graphicData uri="http://schemas.openxmlformats.org/drawingml/2006/table">
            <a:tbl>
              <a:tblPr firstRow="1" bandRow="1"/>
              <a:tblGrid>
                <a:gridCol w="42484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latin typeface="OpenDyslexic"/>
                          <a:ea typeface="OpenDyslexic"/>
                          <a:cs typeface="OpenDyslexic"/>
                          <a:sym typeface="OpenDyslexic"/>
                        </a:rPr>
                        <a:t>Effects of being inactive </a:t>
                      </a:r>
                    </a:p>
                  </a:txBody>
                  <a:tcPr marL="45720" marR="45720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latin typeface="OpenDyslexic"/>
                          <a:ea typeface="OpenDyslexic"/>
                          <a:cs typeface="OpenDyslexic"/>
                          <a:sym typeface="OpenDyslexic"/>
                        </a:rPr>
                        <a:t>Effects of being active and following recommended level of activity</a:t>
                      </a:r>
                    </a:p>
                  </a:txBody>
                  <a:tcPr marL="45720" marR="45720" horzOverflow="overflow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>
                    <a:solidFill>
                      <a:srgbClr val="E8C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>
                    <a:solidFill>
                      <a:srgbClr val="F4E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>
                    <a:solidFill>
                      <a:srgbClr val="E8C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>
                    <a:solidFill>
                      <a:srgbClr val="F4E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>
                    <a:solidFill>
                      <a:srgbClr val="E8C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56" name="image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5413" y="2075940"/>
            <a:ext cx="3915849" cy="152638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E47EFA7-453B-4884-A201-36E672906B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345" t="17419" r="22809" b="10134"/>
          <a:stretch/>
        </p:blipFill>
        <p:spPr>
          <a:xfrm>
            <a:off x="2278690" y="643467"/>
            <a:ext cx="7634619" cy="5571065"/>
          </a:xfrm>
          <a:prstGeom prst="rect">
            <a:avLst/>
          </a:prstGeom>
          <a:ln>
            <a:noFill/>
          </a:ln>
        </p:spPr>
      </p:pic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275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BE90A5A-28C7-4368-BB66-85B6FAC326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116" t="29529" r="19577" b="6851"/>
          <a:stretch/>
        </p:blipFill>
        <p:spPr>
          <a:xfrm>
            <a:off x="1246143" y="643467"/>
            <a:ext cx="9699714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950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Shape 48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868680">
              <a:defRPr sz="3420" b="1">
                <a:solidFill>
                  <a:srgbClr val="17375E"/>
                </a:solidFill>
                <a:latin typeface="OpenDyslexic"/>
                <a:ea typeface="OpenDyslexic"/>
                <a:cs typeface="OpenDyslexic"/>
                <a:sym typeface="OpenDyslexic"/>
              </a:defRPr>
            </a:pPr>
            <a:r>
              <a:t>BTEC Tech Award H&amp;Sc</a:t>
            </a:r>
            <a:br/>
            <a:r>
              <a:t>Learning aim B</a:t>
            </a:r>
          </a:p>
        </p:txBody>
      </p:sp>
      <p:grpSp>
        <p:nvGrpSpPr>
          <p:cNvPr id="490" name="Group 490"/>
          <p:cNvGrpSpPr/>
          <p:nvPr/>
        </p:nvGrpSpPr>
        <p:grpSpPr>
          <a:xfrm>
            <a:off x="3359696" y="1450252"/>
            <a:ext cx="5059592" cy="474082"/>
            <a:chOff x="0" y="0"/>
            <a:chExt cx="5059592" cy="474081"/>
          </a:xfrm>
        </p:grpSpPr>
        <p:sp>
          <p:nvSpPr>
            <p:cNvPr id="488" name="Shape 488"/>
            <p:cNvSpPr/>
            <p:nvPr/>
          </p:nvSpPr>
          <p:spPr>
            <a:xfrm>
              <a:off x="0" y="0"/>
              <a:ext cx="5059592" cy="474081"/>
            </a:xfrm>
            <a:prstGeom prst="rect">
              <a:avLst/>
            </a:prstGeom>
            <a:solidFill>
              <a:schemeClr val="accent2"/>
            </a:solidFill>
            <a:ln w="25400" cap="flat">
              <a:solidFill>
                <a:srgbClr val="8C3A38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2400"/>
            </a:p>
          </p:txBody>
        </p:sp>
        <p:sp>
          <p:nvSpPr>
            <p:cNvPr id="489" name="Shape 489"/>
            <p:cNvSpPr/>
            <p:nvPr/>
          </p:nvSpPr>
          <p:spPr>
            <a:xfrm>
              <a:off x="0" y="7170"/>
              <a:ext cx="5059592" cy="459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r>
                <a:t>Health indicators</a:t>
              </a:r>
            </a:p>
          </p:txBody>
        </p:sp>
      </p:grpSp>
      <p:grpSp>
        <p:nvGrpSpPr>
          <p:cNvPr id="503" name="Group 503"/>
          <p:cNvGrpSpPr/>
          <p:nvPr/>
        </p:nvGrpSpPr>
        <p:grpSpPr>
          <a:xfrm>
            <a:off x="2927647" y="2132855"/>
            <a:ext cx="5976666" cy="3039462"/>
            <a:chOff x="0" y="0"/>
            <a:chExt cx="5976664" cy="3039461"/>
          </a:xfrm>
        </p:grpSpPr>
        <p:grpSp>
          <p:nvGrpSpPr>
            <p:cNvPr id="498" name="Group 498"/>
            <p:cNvGrpSpPr/>
            <p:nvPr/>
          </p:nvGrpSpPr>
          <p:grpSpPr>
            <a:xfrm>
              <a:off x="1480944" y="645531"/>
              <a:ext cx="3014778" cy="1755366"/>
              <a:chOff x="0" y="0"/>
              <a:chExt cx="3014777" cy="1755364"/>
            </a:xfrm>
          </p:grpSpPr>
          <p:grpSp>
            <p:nvGrpSpPr>
              <p:cNvPr id="493" name="Group 493"/>
              <p:cNvGrpSpPr/>
              <p:nvPr/>
            </p:nvGrpSpPr>
            <p:grpSpPr>
              <a:xfrm>
                <a:off x="634689" y="482108"/>
                <a:ext cx="1692509" cy="695189"/>
                <a:chOff x="0" y="0"/>
                <a:chExt cx="1692507" cy="695188"/>
              </a:xfrm>
            </p:grpSpPr>
            <p:sp>
              <p:nvSpPr>
                <p:cNvPr id="491" name="Shape 491"/>
                <p:cNvSpPr/>
                <p:nvPr/>
              </p:nvSpPr>
              <p:spPr>
                <a:xfrm>
                  <a:off x="0" y="0"/>
                  <a:ext cx="1692507" cy="695188"/>
                </a:xfrm>
                <a:prstGeom prst="roundRect">
                  <a:avLst>
                    <a:gd name="adj" fmla="val 16667"/>
                  </a:avLst>
                </a:prstGeom>
                <a:gradFill flip="none" rotWithShape="1">
                  <a:gsLst>
                    <a:gs pos="0">
                      <a:schemeClr val="accent2">
                        <a:hueOff val="-39879"/>
                        <a:satOff val="52282"/>
                        <a:lumOff val="29251"/>
                      </a:schemeClr>
                    </a:gs>
                    <a:gs pos="35000">
                      <a:srgbClr val="FFBFBE"/>
                    </a:gs>
                    <a:gs pos="100000">
                      <a:schemeClr val="accent2">
                        <a:hueOff val="-44018"/>
                        <a:satOff val="52282"/>
                        <a:lumOff val="42346"/>
                      </a:schemeClr>
                    </a:gs>
                  </a:gsLst>
                  <a:lin ang="16200000" scaled="0"/>
                </a:gradFill>
                <a:ln w="9525" cap="flat">
                  <a:solidFill>
                    <a:srgbClr val="BE4B48"/>
                  </a:solidFill>
                  <a:prstDash val="solid"/>
                  <a:round/>
                </a:ln>
                <a:effectLst>
                  <a:outerShdw blurRad="38100" dist="20000" dir="5400000" rotWithShape="0">
                    <a:srgbClr val="000000">
                      <a:alpha val="38000"/>
                    </a:srgbClr>
                  </a:outerShdw>
                </a:effectLst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 sz="1600">
                      <a:latin typeface="OpenDyslexic"/>
                      <a:ea typeface="OpenDyslexic"/>
                      <a:cs typeface="OpenDyslexic"/>
                      <a:sym typeface="OpenDyslexic"/>
                    </a:defRPr>
                  </a:pPr>
                  <a:endParaRPr sz="1600"/>
                </a:p>
              </p:txBody>
            </p:sp>
            <p:sp>
              <p:nvSpPr>
                <p:cNvPr id="492" name="Shape 492"/>
                <p:cNvSpPr/>
                <p:nvPr/>
              </p:nvSpPr>
              <p:spPr>
                <a:xfrm>
                  <a:off x="33935" y="55208"/>
                  <a:ext cx="1624636" cy="58477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ma14="http://schemas.microsoft.com/office/mac/drawingml/2011/main" val="1"/>
                  </a:ext>
                </a:extLst>
              </p:spPr>
              <p:txBody>
                <a:bodyPr wrap="square" lIns="45719" tIns="45719" rIns="45719" bIns="45719" numCol="1" anchor="ctr">
                  <a:spAutoFit/>
                </a:bodyPr>
                <a:lstStyle>
                  <a:lvl1pPr algn="ctr">
                    <a:defRPr sz="1600">
                      <a:latin typeface="OpenDyslexic"/>
                      <a:ea typeface="OpenDyslexic"/>
                      <a:cs typeface="OpenDyslexic"/>
                      <a:sym typeface="OpenDyslexic"/>
                    </a:defRPr>
                  </a:lvl1pPr>
                </a:lstStyle>
                <a:p>
                  <a:r>
                    <a:t>Physiological indicators</a:t>
                  </a:r>
                </a:p>
              </p:txBody>
            </p:sp>
          </p:grpSp>
          <p:sp>
            <p:nvSpPr>
              <p:cNvPr id="494" name="Shape 494"/>
              <p:cNvSpPr/>
              <p:nvPr/>
            </p:nvSpPr>
            <p:spPr>
              <a:xfrm flipV="1">
                <a:off x="1480943" y="0"/>
                <a:ext cx="1" cy="482109"/>
              </a:xfrm>
              <a:prstGeom prst="line">
                <a:avLst/>
              </a:prstGeom>
              <a:noFill/>
              <a:ln w="9525" cap="flat">
                <a:solidFill>
                  <a:srgbClr val="BE4B48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5" name="Shape 495"/>
              <p:cNvSpPr/>
              <p:nvPr/>
            </p:nvSpPr>
            <p:spPr>
              <a:xfrm>
                <a:off x="1480943" y="1177295"/>
                <a:ext cx="1" cy="578069"/>
              </a:xfrm>
              <a:prstGeom prst="line">
                <a:avLst/>
              </a:prstGeom>
              <a:noFill/>
              <a:ln w="9525" cap="flat">
                <a:solidFill>
                  <a:srgbClr val="BE4B48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6" name="Shape 496"/>
              <p:cNvSpPr/>
              <p:nvPr/>
            </p:nvSpPr>
            <p:spPr>
              <a:xfrm flipH="1">
                <a:off x="0" y="829210"/>
                <a:ext cx="634690" cy="1"/>
              </a:xfrm>
              <a:prstGeom prst="line">
                <a:avLst/>
              </a:prstGeom>
              <a:noFill/>
              <a:ln w="9525" cap="flat">
                <a:solidFill>
                  <a:srgbClr val="BE4B48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7" name="Shape 497"/>
              <p:cNvSpPr/>
              <p:nvPr/>
            </p:nvSpPr>
            <p:spPr>
              <a:xfrm flipV="1">
                <a:off x="2327196" y="829210"/>
                <a:ext cx="687581" cy="492"/>
              </a:xfrm>
              <a:prstGeom prst="line">
                <a:avLst/>
              </a:prstGeom>
              <a:noFill/>
              <a:ln w="9525" cap="flat">
                <a:solidFill>
                  <a:srgbClr val="BE4B48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sp>
          <p:nvSpPr>
            <p:cNvPr id="499" name="Shape 499"/>
            <p:cNvSpPr/>
            <p:nvPr/>
          </p:nvSpPr>
          <p:spPr>
            <a:xfrm>
              <a:off x="2274305" y="0"/>
              <a:ext cx="1480944" cy="64553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500" name="Shape 500"/>
            <p:cNvSpPr/>
            <p:nvPr/>
          </p:nvSpPr>
          <p:spPr>
            <a:xfrm>
              <a:off x="0" y="1127639"/>
              <a:ext cx="1480944" cy="64553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501" name="Shape 501"/>
            <p:cNvSpPr/>
            <p:nvPr/>
          </p:nvSpPr>
          <p:spPr>
            <a:xfrm>
              <a:off x="2274305" y="2393929"/>
              <a:ext cx="1480944" cy="64553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502" name="Shape 502"/>
            <p:cNvSpPr/>
            <p:nvPr/>
          </p:nvSpPr>
          <p:spPr>
            <a:xfrm>
              <a:off x="4495721" y="1127639"/>
              <a:ext cx="1480943" cy="64553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</p:grpSp>
      <p:grpSp>
        <p:nvGrpSpPr>
          <p:cNvPr id="506" name="Group 506"/>
          <p:cNvGrpSpPr/>
          <p:nvPr/>
        </p:nvGrpSpPr>
        <p:grpSpPr>
          <a:xfrm>
            <a:off x="1749467" y="4838872"/>
            <a:ext cx="8811029" cy="2400655"/>
            <a:chOff x="0" y="115393"/>
            <a:chExt cx="8811029" cy="2400654"/>
          </a:xfrm>
        </p:grpSpPr>
        <p:sp>
          <p:nvSpPr>
            <p:cNvPr id="504" name="Shape 504"/>
            <p:cNvSpPr/>
            <p:nvPr/>
          </p:nvSpPr>
          <p:spPr>
            <a:xfrm>
              <a:off x="0" y="567383"/>
              <a:ext cx="8811029" cy="1496674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2">
                    <a:hueOff val="-39879"/>
                    <a:satOff val="52282"/>
                    <a:lumOff val="29251"/>
                  </a:schemeClr>
                </a:gs>
                <a:gs pos="35000">
                  <a:srgbClr val="FFBFBE"/>
                </a:gs>
                <a:gs pos="100000">
                  <a:schemeClr val="accent2">
                    <a:hueOff val="-44018"/>
                    <a:satOff val="52282"/>
                    <a:lumOff val="42346"/>
                  </a:schemeClr>
                </a:gs>
              </a:gsLst>
              <a:lin ang="16200000" scaled="0"/>
            </a:gradFill>
            <a:ln w="9525" cap="flat">
              <a:solidFill>
                <a:srgbClr val="BE4B48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505" name="Shape 505"/>
            <p:cNvSpPr/>
            <p:nvPr/>
          </p:nvSpPr>
          <p:spPr>
            <a:xfrm>
              <a:off x="73061" y="115393"/>
              <a:ext cx="8664906" cy="240065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t>What is a physiological indicator?</a:t>
              </a:r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</p:txBody>
        </p:sp>
      </p:grp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868680">
              <a:defRPr sz="3420" b="1">
                <a:solidFill>
                  <a:srgbClr val="17375E"/>
                </a:solidFill>
                <a:latin typeface="OpenDyslexic"/>
                <a:ea typeface="OpenDyslexic"/>
                <a:cs typeface="OpenDyslexic"/>
                <a:sym typeface="OpenDyslexic"/>
              </a:defRPr>
            </a:pPr>
            <a:r>
              <a:t>BTEC Tech Award H&amp;Sc</a:t>
            </a:r>
            <a:br/>
            <a:r>
              <a:t>Learning aim B</a:t>
            </a:r>
          </a:p>
        </p:txBody>
      </p:sp>
      <p:grpSp>
        <p:nvGrpSpPr>
          <p:cNvPr id="468" name="Group 468"/>
          <p:cNvGrpSpPr/>
          <p:nvPr/>
        </p:nvGrpSpPr>
        <p:grpSpPr>
          <a:xfrm>
            <a:off x="3359696" y="1450252"/>
            <a:ext cx="5059592" cy="474082"/>
            <a:chOff x="0" y="0"/>
            <a:chExt cx="5059592" cy="474081"/>
          </a:xfrm>
        </p:grpSpPr>
        <p:sp>
          <p:nvSpPr>
            <p:cNvPr id="466" name="Shape 466"/>
            <p:cNvSpPr/>
            <p:nvPr/>
          </p:nvSpPr>
          <p:spPr>
            <a:xfrm>
              <a:off x="0" y="0"/>
              <a:ext cx="5059592" cy="474081"/>
            </a:xfrm>
            <a:prstGeom prst="rect">
              <a:avLst/>
            </a:prstGeom>
            <a:solidFill>
              <a:schemeClr val="accent2"/>
            </a:solidFill>
            <a:ln w="25400" cap="flat">
              <a:solidFill>
                <a:srgbClr val="8C3A38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2400"/>
            </a:p>
          </p:txBody>
        </p:sp>
        <p:sp>
          <p:nvSpPr>
            <p:cNvPr id="467" name="Shape 467"/>
            <p:cNvSpPr/>
            <p:nvPr/>
          </p:nvSpPr>
          <p:spPr>
            <a:xfrm>
              <a:off x="0" y="7170"/>
              <a:ext cx="5059592" cy="459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r>
                <a:t>Health indicators</a:t>
              </a:r>
            </a:p>
          </p:txBody>
        </p:sp>
      </p:grpSp>
      <p:grpSp>
        <p:nvGrpSpPr>
          <p:cNvPr id="479" name="Group 479"/>
          <p:cNvGrpSpPr/>
          <p:nvPr/>
        </p:nvGrpSpPr>
        <p:grpSpPr>
          <a:xfrm>
            <a:off x="1631504" y="2132857"/>
            <a:ext cx="3672408" cy="3433419"/>
            <a:chOff x="0" y="0"/>
            <a:chExt cx="3672408" cy="3433418"/>
          </a:xfrm>
        </p:grpSpPr>
        <p:grpSp>
          <p:nvGrpSpPr>
            <p:cNvPr id="475" name="Group 475"/>
            <p:cNvGrpSpPr/>
            <p:nvPr/>
          </p:nvGrpSpPr>
          <p:grpSpPr>
            <a:xfrm>
              <a:off x="766962" y="678285"/>
              <a:ext cx="1787967" cy="2060618"/>
              <a:chOff x="0" y="0"/>
              <a:chExt cx="1787966" cy="2060617"/>
            </a:xfrm>
          </p:grpSpPr>
          <p:grpSp>
            <p:nvGrpSpPr>
              <p:cNvPr id="471" name="Group 471"/>
              <p:cNvGrpSpPr/>
              <p:nvPr/>
            </p:nvGrpSpPr>
            <p:grpSpPr>
              <a:xfrm>
                <a:off x="0" y="598673"/>
                <a:ext cx="1787967" cy="863272"/>
                <a:chOff x="0" y="0"/>
                <a:chExt cx="1787966" cy="863271"/>
              </a:xfrm>
            </p:grpSpPr>
            <p:sp>
              <p:nvSpPr>
                <p:cNvPr id="469" name="Shape 469"/>
                <p:cNvSpPr/>
                <p:nvPr/>
              </p:nvSpPr>
              <p:spPr>
                <a:xfrm>
                  <a:off x="0" y="0"/>
                  <a:ext cx="1787967" cy="863272"/>
                </a:xfrm>
                <a:prstGeom prst="roundRect">
                  <a:avLst>
                    <a:gd name="adj" fmla="val 16667"/>
                  </a:avLst>
                </a:prstGeom>
                <a:gradFill flip="none" rotWithShape="1">
                  <a:gsLst>
                    <a:gs pos="0">
                      <a:schemeClr val="accent2">
                        <a:hueOff val="-39879"/>
                        <a:satOff val="52282"/>
                        <a:lumOff val="29251"/>
                      </a:schemeClr>
                    </a:gs>
                    <a:gs pos="35000">
                      <a:srgbClr val="FFBFBE"/>
                    </a:gs>
                    <a:gs pos="100000">
                      <a:schemeClr val="accent2">
                        <a:hueOff val="-44018"/>
                        <a:satOff val="52282"/>
                        <a:lumOff val="42346"/>
                      </a:schemeClr>
                    </a:gs>
                  </a:gsLst>
                  <a:lin ang="16200000" scaled="0"/>
                </a:gradFill>
                <a:ln w="9525" cap="flat">
                  <a:solidFill>
                    <a:srgbClr val="BE4B48"/>
                  </a:solidFill>
                  <a:prstDash val="solid"/>
                  <a:round/>
                </a:ln>
                <a:effectLst>
                  <a:outerShdw blurRad="38100" dist="20000" dir="5400000" rotWithShape="0">
                    <a:srgbClr val="000000">
                      <a:alpha val="38000"/>
                    </a:srgbClr>
                  </a:outerShdw>
                </a:effectLst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latin typeface="OpenDyslexic"/>
                      <a:ea typeface="OpenDyslexic"/>
                      <a:cs typeface="OpenDyslexic"/>
                      <a:sym typeface="OpenDyslexic"/>
                    </a:defRPr>
                  </a:pPr>
                  <a:endParaRPr/>
                </a:p>
              </p:txBody>
            </p:sp>
            <p:sp>
              <p:nvSpPr>
                <p:cNvPr id="470" name="Shape 470"/>
                <p:cNvSpPr/>
                <p:nvPr/>
              </p:nvSpPr>
              <p:spPr>
                <a:xfrm>
                  <a:off x="42141" y="106515"/>
                  <a:ext cx="1703684" cy="65024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ma14="http://schemas.microsoft.com/office/mac/drawingml/2011/main" val="1"/>
                  </a:ext>
                </a:extLst>
              </p:spPr>
              <p:txBody>
                <a:bodyPr wrap="square" lIns="45719" tIns="45719" rIns="45719" bIns="45719" numCol="1" anchor="ctr">
                  <a:spAutoFit/>
                </a:bodyPr>
                <a:lstStyle>
                  <a:lvl1pPr algn="ctr">
                    <a:defRPr>
                      <a:latin typeface="OpenDyslexic"/>
                      <a:ea typeface="OpenDyslexic"/>
                      <a:cs typeface="OpenDyslexic"/>
                      <a:sym typeface="OpenDyslexic"/>
                    </a:defRPr>
                  </a:lvl1pPr>
                </a:lstStyle>
                <a:p>
                  <a:r>
                    <a:t>Lifestyle  indicators</a:t>
                  </a:r>
                </a:p>
              </p:txBody>
            </p:sp>
          </p:grpSp>
          <p:sp>
            <p:nvSpPr>
              <p:cNvPr id="472" name="Shape 472"/>
              <p:cNvSpPr/>
              <p:nvPr/>
            </p:nvSpPr>
            <p:spPr>
              <a:xfrm flipV="1">
                <a:off x="922680" y="0"/>
                <a:ext cx="1" cy="598674"/>
              </a:xfrm>
              <a:prstGeom prst="line">
                <a:avLst/>
              </a:prstGeom>
              <a:noFill/>
              <a:ln w="9525" cap="flat">
                <a:solidFill>
                  <a:srgbClr val="BE4B48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3" name="Shape 473"/>
              <p:cNvSpPr/>
              <p:nvPr/>
            </p:nvSpPr>
            <p:spPr>
              <a:xfrm>
                <a:off x="1180549" y="1461944"/>
                <a:ext cx="383921" cy="598674"/>
              </a:xfrm>
              <a:prstGeom prst="line">
                <a:avLst/>
              </a:prstGeom>
              <a:noFill/>
              <a:ln w="9525" cap="flat">
                <a:solidFill>
                  <a:srgbClr val="BE4B48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4" name="Shape 474"/>
              <p:cNvSpPr/>
              <p:nvPr/>
            </p:nvSpPr>
            <p:spPr>
              <a:xfrm flipH="1">
                <a:off x="286568" y="1478099"/>
                <a:ext cx="303708" cy="582520"/>
              </a:xfrm>
              <a:prstGeom prst="line">
                <a:avLst/>
              </a:prstGeom>
              <a:noFill/>
              <a:ln w="9525" cap="flat">
                <a:solidFill>
                  <a:srgbClr val="BE4B48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sp>
          <p:nvSpPr>
            <p:cNvPr id="476" name="Shape 476"/>
            <p:cNvSpPr/>
            <p:nvPr/>
          </p:nvSpPr>
          <p:spPr>
            <a:xfrm>
              <a:off x="934584" y="0"/>
              <a:ext cx="1620345" cy="67828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77" name="Shape 477"/>
            <p:cNvSpPr/>
            <p:nvPr/>
          </p:nvSpPr>
          <p:spPr>
            <a:xfrm>
              <a:off x="0" y="2755133"/>
              <a:ext cx="1620345" cy="67828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78" name="Shape 478"/>
            <p:cNvSpPr/>
            <p:nvPr/>
          </p:nvSpPr>
          <p:spPr>
            <a:xfrm>
              <a:off x="2052063" y="2753135"/>
              <a:ext cx="1620345" cy="67828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</p:grpSp>
      <p:grpSp>
        <p:nvGrpSpPr>
          <p:cNvPr id="482" name="Group 482"/>
          <p:cNvGrpSpPr/>
          <p:nvPr/>
        </p:nvGrpSpPr>
        <p:grpSpPr>
          <a:xfrm>
            <a:off x="5519936" y="2126138"/>
            <a:ext cx="4690864" cy="1662904"/>
            <a:chOff x="0" y="96919"/>
            <a:chExt cx="4690864" cy="1662902"/>
          </a:xfrm>
        </p:grpSpPr>
        <p:sp>
          <p:nvSpPr>
            <p:cNvPr id="480" name="Shape 480"/>
            <p:cNvSpPr/>
            <p:nvPr/>
          </p:nvSpPr>
          <p:spPr>
            <a:xfrm>
              <a:off x="0" y="96919"/>
              <a:ext cx="4690864" cy="1662902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2">
                    <a:hueOff val="-39879"/>
                    <a:satOff val="52282"/>
                    <a:lumOff val="29251"/>
                  </a:schemeClr>
                </a:gs>
                <a:gs pos="35000">
                  <a:srgbClr val="FFBFBE"/>
                </a:gs>
                <a:gs pos="100000">
                  <a:schemeClr val="accent2">
                    <a:hueOff val="-44018"/>
                    <a:satOff val="52282"/>
                    <a:lumOff val="42346"/>
                  </a:schemeClr>
                </a:gs>
              </a:gsLst>
              <a:lin ang="16200000" scaled="0"/>
            </a:gradFill>
            <a:ln w="9525" cap="flat">
              <a:solidFill>
                <a:srgbClr val="BE4B48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81" name="Shape 481"/>
            <p:cNvSpPr/>
            <p:nvPr/>
          </p:nvSpPr>
          <p:spPr>
            <a:xfrm>
              <a:off x="81176" y="112763"/>
              <a:ext cx="4528512" cy="16312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br>
                <a:rPr sz="1400"/>
              </a:br>
              <a:r>
                <a:rPr sz="1400"/>
                <a:t>What is a lifestyle indicator?</a:t>
              </a:r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</p:txBody>
        </p:sp>
      </p:grpSp>
      <p:grpSp>
        <p:nvGrpSpPr>
          <p:cNvPr id="485" name="Group 485"/>
          <p:cNvGrpSpPr/>
          <p:nvPr/>
        </p:nvGrpSpPr>
        <p:grpSpPr>
          <a:xfrm>
            <a:off x="5519936" y="3891681"/>
            <a:ext cx="4690864" cy="2808312"/>
            <a:chOff x="0" y="0"/>
            <a:chExt cx="4690864" cy="2808312"/>
          </a:xfrm>
        </p:grpSpPr>
        <p:sp>
          <p:nvSpPr>
            <p:cNvPr id="483" name="Shape 483"/>
            <p:cNvSpPr/>
            <p:nvPr/>
          </p:nvSpPr>
          <p:spPr>
            <a:xfrm>
              <a:off x="0" y="0"/>
              <a:ext cx="4690864" cy="2808312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2">
                    <a:hueOff val="-39879"/>
                    <a:satOff val="52282"/>
                    <a:lumOff val="29251"/>
                  </a:schemeClr>
                </a:gs>
                <a:gs pos="35000">
                  <a:srgbClr val="FFBFBE"/>
                </a:gs>
                <a:gs pos="100000">
                  <a:schemeClr val="accent2">
                    <a:hueOff val="-44018"/>
                    <a:satOff val="52282"/>
                    <a:lumOff val="42346"/>
                  </a:schemeClr>
                </a:gs>
              </a:gsLst>
              <a:lin ang="16200000" scaled="0"/>
            </a:gradFill>
            <a:ln w="9525" cap="flat">
              <a:solidFill>
                <a:srgbClr val="BE4B48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84" name="Shape 484"/>
            <p:cNvSpPr/>
            <p:nvPr/>
          </p:nvSpPr>
          <p:spPr>
            <a:xfrm>
              <a:off x="137090" y="157662"/>
              <a:ext cx="4416684" cy="24929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400"/>
                <a:t>Why are health indicators important?</a:t>
              </a:r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</p:txBody>
        </p:sp>
      </p:grp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868680">
              <a:defRPr sz="3420" b="1">
                <a:solidFill>
                  <a:srgbClr val="17375E"/>
                </a:solidFill>
                <a:latin typeface="OpenDyslexic"/>
                <a:ea typeface="OpenDyslexic"/>
                <a:cs typeface="OpenDyslexic"/>
                <a:sym typeface="OpenDyslexic"/>
              </a:defRPr>
            </a:pPr>
            <a:r>
              <a:t>BTEC Tech Award H&amp;Sc</a:t>
            </a:r>
            <a:br/>
            <a:r>
              <a:t>Learning aim B</a:t>
            </a:r>
          </a:p>
        </p:txBody>
      </p:sp>
      <p:grpSp>
        <p:nvGrpSpPr>
          <p:cNvPr id="511" name="Group 511"/>
          <p:cNvGrpSpPr/>
          <p:nvPr/>
        </p:nvGrpSpPr>
        <p:grpSpPr>
          <a:xfrm>
            <a:off x="3359696" y="1450252"/>
            <a:ext cx="5059592" cy="474082"/>
            <a:chOff x="0" y="0"/>
            <a:chExt cx="5059592" cy="474081"/>
          </a:xfrm>
        </p:grpSpPr>
        <p:sp>
          <p:nvSpPr>
            <p:cNvPr id="509" name="Shape 509"/>
            <p:cNvSpPr/>
            <p:nvPr/>
          </p:nvSpPr>
          <p:spPr>
            <a:xfrm>
              <a:off x="0" y="0"/>
              <a:ext cx="5059592" cy="474081"/>
            </a:xfrm>
            <a:prstGeom prst="rect">
              <a:avLst/>
            </a:prstGeom>
            <a:solidFill>
              <a:schemeClr val="accent2"/>
            </a:solidFill>
            <a:ln w="25400" cap="flat">
              <a:solidFill>
                <a:srgbClr val="8C3A38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2400"/>
            </a:p>
          </p:txBody>
        </p:sp>
        <p:sp>
          <p:nvSpPr>
            <p:cNvPr id="510" name="Shape 510"/>
            <p:cNvSpPr/>
            <p:nvPr/>
          </p:nvSpPr>
          <p:spPr>
            <a:xfrm>
              <a:off x="0" y="7170"/>
              <a:ext cx="5059592" cy="459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r>
                <a:t>Pulse</a:t>
              </a:r>
            </a:p>
          </p:txBody>
        </p:sp>
      </p:grpSp>
      <p:grpSp>
        <p:nvGrpSpPr>
          <p:cNvPr id="514" name="Group 514"/>
          <p:cNvGrpSpPr/>
          <p:nvPr/>
        </p:nvGrpSpPr>
        <p:grpSpPr>
          <a:xfrm>
            <a:off x="1690485" y="1529498"/>
            <a:ext cx="4045476" cy="2646876"/>
            <a:chOff x="0" y="112932"/>
            <a:chExt cx="4045476" cy="2646876"/>
          </a:xfrm>
        </p:grpSpPr>
        <p:sp>
          <p:nvSpPr>
            <p:cNvPr id="512" name="Shape 512"/>
            <p:cNvSpPr/>
            <p:nvPr/>
          </p:nvSpPr>
          <p:spPr>
            <a:xfrm>
              <a:off x="0" y="644281"/>
              <a:ext cx="4045476" cy="158417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513" name="Shape 513"/>
            <p:cNvSpPr/>
            <p:nvPr/>
          </p:nvSpPr>
          <p:spPr>
            <a:xfrm>
              <a:off x="77333" y="112932"/>
              <a:ext cx="3890809" cy="26468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What two places can you feel the pulse?</a:t>
              </a:r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</p:txBody>
        </p:sp>
      </p:grpSp>
      <p:grpSp>
        <p:nvGrpSpPr>
          <p:cNvPr id="517" name="Group 517"/>
          <p:cNvGrpSpPr/>
          <p:nvPr/>
        </p:nvGrpSpPr>
        <p:grpSpPr>
          <a:xfrm>
            <a:off x="5889492" y="1390999"/>
            <a:ext cx="4526988" cy="2923875"/>
            <a:chOff x="0" y="120482"/>
            <a:chExt cx="4526988" cy="2923875"/>
          </a:xfrm>
        </p:grpSpPr>
        <p:sp>
          <p:nvSpPr>
            <p:cNvPr id="515" name="Shape 515"/>
            <p:cNvSpPr/>
            <p:nvPr/>
          </p:nvSpPr>
          <p:spPr>
            <a:xfrm>
              <a:off x="0" y="790332"/>
              <a:ext cx="4526988" cy="1584176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516" name="Shape 516"/>
            <p:cNvSpPr/>
            <p:nvPr/>
          </p:nvSpPr>
          <p:spPr>
            <a:xfrm>
              <a:off x="77332" y="120482"/>
              <a:ext cx="4372323" cy="29238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What does the pulse measure?</a:t>
              </a:r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</p:txBody>
        </p:sp>
      </p:grpSp>
      <p:grpSp>
        <p:nvGrpSpPr>
          <p:cNvPr id="520" name="Group 520" descr="Image result for pulse rate"/>
          <p:cNvGrpSpPr/>
          <p:nvPr/>
        </p:nvGrpSpPr>
        <p:grpSpPr>
          <a:xfrm>
            <a:off x="4872187" y="3781540"/>
            <a:ext cx="1727547" cy="1375653"/>
            <a:chOff x="0" y="0"/>
            <a:chExt cx="1727547" cy="1375653"/>
          </a:xfrm>
        </p:grpSpPr>
        <p:sp>
          <p:nvSpPr>
            <p:cNvPr id="518" name="Shape 518"/>
            <p:cNvSpPr/>
            <p:nvPr/>
          </p:nvSpPr>
          <p:spPr>
            <a:xfrm>
              <a:off x="0" y="0"/>
              <a:ext cx="1727548" cy="1375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856"/>
                  </a:moveTo>
                  <a:lnTo>
                    <a:pt x="0" y="1856"/>
                  </a:lnTo>
                  <a:cubicBezTo>
                    <a:pt x="0" y="831"/>
                    <a:pt x="662" y="0"/>
                    <a:pt x="1478" y="0"/>
                  </a:cubicBezTo>
                  <a:lnTo>
                    <a:pt x="20122" y="0"/>
                  </a:lnTo>
                  <a:lnTo>
                    <a:pt x="20122" y="0"/>
                  </a:lnTo>
                  <a:cubicBezTo>
                    <a:pt x="20938" y="0"/>
                    <a:pt x="21600" y="831"/>
                    <a:pt x="21600" y="1856"/>
                  </a:cubicBezTo>
                  <a:lnTo>
                    <a:pt x="21600" y="19744"/>
                  </a:lnTo>
                  <a:lnTo>
                    <a:pt x="21600" y="19744"/>
                  </a:lnTo>
                  <a:cubicBezTo>
                    <a:pt x="21600" y="20769"/>
                    <a:pt x="20938" y="21600"/>
                    <a:pt x="20122" y="21600"/>
                  </a:cubicBezTo>
                  <a:lnTo>
                    <a:pt x="1478" y="21600"/>
                  </a:lnTo>
                  <a:lnTo>
                    <a:pt x="1478" y="21600"/>
                  </a:lnTo>
                  <a:cubicBezTo>
                    <a:pt x="662" y="21600"/>
                    <a:pt x="0" y="20769"/>
                    <a:pt x="0" y="19744"/>
                  </a:cubicBezTo>
                  <a:close/>
                </a:path>
              </a:pathLst>
            </a:custGeom>
            <a:solidFill>
              <a:srgbClr val="EDEDE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pic>
          <p:nvPicPr>
            <p:cNvPr id="519" name="image18.jpeg"/>
            <p:cNvPicPr>
              <a:picLocks noChangeAspect="1"/>
            </p:cNvPicPr>
            <p:nvPr/>
          </p:nvPicPr>
          <p:blipFill>
            <a:blip r:embed="rId2"/>
            <a:srcRect b="6"/>
            <a:stretch>
              <a:fillRect/>
            </a:stretch>
          </p:blipFill>
          <p:spPr>
            <a:xfrm>
              <a:off x="0" y="0"/>
              <a:ext cx="1727548" cy="1375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79" y="0"/>
                  </a:moveTo>
                  <a:cubicBezTo>
                    <a:pt x="662" y="0"/>
                    <a:pt x="0" y="832"/>
                    <a:pt x="0" y="1857"/>
                  </a:cubicBezTo>
                  <a:lnTo>
                    <a:pt x="0" y="19743"/>
                  </a:lnTo>
                  <a:cubicBezTo>
                    <a:pt x="0" y="20768"/>
                    <a:pt x="662" y="21600"/>
                    <a:pt x="1479" y="21600"/>
                  </a:cubicBezTo>
                  <a:lnTo>
                    <a:pt x="20121" y="21600"/>
                  </a:lnTo>
                  <a:cubicBezTo>
                    <a:pt x="20938" y="21600"/>
                    <a:pt x="21600" y="20768"/>
                    <a:pt x="21600" y="19743"/>
                  </a:cubicBezTo>
                  <a:lnTo>
                    <a:pt x="21600" y="1857"/>
                  </a:lnTo>
                  <a:cubicBezTo>
                    <a:pt x="21600" y="832"/>
                    <a:pt x="20938" y="0"/>
                    <a:pt x="20121" y="0"/>
                  </a:cubicBezTo>
                  <a:lnTo>
                    <a:pt x="1479" y="0"/>
                  </a:lnTo>
                  <a:close/>
                </a:path>
              </a:pathLst>
            </a:custGeom>
            <a:ln w="12700" cap="flat">
              <a:noFill/>
              <a:miter lim="400000"/>
            </a:ln>
            <a:effectLst>
              <a:reflection stA="38000" endPos="40000" dir="5400000" sy="-100000" algn="bl" rotWithShape="0"/>
            </a:effectLst>
          </p:spPr>
        </p:pic>
      </p:grpSp>
      <p:grpSp>
        <p:nvGrpSpPr>
          <p:cNvPr id="523" name="Group 523"/>
          <p:cNvGrpSpPr/>
          <p:nvPr/>
        </p:nvGrpSpPr>
        <p:grpSpPr>
          <a:xfrm>
            <a:off x="1690486" y="3131957"/>
            <a:ext cx="3109371" cy="4216537"/>
            <a:chOff x="0" y="115501"/>
            <a:chExt cx="3109371" cy="4216537"/>
          </a:xfrm>
        </p:grpSpPr>
        <p:sp>
          <p:nvSpPr>
            <p:cNvPr id="521" name="Shape 521"/>
            <p:cNvSpPr/>
            <p:nvPr/>
          </p:nvSpPr>
          <p:spPr>
            <a:xfrm>
              <a:off x="0" y="722626"/>
              <a:ext cx="3109371" cy="300228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522" name="Shape 522"/>
            <p:cNvSpPr/>
            <p:nvPr/>
          </p:nvSpPr>
          <p:spPr>
            <a:xfrm>
              <a:off x="146560" y="115501"/>
              <a:ext cx="2816251" cy="42165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How is a resting pulse rate measured (RPR)?</a:t>
              </a:r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</p:txBody>
        </p:sp>
      </p:grpSp>
      <p:grpSp>
        <p:nvGrpSpPr>
          <p:cNvPr id="526" name="Group 526"/>
          <p:cNvGrpSpPr/>
          <p:nvPr/>
        </p:nvGrpSpPr>
        <p:grpSpPr>
          <a:xfrm>
            <a:off x="6778805" y="998879"/>
            <a:ext cx="3637676" cy="7114541"/>
            <a:chOff x="0" y="0"/>
            <a:chExt cx="3637676" cy="7114540"/>
          </a:xfrm>
        </p:grpSpPr>
        <p:sp>
          <p:nvSpPr>
            <p:cNvPr id="524" name="Shape 524"/>
            <p:cNvSpPr/>
            <p:nvPr/>
          </p:nvSpPr>
          <p:spPr>
            <a:xfrm>
              <a:off x="0" y="2740202"/>
              <a:ext cx="3637676" cy="163413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525" name="Shape 525"/>
            <p:cNvSpPr/>
            <p:nvPr/>
          </p:nvSpPr>
          <p:spPr>
            <a:xfrm>
              <a:off x="79771" y="0"/>
              <a:ext cx="3478133" cy="71145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 algn="ctr"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 algn="ctr"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What is the NHS guidance for RPR?</a:t>
              </a:r>
            </a:p>
            <a:p>
              <a:pPr algn="ctr"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Babies    -</a:t>
              </a:r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Children  -</a:t>
              </a:r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Adults    -</a:t>
              </a:r>
            </a:p>
            <a:p>
              <a:pPr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</p:txBody>
        </p:sp>
      </p:grpSp>
      <p:grpSp>
        <p:nvGrpSpPr>
          <p:cNvPr id="529" name="Group 529"/>
          <p:cNvGrpSpPr/>
          <p:nvPr/>
        </p:nvGrpSpPr>
        <p:grpSpPr>
          <a:xfrm>
            <a:off x="4872186" y="2257129"/>
            <a:ext cx="5544294" cy="7736840"/>
            <a:chOff x="0" y="0"/>
            <a:chExt cx="5544294" cy="7736840"/>
          </a:xfrm>
        </p:grpSpPr>
        <p:sp>
          <p:nvSpPr>
            <p:cNvPr id="527" name="Shape 527"/>
            <p:cNvSpPr/>
            <p:nvPr/>
          </p:nvSpPr>
          <p:spPr>
            <a:xfrm>
              <a:off x="0" y="3252601"/>
              <a:ext cx="5544294" cy="123163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528" name="Shape 528"/>
            <p:cNvSpPr/>
            <p:nvPr/>
          </p:nvSpPr>
          <p:spPr>
            <a:xfrm>
              <a:off x="60123" y="0"/>
              <a:ext cx="5424047" cy="77368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 algn="ctr"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>
                <a:defRPr sz="1400" b="1" u="sng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>
                <a:defRPr sz="1400" b="1" u="sng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400"/>
                <a:t>Factors that affect RPR:</a:t>
              </a:r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1.</a:t>
              </a:r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2.</a:t>
              </a:r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3.</a:t>
              </a:r>
            </a:p>
            <a:p>
              <a:pPr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</p:txBody>
        </p:sp>
      </p:grp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Shape 53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868680">
              <a:defRPr sz="3420" b="1">
                <a:solidFill>
                  <a:srgbClr val="17375E"/>
                </a:solidFill>
                <a:latin typeface="OpenDyslexic"/>
                <a:ea typeface="OpenDyslexic"/>
                <a:cs typeface="OpenDyslexic"/>
                <a:sym typeface="OpenDyslexic"/>
              </a:defRPr>
            </a:pPr>
            <a:r>
              <a:t>BTEC Tech Award H&amp;Sc</a:t>
            </a:r>
            <a:br/>
            <a:r>
              <a:t>Learning aim B</a:t>
            </a:r>
          </a:p>
        </p:txBody>
      </p:sp>
      <p:grpSp>
        <p:nvGrpSpPr>
          <p:cNvPr id="534" name="Group 534"/>
          <p:cNvGrpSpPr/>
          <p:nvPr/>
        </p:nvGrpSpPr>
        <p:grpSpPr>
          <a:xfrm>
            <a:off x="1567880" y="1450252"/>
            <a:ext cx="6851409" cy="474082"/>
            <a:chOff x="0" y="0"/>
            <a:chExt cx="6851408" cy="474081"/>
          </a:xfrm>
        </p:grpSpPr>
        <p:sp>
          <p:nvSpPr>
            <p:cNvPr id="532" name="Shape 532"/>
            <p:cNvSpPr/>
            <p:nvPr/>
          </p:nvSpPr>
          <p:spPr>
            <a:xfrm>
              <a:off x="0" y="0"/>
              <a:ext cx="6851408" cy="474081"/>
            </a:xfrm>
            <a:prstGeom prst="rect">
              <a:avLst/>
            </a:prstGeom>
            <a:solidFill>
              <a:schemeClr val="accent2"/>
            </a:solidFill>
            <a:ln w="25400" cap="flat">
              <a:solidFill>
                <a:srgbClr val="8C3A38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2400"/>
            </a:p>
          </p:txBody>
        </p:sp>
        <p:sp>
          <p:nvSpPr>
            <p:cNvPr id="533" name="Shape 533"/>
            <p:cNvSpPr/>
            <p:nvPr/>
          </p:nvSpPr>
          <p:spPr>
            <a:xfrm>
              <a:off x="0" y="7170"/>
              <a:ext cx="6851408" cy="459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r>
                <a:t>Pulse – abnormal readings</a:t>
              </a:r>
            </a:p>
          </p:txBody>
        </p:sp>
      </p:grpSp>
      <p:grpSp>
        <p:nvGrpSpPr>
          <p:cNvPr id="537" name="Group 537"/>
          <p:cNvGrpSpPr/>
          <p:nvPr/>
        </p:nvGrpSpPr>
        <p:grpSpPr>
          <a:xfrm>
            <a:off x="3549539" y="1659209"/>
            <a:ext cx="1694302" cy="3785650"/>
            <a:chOff x="0" y="121396"/>
            <a:chExt cx="1694301" cy="3785649"/>
          </a:xfrm>
        </p:grpSpPr>
        <p:sp>
          <p:nvSpPr>
            <p:cNvPr id="535" name="Shape 535"/>
            <p:cNvSpPr/>
            <p:nvPr/>
          </p:nvSpPr>
          <p:spPr>
            <a:xfrm>
              <a:off x="0" y="1402152"/>
              <a:ext cx="1694301" cy="122413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2">
                    <a:hueOff val="-39879"/>
                    <a:satOff val="52282"/>
                    <a:lumOff val="29251"/>
                  </a:schemeClr>
                </a:gs>
                <a:gs pos="35000">
                  <a:srgbClr val="FFBFBE"/>
                </a:gs>
                <a:gs pos="100000">
                  <a:schemeClr val="accent2">
                    <a:hueOff val="-44018"/>
                    <a:satOff val="52282"/>
                    <a:lumOff val="42346"/>
                  </a:schemeClr>
                </a:gs>
              </a:gsLst>
              <a:lin ang="16200000" scaled="0"/>
            </a:gradFill>
            <a:ln w="9525" cap="flat">
              <a:solidFill>
                <a:srgbClr val="BE4B48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536" name="Shape 536"/>
            <p:cNvSpPr/>
            <p:nvPr/>
          </p:nvSpPr>
          <p:spPr>
            <a:xfrm>
              <a:off x="59756" y="121396"/>
              <a:ext cx="1574787" cy="37856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t>Abnormal readings</a:t>
              </a:r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</p:txBody>
        </p:sp>
      </p:grpSp>
      <p:grpSp>
        <p:nvGrpSpPr>
          <p:cNvPr id="540" name="Group 540"/>
          <p:cNvGrpSpPr/>
          <p:nvPr/>
        </p:nvGrpSpPr>
        <p:grpSpPr>
          <a:xfrm>
            <a:off x="6658388" y="3309836"/>
            <a:ext cx="1944216" cy="4401203"/>
            <a:chOff x="0" y="124769"/>
            <a:chExt cx="1944216" cy="4401202"/>
          </a:xfrm>
        </p:grpSpPr>
        <p:sp>
          <p:nvSpPr>
            <p:cNvPr id="538" name="Shape 538"/>
            <p:cNvSpPr/>
            <p:nvPr/>
          </p:nvSpPr>
          <p:spPr>
            <a:xfrm>
              <a:off x="0" y="1893322"/>
              <a:ext cx="1944216" cy="86409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6">
                    <a:hueOff val="-456778"/>
                    <a:satOff val="8290"/>
                    <a:lumOff val="24503"/>
                  </a:schemeClr>
                </a:gs>
                <a:gs pos="35000">
                  <a:srgbClr val="FFDECF"/>
                </a:gs>
                <a:gs pos="100000">
                  <a:schemeClr val="accent6">
                    <a:hueOff val="-556026"/>
                    <a:satOff val="8290"/>
                    <a:lumOff val="34267"/>
                  </a:schemeClr>
                </a:gs>
              </a:gsLst>
              <a:lin ang="16200000" scaled="0"/>
            </a:gradFill>
            <a:ln w="9525" cap="flat">
              <a:solidFill>
                <a:srgbClr val="F69240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539" name="Shape 539"/>
            <p:cNvSpPr/>
            <p:nvPr/>
          </p:nvSpPr>
          <p:spPr>
            <a:xfrm>
              <a:off x="42181" y="124769"/>
              <a:ext cx="1859853" cy="440120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 sz="20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2000"/>
                <a:t>Ways to lower RPR</a:t>
              </a:r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</p:txBody>
        </p:sp>
      </p:grpSp>
      <p:pic>
        <p:nvPicPr>
          <p:cNvPr id="541" name="image18.jpeg" descr="Image result for pulse rat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332" y="5194268"/>
            <a:ext cx="2249436" cy="14210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275" y="0"/>
                </a:moveTo>
                <a:cubicBezTo>
                  <a:pt x="1019" y="0"/>
                  <a:pt x="0" y="1613"/>
                  <a:pt x="0" y="3601"/>
                </a:cubicBezTo>
                <a:lnTo>
                  <a:pt x="0" y="17999"/>
                </a:lnTo>
                <a:cubicBezTo>
                  <a:pt x="0" y="19987"/>
                  <a:pt x="1019" y="21600"/>
                  <a:pt x="2275" y="21600"/>
                </a:cubicBezTo>
                <a:lnTo>
                  <a:pt x="19325" y="21600"/>
                </a:lnTo>
                <a:cubicBezTo>
                  <a:pt x="20581" y="21600"/>
                  <a:pt x="21600" y="19987"/>
                  <a:pt x="21600" y="17999"/>
                </a:cubicBezTo>
                <a:lnTo>
                  <a:pt x="21600" y="3601"/>
                </a:lnTo>
                <a:cubicBezTo>
                  <a:pt x="21600" y="1613"/>
                  <a:pt x="20581" y="0"/>
                  <a:pt x="19325" y="0"/>
                </a:cubicBezTo>
                <a:lnTo>
                  <a:pt x="2275" y="0"/>
                </a:lnTo>
                <a:close/>
              </a:path>
            </a:pathLst>
          </a:custGeom>
          <a:ln w="12700">
            <a:miter lim="400000"/>
          </a:ln>
          <a:effectLst>
            <a:outerShdw blurRad="76200" dist="38100" dir="7800000" rotWithShape="0">
              <a:srgbClr val="000000">
                <a:alpha val="40000"/>
              </a:srgbClr>
            </a:outerShdw>
          </a:effectLst>
        </p:spPr>
      </p:pic>
      <p:sp>
        <p:nvSpPr>
          <p:cNvPr id="542" name="Shape 542"/>
          <p:cNvSpPr/>
          <p:nvPr/>
        </p:nvSpPr>
        <p:spPr>
          <a:xfrm>
            <a:off x="3460586" y="2134220"/>
            <a:ext cx="1872208" cy="792088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2">
                  <a:hueOff val="-39879"/>
                  <a:satOff val="52282"/>
                  <a:lumOff val="29251"/>
                </a:schemeClr>
              </a:gs>
              <a:gs pos="35000">
                <a:srgbClr val="FFBFBE"/>
              </a:gs>
              <a:gs pos="100000">
                <a:schemeClr val="accent2">
                  <a:hueOff val="-44018"/>
                  <a:satOff val="52282"/>
                  <a:lumOff val="42346"/>
                </a:schemeClr>
              </a:gs>
            </a:gsLst>
            <a:lin ang="16200000"/>
          </a:gradFill>
          <a:ln>
            <a:solidFill>
              <a:srgbClr val="BE4B48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543" name="Shape 543"/>
          <p:cNvSpPr/>
          <p:nvPr/>
        </p:nvSpPr>
        <p:spPr>
          <a:xfrm>
            <a:off x="5263521" y="3169652"/>
            <a:ext cx="1872208" cy="792088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2">
                  <a:hueOff val="-39879"/>
                  <a:satOff val="52282"/>
                  <a:lumOff val="29251"/>
                </a:schemeClr>
              </a:gs>
              <a:gs pos="35000">
                <a:srgbClr val="FFBFBE"/>
              </a:gs>
              <a:gs pos="100000">
                <a:schemeClr val="accent2">
                  <a:hueOff val="-44018"/>
                  <a:satOff val="52282"/>
                  <a:lumOff val="42346"/>
                </a:schemeClr>
              </a:gs>
            </a:gsLst>
            <a:lin ang="16200000"/>
          </a:gradFill>
          <a:ln>
            <a:solidFill>
              <a:srgbClr val="BE4B48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544" name="Shape 544"/>
          <p:cNvSpPr/>
          <p:nvPr/>
        </p:nvSpPr>
        <p:spPr>
          <a:xfrm>
            <a:off x="1656341" y="3155990"/>
            <a:ext cx="1872208" cy="792088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2">
                  <a:hueOff val="-39879"/>
                  <a:satOff val="52282"/>
                  <a:lumOff val="29251"/>
                </a:schemeClr>
              </a:gs>
              <a:gs pos="35000">
                <a:srgbClr val="FFBFBE"/>
              </a:gs>
              <a:gs pos="100000">
                <a:schemeClr val="accent2">
                  <a:hueOff val="-44018"/>
                  <a:satOff val="52282"/>
                  <a:lumOff val="42346"/>
                </a:schemeClr>
              </a:gs>
            </a:gsLst>
            <a:lin ang="16200000"/>
          </a:gradFill>
          <a:ln>
            <a:solidFill>
              <a:srgbClr val="BE4B48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545" name="Shape 545"/>
          <p:cNvSpPr/>
          <p:nvPr/>
        </p:nvSpPr>
        <p:spPr>
          <a:xfrm>
            <a:off x="4768178" y="5112713"/>
            <a:ext cx="1872208" cy="792088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6">
                  <a:hueOff val="-456778"/>
                  <a:satOff val="8290"/>
                  <a:lumOff val="24503"/>
                </a:schemeClr>
              </a:gs>
              <a:gs pos="35000">
                <a:srgbClr val="FFDECF"/>
              </a:gs>
              <a:gs pos="100000">
                <a:schemeClr val="accent6">
                  <a:hueOff val="-556026"/>
                  <a:satOff val="8290"/>
                  <a:lumOff val="34267"/>
                </a:schemeClr>
              </a:gs>
            </a:gsLst>
            <a:lin ang="16200000"/>
          </a:gradFill>
          <a:ln>
            <a:solidFill>
              <a:srgbClr val="F69240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546" name="Shape 546"/>
          <p:cNvSpPr/>
          <p:nvPr/>
        </p:nvSpPr>
        <p:spPr>
          <a:xfrm>
            <a:off x="3460586" y="4215993"/>
            <a:ext cx="1872208" cy="792088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2">
                  <a:hueOff val="-39879"/>
                  <a:satOff val="52282"/>
                  <a:lumOff val="29251"/>
                </a:schemeClr>
              </a:gs>
              <a:gs pos="35000">
                <a:srgbClr val="FFBFBE"/>
              </a:gs>
              <a:gs pos="100000">
                <a:schemeClr val="accent2">
                  <a:hueOff val="-44018"/>
                  <a:satOff val="52282"/>
                  <a:lumOff val="42346"/>
                </a:schemeClr>
              </a:gs>
            </a:gsLst>
            <a:lin ang="16200000"/>
          </a:gradFill>
          <a:ln>
            <a:solidFill>
              <a:srgbClr val="BE4B48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547" name="Shape 547"/>
          <p:cNvSpPr/>
          <p:nvPr/>
        </p:nvSpPr>
        <p:spPr>
          <a:xfrm>
            <a:off x="6702241" y="5976604"/>
            <a:ext cx="1872208" cy="792088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6">
                  <a:hueOff val="-456778"/>
                  <a:satOff val="8290"/>
                  <a:lumOff val="24503"/>
                </a:schemeClr>
              </a:gs>
              <a:gs pos="35000">
                <a:srgbClr val="FFDECF"/>
              </a:gs>
              <a:gs pos="100000">
                <a:schemeClr val="accent6">
                  <a:hueOff val="-556026"/>
                  <a:satOff val="8290"/>
                  <a:lumOff val="34267"/>
                </a:schemeClr>
              </a:gs>
            </a:gsLst>
            <a:lin ang="16200000"/>
          </a:gradFill>
          <a:ln>
            <a:solidFill>
              <a:srgbClr val="F69240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548" name="Shape 548"/>
          <p:cNvSpPr/>
          <p:nvPr/>
        </p:nvSpPr>
        <p:spPr>
          <a:xfrm>
            <a:off x="6694392" y="4249711"/>
            <a:ext cx="1872208" cy="792088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6">
                  <a:hueOff val="-456778"/>
                  <a:satOff val="8290"/>
                  <a:lumOff val="24503"/>
                </a:schemeClr>
              </a:gs>
              <a:gs pos="35000">
                <a:srgbClr val="FFDECF"/>
              </a:gs>
              <a:gs pos="100000">
                <a:schemeClr val="accent6">
                  <a:hueOff val="-556026"/>
                  <a:satOff val="8290"/>
                  <a:lumOff val="34267"/>
                </a:schemeClr>
              </a:gs>
            </a:gsLst>
            <a:lin ang="16200000"/>
          </a:gradFill>
          <a:ln>
            <a:solidFill>
              <a:srgbClr val="F69240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549" name="Shape 549"/>
          <p:cNvSpPr/>
          <p:nvPr/>
        </p:nvSpPr>
        <p:spPr>
          <a:xfrm>
            <a:off x="8566600" y="5112713"/>
            <a:ext cx="1872208" cy="792088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6">
                  <a:hueOff val="-456778"/>
                  <a:satOff val="8290"/>
                  <a:lumOff val="24503"/>
                </a:schemeClr>
              </a:gs>
              <a:gs pos="35000">
                <a:srgbClr val="FFDECF"/>
              </a:gs>
              <a:gs pos="100000">
                <a:schemeClr val="accent6">
                  <a:hueOff val="-556026"/>
                  <a:satOff val="8290"/>
                  <a:lumOff val="34267"/>
                </a:schemeClr>
              </a:gs>
            </a:gsLst>
            <a:lin ang="16200000"/>
          </a:gradFill>
          <a:ln>
            <a:solidFill>
              <a:srgbClr val="F69240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/>
            <a:endParaRPr/>
          </a:p>
        </p:txBody>
      </p:sp>
      <p:grpSp>
        <p:nvGrpSpPr>
          <p:cNvPr id="552" name="Group 552"/>
          <p:cNvGrpSpPr/>
          <p:nvPr/>
        </p:nvGrpSpPr>
        <p:grpSpPr>
          <a:xfrm>
            <a:off x="8760297" y="-1659663"/>
            <a:ext cx="1678513" cy="9171941"/>
            <a:chOff x="0" y="0"/>
            <a:chExt cx="1678512" cy="9171940"/>
          </a:xfrm>
        </p:grpSpPr>
        <p:sp>
          <p:nvSpPr>
            <p:cNvPr id="550" name="Shape 550"/>
            <p:cNvSpPr/>
            <p:nvPr/>
          </p:nvSpPr>
          <p:spPr>
            <a:xfrm>
              <a:off x="0" y="2685269"/>
              <a:ext cx="1678513" cy="380140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551" name="Shape 551"/>
            <p:cNvSpPr/>
            <p:nvPr/>
          </p:nvSpPr>
          <p:spPr>
            <a:xfrm>
              <a:off x="81937" y="0"/>
              <a:ext cx="1514637" cy="91719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 algn="ctr"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>
                <a:defRPr sz="1400" b="1" u="sng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400"/>
                <a:t>Pulse rate during exercise:</a:t>
              </a:r>
            </a:p>
            <a:p>
              <a:pPr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400"/>
                <a:t>Maximum number of heart beats per minute is 220 minus the persons age</a:t>
              </a:r>
            </a:p>
            <a:p>
              <a:pPr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400"/>
                <a:t>Healthy pulse rate during or after exercise is between 60 – 80% of maximum</a:t>
              </a:r>
            </a:p>
            <a:p>
              <a:pPr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</p:txBody>
        </p:sp>
      </p:grp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Shape 55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868680">
              <a:defRPr sz="3420" b="1">
                <a:solidFill>
                  <a:srgbClr val="17375E"/>
                </a:solidFill>
                <a:latin typeface="OpenDyslexic"/>
                <a:ea typeface="OpenDyslexic"/>
                <a:cs typeface="OpenDyslexic"/>
                <a:sym typeface="OpenDyslexic"/>
              </a:defRPr>
            </a:pPr>
            <a:r>
              <a:t>BTEC Tech Award H&amp;Sc</a:t>
            </a:r>
            <a:br/>
            <a:r>
              <a:t>Learning aim B</a:t>
            </a:r>
          </a:p>
        </p:txBody>
      </p:sp>
      <p:grpSp>
        <p:nvGrpSpPr>
          <p:cNvPr id="557" name="Group 557"/>
          <p:cNvGrpSpPr/>
          <p:nvPr/>
        </p:nvGrpSpPr>
        <p:grpSpPr>
          <a:xfrm>
            <a:off x="3359696" y="1450252"/>
            <a:ext cx="5059592" cy="474082"/>
            <a:chOff x="0" y="0"/>
            <a:chExt cx="5059592" cy="474081"/>
          </a:xfrm>
        </p:grpSpPr>
        <p:sp>
          <p:nvSpPr>
            <p:cNvPr id="555" name="Shape 555"/>
            <p:cNvSpPr/>
            <p:nvPr/>
          </p:nvSpPr>
          <p:spPr>
            <a:xfrm>
              <a:off x="0" y="0"/>
              <a:ext cx="5059592" cy="474081"/>
            </a:xfrm>
            <a:prstGeom prst="rect">
              <a:avLst/>
            </a:prstGeom>
            <a:solidFill>
              <a:schemeClr val="accent2"/>
            </a:solidFill>
            <a:ln w="25400" cap="flat">
              <a:solidFill>
                <a:srgbClr val="8C3A38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2400"/>
            </a:p>
          </p:txBody>
        </p:sp>
        <p:sp>
          <p:nvSpPr>
            <p:cNvPr id="556" name="Shape 556"/>
            <p:cNvSpPr/>
            <p:nvPr/>
          </p:nvSpPr>
          <p:spPr>
            <a:xfrm>
              <a:off x="0" y="7170"/>
              <a:ext cx="5059592" cy="459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r>
                <a:t>Blood pressure</a:t>
              </a:r>
            </a:p>
          </p:txBody>
        </p:sp>
      </p:grpSp>
      <p:grpSp>
        <p:nvGrpSpPr>
          <p:cNvPr id="560" name="Group 560"/>
          <p:cNvGrpSpPr/>
          <p:nvPr/>
        </p:nvGrpSpPr>
        <p:grpSpPr>
          <a:xfrm>
            <a:off x="8194955" y="-514369"/>
            <a:ext cx="2293535" cy="8219441"/>
            <a:chOff x="0" y="0"/>
            <a:chExt cx="2293535" cy="8219440"/>
          </a:xfrm>
        </p:grpSpPr>
        <p:sp>
          <p:nvSpPr>
            <p:cNvPr id="558" name="Shape 558"/>
            <p:cNvSpPr/>
            <p:nvPr/>
          </p:nvSpPr>
          <p:spPr>
            <a:xfrm>
              <a:off x="0" y="2647224"/>
              <a:ext cx="2293535" cy="2924992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2">
                    <a:hueOff val="-39879"/>
                    <a:satOff val="52282"/>
                    <a:lumOff val="29251"/>
                  </a:schemeClr>
                </a:gs>
                <a:gs pos="35000">
                  <a:srgbClr val="FFBFBE"/>
                </a:gs>
                <a:gs pos="100000">
                  <a:schemeClr val="accent2">
                    <a:hueOff val="-44018"/>
                    <a:satOff val="52282"/>
                    <a:lumOff val="42346"/>
                  </a:schemeClr>
                </a:gs>
              </a:gsLst>
              <a:lin ang="16200000" scaled="0"/>
            </a:gradFill>
            <a:ln w="9525" cap="flat">
              <a:solidFill>
                <a:srgbClr val="BE4B48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559" name="Shape 559"/>
            <p:cNvSpPr/>
            <p:nvPr/>
          </p:nvSpPr>
          <p:spPr>
            <a:xfrm>
              <a:off x="111960" y="0"/>
              <a:ext cx="2069614" cy="8219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t>Causes of high blood pressure:</a:t>
              </a:r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t>1.</a:t>
              </a:r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t>2.</a:t>
              </a:r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t>3.</a:t>
              </a:r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t>4.</a:t>
              </a:r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t>5.</a:t>
              </a:r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t>6.</a:t>
              </a:r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</p:txBody>
        </p:sp>
      </p:grpSp>
      <p:pic>
        <p:nvPicPr>
          <p:cNvPr id="561" name="image1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8995" y="2107146"/>
            <a:ext cx="2398577" cy="309634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64" name="Group 564"/>
          <p:cNvGrpSpPr/>
          <p:nvPr/>
        </p:nvGrpSpPr>
        <p:grpSpPr>
          <a:xfrm>
            <a:off x="1635848" y="2100953"/>
            <a:ext cx="3816424" cy="2408166"/>
            <a:chOff x="0" y="0"/>
            <a:chExt cx="3816424" cy="2408165"/>
          </a:xfrm>
        </p:grpSpPr>
        <p:sp>
          <p:nvSpPr>
            <p:cNvPr id="562" name="Shape 562"/>
            <p:cNvSpPr/>
            <p:nvPr/>
          </p:nvSpPr>
          <p:spPr>
            <a:xfrm>
              <a:off x="0" y="0"/>
              <a:ext cx="3816424" cy="2408165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2">
                    <a:hueOff val="-39879"/>
                    <a:satOff val="52282"/>
                    <a:lumOff val="29251"/>
                  </a:schemeClr>
                </a:gs>
                <a:gs pos="35000">
                  <a:srgbClr val="FFBFBE"/>
                </a:gs>
                <a:gs pos="100000">
                  <a:schemeClr val="accent2">
                    <a:hueOff val="-44018"/>
                    <a:satOff val="52282"/>
                    <a:lumOff val="42346"/>
                  </a:schemeClr>
                </a:gs>
              </a:gsLst>
              <a:lin ang="16200000" scaled="0"/>
            </a:gradFill>
            <a:ln w="9525" cap="flat">
              <a:solidFill>
                <a:srgbClr val="BE4B48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</p:txBody>
        </p:sp>
        <p:sp>
          <p:nvSpPr>
            <p:cNvPr id="563" name="Shape 563"/>
            <p:cNvSpPr/>
            <p:nvPr/>
          </p:nvSpPr>
          <p:spPr>
            <a:xfrm>
              <a:off x="117556" y="447162"/>
              <a:ext cx="3581311" cy="1513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>
                <a:defRPr sz="20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2000"/>
                <a:t>Readings for blood pressure:</a:t>
              </a:r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t>Low blood pressure is… </a:t>
              </a:r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t>High blood pressure is…</a:t>
              </a:r>
            </a:p>
          </p:txBody>
        </p:sp>
      </p:grpSp>
      <p:grpSp>
        <p:nvGrpSpPr>
          <p:cNvPr id="567" name="Group 567"/>
          <p:cNvGrpSpPr/>
          <p:nvPr/>
        </p:nvGrpSpPr>
        <p:grpSpPr>
          <a:xfrm>
            <a:off x="1635848" y="2754798"/>
            <a:ext cx="8852641" cy="6463306"/>
            <a:chOff x="0" y="166867"/>
            <a:chExt cx="8852640" cy="6463306"/>
          </a:xfrm>
        </p:grpSpPr>
        <p:sp>
          <p:nvSpPr>
            <p:cNvPr id="565" name="Shape 565"/>
            <p:cNvSpPr/>
            <p:nvPr/>
          </p:nvSpPr>
          <p:spPr>
            <a:xfrm>
              <a:off x="0" y="2678440"/>
              <a:ext cx="8852640" cy="1440160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2">
                    <a:hueOff val="-39879"/>
                    <a:satOff val="52282"/>
                    <a:lumOff val="29251"/>
                  </a:schemeClr>
                </a:gs>
                <a:gs pos="35000">
                  <a:srgbClr val="FFBFBE"/>
                </a:gs>
                <a:gs pos="100000">
                  <a:schemeClr val="accent2">
                    <a:hueOff val="-44018"/>
                    <a:satOff val="52282"/>
                    <a:lumOff val="42346"/>
                  </a:schemeClr>
                </a:gs>
              </a:gsLst>
              <a:lin ang="16200000" scaled="0"/>
            </a:gradFill>
            <a:ln w="9525" cap="flat">
              <a:solidFill>
                <a:srgbClr val="BE4B48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</p:txBody>
        </p:sp>
        <p:sp>
          <p:nvSpPr>
            <p:cNvPr id="566" name="Shape 566"/>
            <p:cNvSpPr/>
            <p:nvPr/>
          </p:nvSpPr>
          <p:spPr>
            <a:xfrm>
              <a:off x="70303" y="166867"/>
              <a:ext cx="8712034" cy="64633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t>Abnormal readings:</a:t>
              </a:r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t>The risks are:</a:t>
              </a:r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</p:txBody>
        </p:sp>
      </p:grp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Shape 56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868680">
              <a:defRPr sz="3420" b="1">
                <a:solidFill>
                  <a:srgbClr val="17375E"/>
                </a:solidFill>
                <a:latin typeface="OpenDyslexic"/>
                <a:ea typeface="OpenDyslexic"/>
                <a:cs typeface="OpenDyslexic"/>
                <a:sym typeface="OpenDyslexic"/>
              </a:defRPr>
            </a:pPr>
            <a:r>
              <a:t>BTEC Tech Award H&amp;Sc</a:t>
            </a:r>
            <a:br/>
            <a:r>
              <a:t>Learning aim B</a:t>
            </a:r>
          </a:p>
        </p:txBody>
      </p:sp>
      <p:grpSp>
        <p:nvGrpSpPr>
          <p:cNvPr id="572" name="Group 572"/>
          <p:cNvGrpSpPr/>
          <p:nvPr/>
        </p:nvGrpSpPr>
        <p:grpSpPr>
          <a:xfrm>
            <a:off x="3359696" y="1450252"/>
            <a:ext cx="5059592" cy="474082"/>
            <a:chOff x="0" y="0"/>
            <a:chExt cx="5059592" cy="474081"/>
          </a:xfrm>
        </p:grpSpPr>
        <p:sp>
          <p:nvSpPr>
            <p:cNvPr id="570" name="Shape 570"/>
            <p:cNvSpPr/>
            <p:nvPr/>
          </p:nvSpPr>
          <p:spPr>
            <a:xfrm>
              <a:off x="0" y="0"/>
              <a:ext cx="5059592" cy="474081"/>
            </a:xfrm>
            <a:prstGeom prst="rect">
              <a:avLst/>
            </a:prstGeom>
            <a:solidFill>
              <a:schemeClr val="accent2"/>
            </a:solidFill>
            <a:ln w="25400" cap="flat">
              <a:solidFill>
                <a:srgbClr val="8C3A38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2400"/>
            </a:p>
          </p:txBody>
        </p:sp>
        <p:sp>
          <p:nvSpPr>
            <p:cNvPr id="571" name="Shape 571"/>
            <p:cNvSpPr/>
            <p:nvPr/>
          </p:nvSpPr>
          <p:spPr>
            <a:xfrm>
              <a:off x="0" y="7170"/>
              <a:ext cx="5059592" cy="459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r>
                <a:t>Peak flow  (PEF)</a:t>
              </a:r>
            </a:p>
          </p:txBody>
        </p:sp>
      </p:grpSp>
      <p:grpSp>
        <p:nvGrpSpPr>
          <p:cNvPr id="575" name="Group 575"/>
          <p:cNvGrpSpPr/>
          <p:nvPr/>
        </p:nvGrpSpPr>
        <p:grpSpPr>
          <a:xfrm>
            <a:off x="5879976" y="1378024"/>
            <a:ext cx="4634566" cy="2862320"/>
            <a:chOff x="0" y="106810"/>
            <a:chExt cx="4634566" cy="2862319"/>
          </a:xfrm>
        </p:grpSpPr>
        <p:sp>
          <p:nvSpPr>
            <p:cNvPr id="573" name="Shape 573"/>
            <p:cNvSpPr/>
            <p:nvPr/>
          </p:nvSpPr>
          <p:spPr>
            <a:xfrm>
              <a:off x="0" y="789633"/>
              <a:ext cx="4634566" cy="149667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574" name="Shape 574"/>
            <p:cNvSpPr/>
            <p:nvPr/>
          </p:nvSpPr>
          <p:spPr>
            <a:xfrm>
              <a:off x="73061" y="106810"/>
              <a:ext cx="4488443" cy="286231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400"/>
                <a:t> </a:t>
              </a:r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 algn="ctr"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How is Peak flow measured? </a:t>
              </a:r>
            </a:p>
            <a:p>
              <a:pPr algn="ctr"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</p:txBody>
        </p:sp>
      </p:grpSp>
      <p:grpSp>
        <p:nvGrpSpPr>
          <p:cNvPr id="578" name="Group 578"/>
          <p:cNvGrpSpPr/>
          <p:nvPr/>
        </p:nvGrpSpPr>
        <p:grpSpPr>
          <a:xfrm>
            <a:off x="1703511" y="836130"/>
            <a:ext cx="4032448" cy="3385540"/>
            <a:chOff x="0" y="-116699"/>
            <a:chExt cx="4032447" cy="3385539"/>
          </a:xfrm>
        </p:grpSpPr>
        <p:sp>
          <p:nvSpPr>
            <p:cNvPr id="576" name="Shape 576"/>
            <p:cNvSpPr/>
            <p:nvPr/>
          </p:nvSpPr>
          <p:spPr>
            <a:xfrm>
              <a:off x="0" y="1108017"/>
              <a:ext cx="4032447" cy="93610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577" name="Shape 577"/>
            <p:cNvSpPr/>
            <p:nvPr/>
          </p:nvSpPr>
          <p:spPr>
            <a:xfrm>
              <a:off x="45696" y="-116699"/>
              <a:ext cx="3941054" cy="33855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What is peak flow</a:t>
              </a:r>
              <a:r>
                <a:rPr sz="2400"/>
                <a:t>?</a:t>
              </a:r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2400"/>
            </a:p>
            <a:p>
              <a:pPr algn="ctr"/>
              <a:endParaRPr sz="2400"/>
            </a:p>
            <a:p>
              <a:pPr algn="ctr"/>
              <a:endParaRPr sz="2400"/>
            </a:p>
            <a:p>
              <a:pPr algn="ctr"/>
              <a:endParaRPr sz="2400"/>
            </a:p>
            <a:p>
              <a:pPr algn="ctr"/>
              <a:endParaRPr sz="2400"/>
            </a:p>
          </p:txBody>
        </p:sp>
      </p:grpSp>
      <p:pic>
        <p:nvPicPr>
          <p:cNvPr id="579" name="image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511" y="3070072"/>
            <a:ext cx="4032448" cy="274380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82" name="Group 582"/>
          <p:cNvGrpSpPr/>
          <p:nvPr/>
        </p:nvGrpSpPr>
        <p:grpSpPr>
          <a:xfrm>
            <a:off x="5879977" y="2928958"/>
            <a:ext cx="4640571" cy="3600984"/>
            <a:chOff x="0" y="99428"/>
            <a:chExt cx="4640571" cy="3600984"/>
          </a:xfrm>
        </p:grpSpPr>
        <p:sp>
          <p:nvSpPr>
            <p:cNvPr id="580" name="Shape 580"/>
            <p:cNvSpPr/>
            <p:nvPr/>
          </p:nvSpPr>
          <p:spPr>
            <a:xfrm>
              <a:off x="0" y="815494"/>
              <a:ext cx="4640571" cy="216885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581" name="Shape 581"/>
            <p:cNvSpPr/>
            <p:nvPr/>
          </p:nvSpPr>
          <p:spPr>
            <a:xfrm>
              <a:off x="105874" y="99428"/>
              <a:ext cx="4428822" cy="36009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400"/>
                <a:t> </a:t>
              </a:r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  <a:p>
              <a:pPr algn="ctr"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 algn="ctr"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600"/>
                <a:t>What do abnormal readings show?</a:t>
              </a:r>
            </a:p>
            <a:p>
              <a:pPr algn="ctr"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 algn="ctr"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 algn="ctr"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 algn="ctr"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600"/>
            </a:p>
            <a:p>
              <a:pPr algn="ctr"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  <a:p>
              <a:pPr algn="ctr"/>
              <a:endParaRPr/>
            </a:p>
          </p:txBody>
        </p:sp>
      </p:grpSp>
      <p:grpSp>
        <p:nvGrpSpPr>
          <p:cNvPr id="585" name="Group 585"/>
          <p:cNvGrpSpPr/>
          <p:nvPr/>
        </p:nvGrpSpPr>
        <p:grpSpPr>
          <a:xfrm>
            <a:off x="1577066" y="5946608"/>
            <a:ext cx="3024336" cy="782365"/>
            <a:chOff x="0" y="0"/>
            <a:chExt cx="3024336" cy="782365"/>
          </a:xfrm>
        </p:grpSpPr>
        <p:sp>
          <p:nvSpPr>
            <p:cNvPr id="583" name="Shape 583"/>
            <p:cNvSpPr/>
            <p:nvPr/>
          </p:nvSpPr>
          <p:spPr>
            <a:xfrm>
              <a:off x="0" y="0"/>
              <a:ext cx="3024336" cy="782365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2">
                    <a:hueOff val="-39879"/>
                    <a:satOff val="52282"/>
                    <a:lumOff val="29251"/>
                  </a:schemeClr>
                </a:gs>
                <a:gs pos="35000">
                  <a:srgbClr val="FFBFBE"/>
                </a:gs>
                <a:gs pos="100000">
                  <a:schemeClr val="accent2">
                    <a:hueOff val="-44018"/>
                    <a:satOff val="52282"/>
                    <a:lumOff val="42346"/>
                  </a:schemeClr>
                </a:gs>
              </a:gsLst>
              <a:lin ang="16200000" scaled="0"/>
            </a:gradFill>
            <a:ln w="9525" cap="flat">
              <a:solidFill>
                <a:srgbClr val="BE4B48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</p:txBody>
        </p:sp>
        <p:sp>
          <p:nvSpPr>
            <p:cNvPr id="584" name="Shape 584"/>
            <p:cNvSpPr/>
            <p:nvPr/>
          </p:nvSpPr>
          <p:spPr>
            <a:xfrm>
              <a:off x="38191" y="129573"/>
              <a:ext cx="2947953" cy="52321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400"/>
                <a:t>Reason 1 for keeping a diary</a:t>
              </a:r>
            </a:p>
            <a:p>
              <a:pPr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</p:txBody>
        </p:sp>
      </p:grpSp>
      <p:grpSp>
        <p:nvGrpSpPr>
          <p:cNvPr id="588" name="Group 588"/>
          <p:cNvGrpSpPr/>
          <p:nvPr/>
        </p:nvGrpSpPr>
        <p:grpSpPr>
          <a:xfrm>
            <a:off x="4601402" y="5950803"/>
            <a:ext cx="3024336" cy="782365"/>
            <a:chOff x="0" y="0"/>
            <a:chExt cx="3024336" cy="782365"/>
          </a:xfrm>
        </p:grpSpPr>
        <p:sp>
          <p:nvSpPr>
            <p:cNvPr id="586" name="Shape 586"/>
            <p:cNvSpPr/>
            <p:nvPr/>
          </p:nvSpPr>
          <p:spPr>
            <a:xfrm>
              <a:off x="0" y="0"/>
              <a:ext cx="3024336" cy="782365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2">
                    <a:hueOff val="-39879"/>
                    <a:satOff val="52282"/>
                    <a:lumOff val="29251"/>
                  </a:schemeClr>
                </a:gs>
                <a:gs pos="35000">
                  <a:srgbClr val="FFBFBE"/>
                </a:gs>
                <a:gs pos="100000">
                  <a:schemeClr val="accent2">
                    <a:hueOff val="-44018"/>
                    <a:satOff val="52282"/>
                    <a:lumOff val="42346"/>
                  </a:schemeClr>
                </a:gs>
              </a:gsLst>
              <a:lin ang="16200000" scaled="0"/>
            </a:gradFill>
            <a:ln w="9525" cap="flat">
              <a:solidFill>
                <a:srgbClr val="BE4B48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</p:txBody>
        </p:sp>
        <p:sp>
          <p:nvSpPr>
            <p:cNvPr id="587" name="Shape 587"/>
            <p:cNvSpPr/>
            <p:nvPr/>
          </p:nvSpPr>
          <p:spPr>
            <a:xfrm>
              <a:off x="38192" y="129573"/>
              <a:ext cx="2947952" cy="52321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400"/>
                <a:t>Reason 2 for keeping a diary</a:t>
              </a:r>
            </a:p>
            <a:p>
              <a:pPr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</p:txBody>
        </p:sp>
      </p:grpSp>
      <p:grpSp>
        <p:nvGrpSpPr>
          <p:cNvPr id="591" name="Group 591"/>
          <p:cNvGrpSpPr/>
          <p:nvPr/>
        </p:nvGrpSpPr>
        <p:grpSpPr>
          <a:xfrm>
            <a:off x="7643664" y="5946608"/>
            <a:ext cx="3024337" cy="782365"/>
            <a:chOff x="0" y="0"/>
            <a:chExt cx="3024336" cy="782365"/>
          </a:xfrm>
        </p:grpSpPr>
        <p:sp>
          <p:nvSpPr>
            <p:cNvPr id="589" name="Shape 589"/>
            <p:cNvSpPr/>
            <p:nvPr/>
          </p:nvSpPr>
          <p:spPr>
            <a:xfrm>
              <a:off x="0" y="0"/>
              <a:ext cx="3024336" cy="782365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2">
                    <a:hueOff val="-39879"/>
                    <a:satOff val="52282"/>
                    <a:lumOff val="29251"/>
                  </a:schemeClr>
                </a:gs>
                <a:gs pos="35000">
                  <a:srgbClr val="FFBFBE"/>
                </a:gs>
                <a:gs pos="100000">
                  <a:schemeClr val="accent2">
                    <a:hueOff val="-44018"/>
                    <a:satOff val="52282"/>
                    <a:lumOff val="42346"/>
                  </a:schemeClr>
                </a:gs>
              </a:gsLst>
              <a:lin ang="16200000" scaled="0"/>
            </a:gradFill>
            <a:ln w="9525" cap="flat">
              <a:solidFill>
                <a:srgbClr val="BE4B48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</p:txBody>
        </p:sp>
        <p:sp>
          <p:nvSpPr>
            <p:cNvPr id="590" name="Shape 590"/>
            <p:cNvSpPr/>
            <p:nvPr/>
          </p:nvSpPr>
          <p:spPr>
            <a:xfrm>
              <a:off x="38192" y="129573"/>
              <a:ext cx="2947953" cy="52321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sz="1400"/>
                <a:t>Reason 3 for keeping a diary</a:t>
              </a:r>
            </a:p>
            <a:p>
              <a:pPr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sz="1400"/>
            </a:p>
          </p:txBody>
        </p:sp>
      </p:grp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F0E80F59BB104798E222572B3D5FDE" ma:contentTypeVersion="12" ma:contentTypeDescription="Create a new document." ma:contentTypeScope="" ma:versionID="6d3ace640bf360eaecbf916c3d376203">
  <xsd:schema xmlns:xsd="http://www.w3.org/2001/XMLSchema" xmlns:xs="http://www.w3.org/2001/XMLSchema" xmlns:p="http://schemas.microsoft.com/office/2006/metadata/properties" xmlns:ns2="3cde8ce8-497b-4d58-ad3b-77e996642cc8" xmlns:ns3="1c2ace7b-0193-49d6-b28f-a6c5f1daf0a8" targetNamespace="http://schemas.microsoft.com/office/2006/metadata/properties" ma:root="true" ma:fieldsID="68de4921ee568875b070f02223174350" ns2:_="" ns3:_="">
    <xsd:import namespace="3cde8ce8-497b-4d58-ad3b-77e996642cc8"/>
    <xsd:import namespace="1c2ace7b-0193-49d6-b28f-a6c5f1daf0a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de8ce8-497b-4d58-ad3b-77e996642cc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2ace7b-0193-49d6-b28f-a6c5f1daf0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3254AD8-3C79-4ADB-BB6D-BE834E0B73C2}"/>
</file>

<file path=customXml/itemProps2.xml><?xml version="1.0" encoding="utf-8"?>
<ds:datastoreItem xmlns:ds="http://schemas.openxmlformats.org/officeDocument/2006/customXml" ds:itemID="{EEEE055F-88FA-44A9-AC3E-E35852A63E67}"/>
</file>

<file path=customXml/itemProps3.xml><?xml version="1.0" encoding="utf-8"?>
<ds:datastoreItem xmlns:ds="http://schemas.openxmlformats.org/officeDocument/2006/customXml" ds:itemID="{E21E9D80-5705-435A-964B-99DEA80666FE}"/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518</Words>
  <Application>Microsoft Office PowerPoint</Application>
  <PresentationFormat>Widescreen</PresentationFormat>
  <Paragraphs>454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OpenDyslexic</vt:lpstr>
      <vt:lpstr>Office Theme</vt:lpstr>
      <vt:lpstr>1_Office Theme</vt:lpstr>
      <vt:lpstr>Health &amp; Social Care</vt:lpstr>
      <vt:lpstr>PowerPoint Presentation</vt:lpstr>
      <vt:lpstr>PowerPoint Presentation</vt:lpstr>
      <vt:lpstr>BTEC Tech Award H&amp;Sc Learning aim B</vt:lpstr>
      <vt:lpstr>BTEC Tech Award H&amp;Sc Learning aim B</vt:lpstr>
      <vt:lpstr>BTEC Tech Award H&amp;Sc Learning aim B</vt:lpstr>
      <vt:lpstr>BTEC Tech Award H&amp;Sc Learning aim B</vt:lpstr>
      <vt:lpstr>BTEC Tech Award H&amp;Sc Learning aim B</vt:lpstr>
      <vt:lpstr>BTEC Tech Award H&amp;Sc Learning aim B</vt:lpstr>
      <vt:lpstr>BTEC Tech Award H&amp;Sc Learning aim B</vt:lpstr>
      <vt:lpstr>BTEC Tech Award H&amp;Sc Learning aim B</vt:lpstr>
      <vt:lpstr>BTEC Tech Award H&amp;Sc Learning aim B</vt:lpstr>
      <vt:lpstr>BTEC Tech Award H&amp;Sc Learning aim 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&amp; Social Care</dc:title>
  <dc:creator>Morgan4, Julie</dc:creator>
  <cp:lastModifiedBy>Morgan4, Julie</cp:lastModifiedBy>
  <cp:revision>2</cp:revision>
  <dcterms:created xsi:type="dcterms:W3CDTF">2020-10-20T16:56:25Z</dcterms:created>
  <dcterms:modified xsi:type="dcterms:W3CDTF">2020-10-20T17:05:06Z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0x0101005BF0E80F59BB104798E222572B3D5FDE</vt:lpwstr>
  </property>
</Properties>
</file>