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04BE73-AA2D-4C82-9BDE-75962AFC0E4B}" v="1" dt="2020-10-19T19:55:20.9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4" autoAdjust="0"/>
    <p:restoredTop sz="94660"/>
  </p:normalViewPr>
  <p:slideViewPr>
    <p:cSldViewPr snapToGrid="0">
      <p:cViewPr>
        <p:scale>
          <a:sx n="62" d="100"/>
          <a:sy n="62" d="100"/>
        </p:scale>
        <p:origin x="1044"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ainger, Ben" userId="688ce517-5ba7-440e-8201-879011674eaa" providerId="ADAL" clId="{DF04BE73-AA2D-4C82-9BDE-75962AFC0E4B}"/>
    <pc:docChg chg="undo custSel modSld">
      <pc:chgData name="Grainger, Ben" userId="688ce517-5ba7-440e-8201-879011674eaa" providerId="ADAL" clId="{DF04BE73-AA2D-4C82-9BDE-75962AFC0E4B}" dt="2020-10-19T20:06:29.813" v="2996" actId="14100"/>
      <pc:docMkLst>
        <pc:docMk/>
      </pc:docMkLst>
      <pc:sldChg chg="delSp modSp mod">
        <pc:chgData name="Grainger, Ben" userId="688ce517-5ba7-440e-8201-879011674eaa" providerId="ADAL" clId="{DF04BE73-AA2D-4C82-9BDE-75962AFC0E4B}" dt="2020-10-19T20:06:29.813" v="2996" actId="14100"/>
        <pc:sldMkLst>
          <pc:docMk/>
          <pc:sldMk cId="2920447684" sldId="256"/>
        </pc:sldMkLst>
        <pc:spChg chg="mod">
          <ac:chgData name="Grainger, Ben" userId="688ce517-5ba7-440e-8201-879011674eaa" providerId="ADAL" clId="{DF04BE73-AA2D-4C82-9BDE-75962AFC0E4B}" dt="2020-10-19T20:06:29.813" v="2996" actId="14100"/>
          <ac:spMkLst>
            <pc:docMk/>
            <pc:sldMk cId="2920447684" sldId="256"/>
            <ac:spMk id="2" creationId="{00000000-0000-0000-0000-000000000000}"/>
          </ac:spMkLst>
        </pc:spChg>
        <pc:spChg chg="mod">
          <ac:chgData name="Grainger, Ben" userId="688ce517-5ba7-440e-8201-879011674eaa" providerId="ADAL" clId="{DF04BE73-AA2D-4C82-9BDE-75962AFC0E4B}" dt="2020-10-19T20:06:20.510" v="2991" actId="1076"/>
          <ac:spMkLst>
            <pc:docMk/>
            <pc:sldMk cId="2920447684" sldId="256"/>
            <ac:spMk id="3" creationId="{00000000-0000-0000-0000-000000000000}"/>
          </ac:spMkLst>
        </pc:spChg>
        <pc:graphicFrameChg chg="mod modGraphic">
          <ac:chgData name="Grainger, Ben" userId="688ce517-5ba7-440e-8201-879011674eaa" providerId="ADAL" clId="{DF04BE73-AA2D-4C82-9BDE-75962AFC0E4B}" dt="2020-10-19T20:06:15.852" v="2990" actId="1076"/>
          <ac:graphicFrameMkLst>
            <pc:docMk/>
            <pc:sldMk cId="2920447684" sldId="256"/>
            <ac:graphicFrameMk id="7" creationId="{3423BAC7-5787-4F80-80DE-2E85D20DAE5B}"/>
          </ac:graphicFrameMkLst>
        </pc:graphicFrameChg>
        <pc:graphicFrameChg chg="mod modGraphic">
          <ac:chgData name="Grainger, Ben" userId="688ce517-5ba7-440e-8201-879011674eaa" providerId="ADAL" clId="{DF04BE73-AA2D-4C82-9BDE-75962AFC0E4B}" dt="2020-10-19T20:06:11.852" v="2989" actId="1076"/>
          <ac:graphicFrameMkLst>
            <pc:docMk/>
            <pc:sldMk cId="2920447684" sldId="256"/>
            <ac:graphicFrameMk id="9" creationId="{E10B7101-E659-4F2B-9080-1071E2C07189}"/>
          </ac:graphicFrameMkLst>
        </pc:graphicFrameChg>
        <pc:graphicFrameChg chg="del mod">
          <ac:chgData name="Grainger, Ben" userId="688ce517-5ba7-440e-8201-879011674eaa" providerId="ADAL" clId="{DF04BE73-AA2D-4C82-9BDE-75962AFC0E4B}" dt="2020-10-19T20:06:06.017" v="2988" actId="478"/>
          <ac:graphicFrameMkLst>
            <pc:docMk/>
            <pc:sldMk cId="2920447684" sldId="256"/>
            <ac:graphicFrameMk id="10" creationId="{63A1F1DC-25EC-484B-A566-205066A95016}"/>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99DCA16-2A4C-477A-9576-27C55F6F47DD}" type="datetimeFigureOut">
              <a:rPr lang="en-GB" smtClean="0"/>
              <a:t>19/10/2020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848934-63BC-4000-BD59-9504E3BECE1E}" type="slidenum">
              <a:rPr lang="en-GB" smtClean="0"/>
              <a:t>‹#›</a:t>
            </a:fld>
            <a:endParaRPr lang="en-GB"/>
          </a:p>
        </p:txBody>
      </p:sp>
    </p:spTree>
    <p:extLst>
      <p:ext uri="{BB962C8B-B14F-4D97-AF65-F5344CB8AC3E}">
        <p14:creationId xmlns:p14="http://schemas.microsoft.com/office/powerpoint/2010/main" val="865586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99DCA16-2A4C-477A-9576-27C55F6F47DD}" type="datetimeFigureOut">
              <a:rPr lang="en-GB" smtClean="0"/>
              <a:t>19/10/2020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848934-63BC-4000-BD59-9504E3BECE1E}" type="slidenum">
              <a:rPr lang="en-GB" smtClean="0"/>
              <a:t>‹#›</a:t>
            </a:fld>
            <a:endParaRPr lang="en-GB"/>
          </a:p>
        </p:txBody>
      </p:sp>
    </p:spTree>
    <p:extLst>
      <p:ext uri="{BB962C8B-B14F-4D97-AF65-F5344CB8AC3E}">
        <p14:creationId xmlns:p14="http://schemas.microsoft.com/office/powerpoint/2010/main" val="2510930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99DCA16-2A4C-477A-9576-27C55F6F47DD}" type="datetimeFigureOut">
              <a:rPr lang="en-GB" smtClean="0"/>
              <a:t>19/10/2020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848934-63BC-4000-BD59-9504E3BECE1E}" type="slidenum">
              <a:rPr lang="en-GB" smtClean="0"/>
              <a:t>‹#›</a:t>
            </a:fld>
            <a:endParaRPr lang="en-GB"/>
          </a:p>
        </p:txBody>
      </p:sp>
    </p:spTree>
    <p:extLst>
      <p:ext uri="{BB962C8B-B14F-4D97-AF65-F5344CB8AC3E}">
        <p14:creationId xmlns:p14="http://schemas.microsoft.com/office/powerpoint/2010/main" val="401191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99DCA16-2A4C-477A-9576-27C55F6F47DD}" type="datetimeFigureOut">
              <a:rPr lang="en-GB" smtClean="0"/>
              <a:t>19/10/2020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848934-63BC-4000-BD59-9504E3BECE1E}" type="slidenum">
              <a:rPr lang="en-GB" smtClean="0"/>
              <a:t>‹#›</a:t>
            </a:fld>
            <a:endParaRPr lang="en-GB"/>
          </a:p>
        </p:txBody>
      </p:sp>
    </p:spTree>
    <p:extLst>
      <p:ext uri="{BB962C8B-B14F-4D97-AF65-F5344CB8AC3E}">
        <p14:creationId xmlns:p14="http://schemas.microsoft.com/office/powerpoint/2010/main" val="985941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99DCA16-2A4C-477A-9576-27C55F6F47DD}" type="datetimeFigureOut">
              <a:rPr lang="en-GB" smtClean="0"/>
              <a:t>19/10/2020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848934-63BC-4000-BD59-9504E3BECE1E}" type="slidenum">
              <a:rPr lang="en-GB" smtClean="0"/>
              <a:t>‹#›</a:t>
            </a:fld>
            <a:endParaRPr lang="en-GB"/>
          </a:p>
        </p:txBody>
      </p:sp>
    </p:spTree>
    <p:extLst>
      <p:ext uri="{BB962C8B-B14F-4D97-AF65-F5344CB8AC3E}">
        <p14:creationId xmlns:p14="http://schemas.microsoft.com/office/powerpoint/2010/main" val="3270083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99DCA16-2A4C-477A-9576-27C55F6F47DD}" type="datetimeFigureOut">
              <a:rPr lang="en-GB" smtClean="0"/>
              <a:t>19/10/2020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848934-63BC-4000-BD59-9504E3BECE1E}" type="slidenum">
              <a:rPr lang="en-GB" smtClean="0"/>
              <a:t>‹#›</a:t>
            </a:fld>
            <a:endParaRPr lang="en-GB"/>
          </a:p>
        </p:txBody>
      </p:sp>
    </p:spTree>
    <p:extLst>
      <p:ext uri="{BB962C8B-B14F-4D97-AF65-F5344CB8AC3E}">
        <p14:creationId xmlns:p14="http://schemas.microsoft.com/office/powerpoint/2010/main" val="772566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99DCA16-2A4C-477A-9576-27C55F6F47DD}" type="datetimeFigureOut">
              <a:rPr lang="en-GB" smtClean="0"/>
              <a:t>19/10/2020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9848934-63BC-4000-BD59-9504E3BECE1E}" type="slidenum">
              <a:rPr lang="en-GB" smtClean="0"/>
              <a:t>‹#›</a:t>
            </a:fld>
            <a:endParaRPr lang="en-GB"/>
          </a:p>
        </p:txBody>
      </p:sp>
    </p:spTree>
    <p:extLst>
      <p:ext uri="{BB962C8B-B14F-4D97-AF65-F5344CB8AC3E}">
        <p14:creationId xmlns:p14="http://schemas.microsoft.com/office/powerpoint/2010/main" val="3467945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99DCA16-2A4C-477A-9576-27C55F6F47DD}" type="datetimeFigureOut">
              <a:rPr lang="en-GB" smtClean="0"/>
              <a:t>19/10/2020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9848934-63BC-4000-BD59-9504E3BECE1E}" type="slidenum">
              <a:rPr lang="en-GB" smtClean="0"/>
              <a:t>‹#›</a:t>
            </a:fld>
            <a:endParaRPr lang="en-GB"/>
          </a:p>
        </p:txBody>
      </p:sp>
    </p:spTree>
    <p:extLst>
      <p:ext uri="{BB962C8B-B14F-4D97-AF65-F5344CB8AC3E}">
        <p14:creationId xmlns:p14="http://schemas.microsoft.com/office/powerpoint/2010/main" val="3812530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9DCA16-2A4C-477A-9576-27C55F6F47DD}" type="datetimeFigureOut">
              <a:rPr lang="en-GB" smtClean="0"/>
              <a:t>19/10/2020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9848934-63BC-4000-BD59-9504E3BECE1E}" type="slidenum">
              <a:rPr lang="en-GB" smtClean="0"/>
              <a:t>‹#›</a:t>
            </a:fld>
            <a:endParaRPr lang="en-GB"/>
          </a:p>
        </p:txBody>
      </p:sp>
    </p:spTree>
    <p:extLst>
      <p:ext uri="{BB962C8B-B14F-4D97-AF65-F5344CB8AC3E}">
        <p14:creationId xmlns:p14="http://schemas.microsoft.com/office/powerpoint/2010/main" val="1189254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99DCA16-2A4C-477A-9576-27C55F6F47DD}" type="datetimeFigureOut">
              <a:rPr lang="en-GB" smtClean="0"/>
              <a:t>19/10/2020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848934-63BC-4000-BD59-9504E3BECE1E}" type="slidenum">
              <a:rPr lang="en-GB" smtClean="0"/>
              <a:t>‹#›</a:t>
            </a:fld>
            <a:endParaRPr lang="en-GB"/>
          </a:p>
        </p:txBody>
      </p:sp>
    </p:spTree>
    <p:extLst>
      <p:ext uri="{BB962C8B-B14F-4D97-AF65-F5344CB8AC3E}">
        <p14:creationId xmlns:p14="http://schemas.microsoft.com/office/powerpoint/2010/main" val="569311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99DCA16-2A4C-477A-9576-27C55F6F47DD}" type="datetimeFigureOut">
              <a:rPr lang="en-GB" smtClean="0"/>
              <a:t>19/10/2020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848934-63BC-4000-BD59-9504E3BECE1E}" type="slidenum">
              <a:rPr lang="en-GB" smtClean="0"/>
              <a:t>‹#›</a:t>
            </a:fld>
            <a:endParaRPr lang="en-GB"/>
          </a:p>
        </p:txBody>
      </p:sp>
    </p:spTree>
    <p:extLst>
      <p:ext uri="{BB962C8B-B14F-4D97-AF65-F5344CB8AC3E}">
        <p14:creationId xmlns:p14="http://schemas.microsoft.com/office/powerpoint/2010/main" val="360418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DCA16-2A4C-477A-9576-27C55F6F47DD}" type="datetimeFigureOut">
              <a:rPr lang="en-GB" smtClean="0"/>
              <a:t>19/10/2020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848934-63BC-4000-BD59-9504E3BECE1E}" type="slidenum">
              <a:rPr lang="en-GB" smtClean="0"/>
              <a:t>‹#›</a:t>
            </a:fld>
            <a:endParaRPr lang="en-GB"/>
          </a:p>
        </p:txBody>
      </p:sp>
    </p:spTree>
    <p:extLst>
      <p:ext uri="{BB962C8B-B14F-4D97-AF65-F5344CB8AC3E}">
        <p14:creationId xmlns:p14="http://schemas.microsoft.com/office/powerpoint/2010/main" val="1774428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1184" y="387457"/>
            <a:ext cx="10188559" cy="572817"/>
          </a:xfrm>
          <a:ln w="6350">
            <a:solidFill>
              <a:schemeClr val="tx1"/>
            </a:solidFill>
          </a:ln>
        </p:spPr>
        <p:txBody>
          <a:bodyPr>
            <a:normAutofit/>
          </a:bodyPr>
          <a:lstStyle/>
          <a:p>
            <a:r>
              <a:rPr lang="en-GB" sz="1400" b="1" dirty="0"/>
              <a:t>Knowledge Organiser Anglo-Saxon and Norman England</a:t>
            </a:r>
            <a:br>
              <a:rPr lang="en-GB" sz="1400" b="1" dirty="0"/>
            </a:br>
            <a:r>
              <a:rPr lang="en-GB" sz="1400" b="1" dirty="0"/>
              <a:t> Key Topic 4 –William’s Family c1080-1088</a:t>
            </a:r>
            <a:endParaRPr lang="en-GB" sz="1200" b="1" dirty="0"/>
          </a:p>
        </p:txBody>
      </p:sp>
      <p:sp>
        <p:nvSpPr>
          <p:cNvPr id="3" name="Subtitle 2"/>
          <p:cNvSpPr>
            <a:spLocks noGrp="1"/>
          </p:cNvSpPr>
          <p:nvPr>
            <p:ph type="subTitle" idx="1"/>
          </p:nvPr>
        </p:nvSpPr>
        <p:spPr>
          <a:xfrm>
            <a:off x="363310" y="1052476"/>
            <a:ext cx="11415997" cy="760956"/>
          </a:xfrm>
        </p:spPr>
        <p:txBody>
          <a:bodyPr>
            <a:normAutofit/>
          </a:bodyPr>
          <a:lstStyle/>
          <a:p>
            <a:r>
              <a:rPr lang="en-GB" sz="1200" dirty="0"/>
              <a:t>William’s control of England had been challenged by the Anglo-Saxons, Vikings and even some Norman earls during the Revolt of the Earls.  By 1077 William’s biggest concern was his own family.  </a:t>
            </a:r>
          </a:p>
        </p:txBody>
      </p:sp>
      <p:graphicFrame>
        <p:nvGraphicFramePr>
          <p:cNvPr id="7" name="Table 6">
            <a:extLst>
              <a:ext uri="{FF2B5EF4-FFF2-40B4-BE49-F238E27FC236}">
                <a16:creationId xmlns:a16="http://schemas.microsoft.com/office/drawing/2014/main" id="{3423BAC7-5787-4F80-80DE-2E85D20DAE5B}"/>
              </a:ext>
            </a:extLst>
          </p:cNvPr>
          <p:cNvGraphicFramePr>
            <a:graphicFrameLocks noGrp="1"/>
          </p:cNvGraphicFramePr>
          <p:nvPr>
            <p:extLst>
              <p:ext uri="{D42A27DB-BD31-4B8C-83A1-F6EECF244321}">
                <p14:modId xmlns:p14="http://schemas.microsoft.com/office/powerpoint/2010/main" val="1361533342"/>
              </p:ext>
            </p:extLst>
          </p:nvPr>
        </p:nvGraphicFramePr>
        <p:xfrm>
          <a:off x="412693" y="1548045"/>
          <a:ext cx="11225540" cy="1746831"/>
        </p:xfrm>
        <a:graphic>
          <a:graphicData uri="http://schemas.openxmlformats.org/drawingml/2006/table">
            <a:tbl>
              <a:tblPr firstRow="1" bandRow="1">
                <a:tableStyleId>{5940675A-B579-460E-94D1-54222C63F5DA}</a:tableStyleId>
              </a:tblPr>
              <a:tblGrid>
                <a:gridCol w="11225540">
                  <a:extLst>
                    <a:ext uri="{9D8B030D-6E8A-4147-A177-3AD203B41FA5}">
                      <a16:colId xmlns:a16="http://schemas.microsoft.com/office/drawing/2014/main" val="1319868025"/>
                    </a:ext>
                  </a:extLst>
                </a:gridCol>
              </a:tblGrid>
              <a:tr h="257920">
                <a:tc>
                  <a:txBody>
                    <a:bodyPr/>
                    <a:lstStyle/>
                    <a:p>
                      <a:pPr>
                        <a:lnSpc>
                          <a:spcPct val="107000"/>
                        </a:lnSpc>
                        <a:spcAft>
                          <a:spcPts val="800"/>
                        </a:spcAft>
                      </a:pPr>
                      <a:r>
                        <a:rPr lang="en-GB" sz="1200" dirty="0">
                          <a:effectLst/>
                        </a:rPr>
                        <a:t>Key Events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chemeClr val="bg2"/>
                    </a:solidFill>
                  </a:tcPr>
                </a:tc>
                <a:extLst>
                  <a:ext uri="{0D108BD9-81ED-4DB2-BD59-A6C34878D82A}">
                    <a16:rowId xmlns:a16="http://schemas.microsoft.com/office/drawing/2014/main" val="2366331734"/>
                  </a:ext>
                </a:extLst>
              </a:tr>
              <a:tr h="288099">
                <a:tc>
                  <a:txBody>
                    <a:bodyPr/>
                    <a:lstStyle/>
                    <a:p>
                      <a:pPr>
                        <a:lnSpc>
                          <a:spcPct val="107000"/>
                        </a:lnSpc>
                        <a:spcAft>
                          <a:spcPts val="800"/>
                        </a:spcAft>
                      </a:pPr>
                      <a:r>
                        <a:rPr lang="en-GB" sz="1200" dirty="0">
                          <a:effectLst/>
                        </a:rPr>
                        <a:t>1. </a:t>
                      </a:r>
                      <a:r>
                        <a:rPr lang="en-GB" sz="1200" b="1" dirty="0">
                          <a:effectLst/>
                        </a:rPr>
                        <a:t>1077 - 1080 – Robert of Normandy (Curthose) </a:t>
                      </a:r>
                      <a:r>
                        <a:rPr lang="en-GB" sz="1200" b="0" dirty="0">
                          <a:effectLst/>
                        </a:rPr>
                        <a:t>rebelled against his father William I.  </a:t>
                      </a:r>
                      <a:endParaRPr lang="en-GB"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48260" marR="48260" marT="9525" marB="0"/>
                </a:tc>
                <a:extLst>
                  <a:ext uri="{0D108BD9-81ED-4DB2-BD59-A6C34878D82A}">
                    <a16:rowId xmlns:a16="http://schemas.microsoft.com/office/drawing/2014/main" val="2818063625"/>
                  </a:ext>
                </a:extLst>
              </a:tr>
              <a:tr h="337315">
                <a:tc>
                  <a:txBody>
                    <a:bodyPr/>
                    <a:lstStyle/>
                    <a:p>
                      <a:pPr>
                        <a:lnSpc>
                          <a:spcPct val="107000"/>
                        </a:lnSpc>
                        <a:spcAft>
                          <a:spcPts val="800"/>
                        </a:spcAft>
                      </a:pPr>
                      <a:r>
                        <a:rPr lang="en-GB" sz="1200" dirty="0">
                          <a:effectLst/>
                        </a:rPr>
                        <a:t>2. </a:t>
                      </a:r>
                      <a:r>
                        <a:rPr lang="en-GB" sz="1200" b="1" dirty="0">
                          <a:effectLst/>
                        </a:rPr>
                        <a:t>1082 – Bishop </a:t>
                      </a:r>
                      <a:r>
                        <a:rPr lang="en-GB" sz="1200" b="1" dirty="0" err="1">
                          <a:effectLst/>
                        </a:rPr>
                        <a:t>Odo</a:t>
                      </a:r>
                      <a:r>
                        <a:rPr lang="en-GB" sz="1200" b="1" dirty="0">
                          <a:effectLst/>
                        </a:rPr>
                        <a:t> </a:t>
                      </a:r>
                      <a:r>
                        <a:rPr lang="en-GB" sz="1200" b="0" dirty="0">
                          <a:effectLst/>
                        </a:rPr>
                        <a:t>was </a:t>
                      </a:r>
                      <a:r>
                        <a:rPr lang="en-GB" sz="1200" dirty="0">
                          <a:effectLst/>
                        </a:rPr>
                        <a:t>imprisoned by William I.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260" marR="48260" marT="9525" marB="0"/>
                </a:tc>
                <a:extLst>
                  <a:ext uri="{0D108BD9-81ED-4DB2-BD59-A6C34878D82A}">
                    <a16:rowId xmlns:a16="http://schemas.microsoft.com/office/drawing/2014/main" val="3002806256"/>
                  </a:ext>
                </a:extLst>
              </a:tr>
              <a:tr h="337315">
                <a:tc>
                  <a:txBody>
                    <a:bodyPr/>
                    <a:lstStyle/>
                    <a:p>
                      <a:pPr>
                        <a:lnSpc>
                          <a:spcPct val="107000"/>
                        </a:lnSpc>
                        <a:spcAft>
                          <a:spcPts val="800"/>
                        </a:spcAft>
                      </a:pPr>
                      <a:r>
                        <a:rPr lang="en-GB" sz="1200" dirty="0">
                          <a:effectLst/>
                        </a:rPr>
                        <a:t>3. </a:t>
                      </a:r>
                      <a:r>
                        <a:rPr lang="en-GB" sz="1200" b="1" dirty="0">
                          <a:effectLst/>
                        </a:rPr>
                        <a:t>1087 – Death of William I in Normandy. </a:t>
                      </a:r>
                      <a:r>
                        <a:rPr lang="en-GB" sz="1200" b="0" dirty="0">
                          <a:effectLst/>
                        </a:rPr>
                        <a:t>His second son </a:t>
                      </a:r>
                      <a:r>
                        <a:rPr lang="en-GB" sz="1200" b="1" dirty="0">
                          <a:effectLst/>
                        </a:rPr>
                        <a:t>William II (</a:t>
                      </a:r>
                      <a:r>
                        <a:rPr lang="en-GB" sz="1200" b="1" dirty="0" err="1">
                          <a:effectLst/>
                        </a:rPr>
                        <a:t>Refus</a:t>
                      </a:r>
                      <a:r>
                        <a:rPr lang="en-GB" sz="1200" b="1" dirty="0">
                          <a:effectLst/>
                        </a:rPr>
                        <a:t>) </a:t>
                      </a:r>
                      <a:r>
                        <a:rPr lang="en-GB" sz="1200" b="0" dirty="0">
                          <a:effectLst/>
                        </a:rPr>
                        <a:t>was crowned King of England.  William I’s eldest son </a:t>
                      </a:r>
                      <a:r>
                        <a:rPr lang="en-GB" sz="1200" b="1" dirty="0">
                          <a:effectLst/>
                        </a:rPr>
                        <a:t>Robert </a:t>
                      </a:r>
                      <a:r>
                        <a:rPr lang="en-GB" sz="1200" b="0" dirty="0">
                          <a:effectLst/>
                        </a:rPr>
                        <a:t>became Duke of Normandy.  </a:t>
                      </a:r>
                      <a:endParaRPr lang="en-GB"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48260" marR="48260" marT="9525" marB="0"/>
                </a:tc>
                <a:extLst>
                  <a:ext uri="{0D108BD9-81ED-4DB2-BD59-A6C34878D82A}">
                    <a16:rowId xmlns:a16="http://schemas.microsoft.com/office/drawing/2014/main" val="1342378882"/>
                  </a:ext>
                </a:extLst>
              </a:tr>
              <a:tr h="505591">
                <a:tc>
                  <a:txBody>
                    <a:bodyPr/>
                    <a:lstStyle/>
                    <a:p>
                      <a:pPr>
                        <a:lnSpc>
                          <a:spcPct val="107000"/>
                        </a:lnSpc>
                        <a:spcAft>
                          <a:spcPts val="800"/>
                        </a:spcAft>
                      </a:pPr>
                      <a:r>
                        <a:rPr lang="en-GB" sz="1200" dirty="0">
                          <a:effectLst/>
                        </a:rPr>
                        <a:t>4. </a:t>
                      </a:r>
                      <a:r>
                        <a:rPr lang="en-GB" sz="1200" b="1" dirty="0">
                          <a:effectLst/>
                        </a:rPr>
                        <a:t>1088 – </a:t>
                      </a:r>
                      <a:r>
                        <a:rPr lang="en-GB" sz="1200" b="1" dirty="0" err="1">
                          <a:effectLst/>
                        </a:rPr>
                        <a:t>Odo</a:t>
                      </a:r>
                      <a:r>
                        <a:rPr lang="en-GB" sz="1200" b="1" dirty="0">
                          <a:effectLst/>
                        </a:rPr>
                        <a:t> </a:t>
                      </a:r>
                      <a:r>
                        <a:rPr lang="en-GB" sz="1200" b="0" dirty="0">
                          <a:effectLst/>
                        </a:rPr>
                        <a:t>lead a </a:t>
                      </a:r>
                      <a:r>
                        <a:rPr lang="en-GB" sz="1200" b="1" dirty="0">
                          <a:effectLst/>
                        </a:rPr>
                        <a:t>rebellion </a:t>
                      </a:r>
                      <a:r>
                        <a:rPr lang="en-GB" sz="1200" b="0" dirty="0">
                          <a:effectLst/>
                        </a:rPr>
                        <a:t>against</a:t>
                      </a:r>
                      <a:r>
                        <a:rPr lang="en-GB" sz="1200" b="1" dirty="0">
                          <a:effectLst/>
                        </a:rPr>
                        <a:t> William II (</a:t>
                      </a:r>
                      <a:r>
                        <a:rPr lang="en-GB" sz="1200" b="1" dirty="0" err="1">
                          <a:effectLst/>
                        </a:rPr>
                        <a:t>Refus</a:t>
                      </a:r>
                      <a:r>
                        <a:rPr lang="en-GB" sz="1200" b="1" dirty="0">
                          <a:effectLst/>
                        </a:rPr>
                        <a:t>) to</a:t>
                      </a:r>
                      <a:r>
                        <a:rPr lang="en-GB" sz="1200" b="0" dirty="0">
                          <a:effectLst/>
                        </a:rPr>
                        <a:t> make Robert King of England.  The rebellion failed and William II remained as King of England.  </a:t>
                      </a:r>
                      <a:endParaRPr lang="en-GB"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48260" marR="48260" marT="9525" marB="0"/>
                </a:tc>
                <a:extLst>
                  <a:ext uri="{0D108BD9-81ED-4DB2-BD59-A6C34878D82A}">
                    <a16:rowId xmlns:a16="http://schemas.microsoft.com/office/drawing/2014/main" val="3298003132"/>
                  </a:ext>
                </a:extLst>
              </a:tr>
            </a:tbl>
          </a:graphicData>
        </a:graphic>
      </p:graphicFrame>
      <p:graphicFrame>
        <p:nvGraphicFramePr>
          <p:cNvPr id="9" name="Table 8">
            <a:extLst>
              <a:ext uri="{FF2B5EF4-FFF2-40B4-BE49-F238E27FC236}">
                <a16:creationId xmlns:a16="http://schemas.microsoft.com/office/drawing/2014/main" id="{E10B7101-E659-4F2B-9080-1071E2C07189}"/>
              </a:ext>
            </a:extLst>
          </p:cNvPr>
          <p:cNvGraphicFramePr>
            <a:graphicFrameLocks noGrp="1"/>
          </p:cNvGraphicFramePr>
          <p:nvPr>
            <p:extLst>
              <p:ext uri="{D42A27DB-BD31-4B8C-83A1-F6EECF244321}">
                <p14:modId xmlns:p14="http://schemas.microsoft.com/office/powerpoint/2010/main" val="3571883608"/>
              </p:ext>
            </p:extLst>
          </p:nvPr>
        </p:nvGraphicFramePr>
        <p:xfrm>
          <a:off x="388001" y="3525059"/>
          <a:ext cx="11225540" cy="2629662"/>
        </p:xfrm>
        <a:graphic>
          <a:graphicData uri="http://schemas.openxmlformats.org/drawingml/2006/table">
            <a:tbl>
              <a:tblPr firstRow="1" bandRow="1">
                <a:tableStyleId>{5940675A-B579-460E-94D1-54222C63F5DA}</a:tableStyleId>
              </a:tblPr>
              <a:tblGrid>
                <a:gridCol w="11225540">
                  <a:extLst>
                    <a:ext uri="{9D8B030D-6E8A-4147-A177-3AD203B41FA5}">
                      <a16:colId xmlns:a16="http://schemas.microsoft.com/office/drawing/2014/main" val="1319868025"/>
                    </a:ext>
                  </a:extLst>
                </a:gridCol>
              </a:tblGrid>
              <a:tr h="267247">
                <a:tc>
                  <a:txBody>
                    <a:bodyPr/>
                    <a:lstStyle/>
                    <a:p>
                      <a:pPr>
                        <a:lnSpc>
                          <a:spcPct val="107000"/>
                        </a:lnSpc>
                        <a:spcAft>
                          <a:spcPts val="800"/>
                        </a:spcAft>
                      </a:pPr>
                      <a:r>
                        <a:rPr lang="en-GB" sz="1200" dirty="0">
                          <a:effectLst/>
                        </a:rPr>
                        <a:t>Key Individuals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chemeClr val="bg2"/>
                    </a:solidFill>
                  </a:tcPr>
                </a:tc>
                <a:extLst>
                  <a:ext uri="{0D108BD9-81ED-4DB2-BD59-A6C34878D82A}">
                    <a16:rowId xmlns:a16="http://schemas.microsoft.com/office/drawing/2014/main" val="2366331734"/>
                  </a:ext>
                </a:extLst>
              </a:tr>
              <a:tr h="752021">
                <a:tc>
                  <a:txBody>
                    <a:bodyPr/>
                    <a:lstStyle/>
                    <a:p>
                      <a:pPr>
                        <a:lnSpc>
                          <a:spcPct val="107000"/>
                        </a:lnSpc>
                        <a:spcAft>
                          <a:spcPts val="800"/>
                        </a:spcAft>
                      </a:pPr>
                      <a:r>
                        <a:rPr lang="en-GB" sz="1200" dirty="0">
                          <a:effectLst/>
                        </a:rPr>
                        <a:t>1. </a:t>
                      </a:r>
                      <a:r>
                        <a:rPr lang="en-GB" sz="1200" b="1" dirty="0">
                          <a:effectLst/>
                        </a:rPr>
                        <a:t>Robert of Normandy (Curthose)</a:t>
                      </a:r>
                      <a:r>
                        <a:rPr lang="en-GB" sz="1200" b="0" dirty="0">
                          <a:effectLst/>
                        </a:rPr>
                        <a:t>– Robert was the eldest son of William I but his relationship with his father was difficult.  Robert felt excluded from the running of England and Normandy and that his father preferred his second son William </a:t>
                      </a:r>
                      <a:r>
                        <a:rPr lang="en-GB" sz="1200" b="0" dirty="0" err="1">
                          <a:effectLst/>
                        </a:rPr>
                        <a:t>Refus</a:t>
                      </a:r>
                      <a:r>
                        <a:rPr lang="en-GB" sz="1200" b="0" dirty="0">
                          <a:effectLst/>
                        </a:rPr>
                        <a:t>.  After a family row, Robert rebelled against his father in 1077.  The French King offered Robert a castle and military support which he used to raid Normandy.  In the battle that followed, Robert injured and weakened his father.  When William I died in 1087, Robert became Duke of Normandy and not King of England.  </a:t>
                      </a:r>
                      <a:endParaRPr lang="en-GB"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48260" marR="48260" marT="9525" marB="0"/>
                </a:tc>
                <a:extLst>
                  <a:ext uri="{0D108BD9-81ED-4DB2-BD59-A6C34878D82A}">
                    <a16:rowId xmlns:a16="http://schemas.microsoft.com/office/drawing/2014/main" val="2818063625"/>
                  </a:ext>
                </a:extLst>
              </a:tr>
              <a:tr h="589336">
                <a:tc>
                  <a:txBody>
                    <a:bodyPr/>
                    <a:lstStyle/>
                    <a:p>
                      <a:pPr>
                        <a:lnSpc>
                          <a:spcPct val="107000"/>
                        </a:lnSpc>
                        <a:spcAft>
                          <a:spcPts val="800"/>
                        </a:spcAft>
                      </a:pPr>
                      <a:r>
                        <a:rPr lang="en-GB" sz="1200" dirty="0">
                          <a:effectLst/>
                        </a:rPr>
                        <a:t>2. </a:t>
                      </a:r>
                      <a:r>
                        <a:rPr lang="en-GB" sz="1200" b="1" dirty="0">
                          <a:effectLst/>
                        </a:rPr>
                        <a:t>Bishop </a:t>
                      </a:r>
                      <a:r>
                        <a:rPr lang="en-GB" sz="1200" b="1" dirty="0" err="1">
                          <a:effectLst/>
                        </a:rPr>
                        <a:t>Odo</a:t>
                      </a:r>
                      <a:r>
                        <a:rPr lang="en-GB" sz="1200" b="1" dirty="0">
                          <a:effectLst/>
                        </a:rPr>
                        <a:t> of Bayeux –</a:t>
                      </a:r>
                      <a:r>
                        <a:rPr lang="en-GB" sz="1200" b="0" dirty="0">
                          <a:effectLst/>
                        </a:rPr>
                        <a:t>William I’s half brother and worked with Lanfranc as regent when William was in Normandy.  Helped to crush The Revolt of the Earls but was imprisoned by William I, when he disobeyed the King’s commands.  Norman nobles eventually persuaded William I to release </a:t>
                      </a:r>
                      <a:r>
                        <a:rPr lang="en-GB" sz="1200" b="0" dirty="0" err="1">
                          <a:effectLst/>
                        </a:rPr>
                        <a:t>Odo</a:t>
                      </a:r>
                      <a:r>
                        <a:rPr lang="en-GB" sz="1200" b="0" dirty="0">
                          <a:effectLst/>
                        </a:rPr>
                        <a:t>.  When William died in 1087, </a:t>
                      </a:r>
                      <a:r>
                        <a:rPr lang="en-GB" sz="1200" b="0" dirty="0" err="1">
                          <a:effectLst/>
                        </a:rPr>
                        <a:t>Odo</a:t>
                      </a:r>
                      <a:r>
                        <a:rPr lang="en-GB" sz="1200" b="0" dirty="0">
                          <a:effectLst/>
                        </a:rPr>
                        <a:t> stirred up revolt in England against William II (</a:t>
                      </a:r>
                      <a:r>
                        <a:rPr lang="en-GB" sz="1200" b="0" dirty="0" err="1">
                          <a:effectLst/>
                        </a:rPr>
                        <a:t>Refus</a:t>
                      </a:r>
                      <a:r>
                        <a:rPr lang="en-GB" sz="1200" b="0" dirty="0">
                          <a:effectLst/>
                        </a:rPr>
                        <a:t>).  </a:t>
                      </a:r>
                      <a:r>
                        <a:rPr lang="en-GB" sz="1200" b="0" dirty="0" err="1">
                          <a:effectLst/>
                        </a:rPr>
                        <a:t>Odo</a:t>
                      </a:r>
                      <a:r>
                        <a:rPr lang="en-GB" sz="1200" b="0" dirty="0">
                          <a:effectLst/>
                        </a:rPr>
                        <a:t> had hoped to put Robert of Normandy on the English throne.  The revolt was crushed due to William II’s decisive leadership and the lack of support from Robert, who remained in Normandy.  </a:t>
                      </a:r>
                      <a:r>
                        <a:rPr lang="en-GB" sz="1200" b="0" dirty="0" err="1">
                          <a:effectLst/>
                        </a:rPr>
                        <a:t>Odo</a:t>
                      </a:r>
                      <a:r>
                        <a:rPr lang="en-GB" sz="1200" b="0" dirty="0">
                          <a:effectLst/>
                        </a:rPr>
                        <a:t> was forced into exile.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260" marR="48260" marT="9525" marB="0"/>
                </a:tc>
                <a:extLst>
                  <a:ext uri="{0D108BD9-81ED-4DB2-BD59-A6C34878D82A}">
                    <a16:rowId xmlns:a16="http://schemas.microsoft.com/office/drawing/2014/main" val="3002806256"/>
                  </a:ext>
                </a:extLst>
              </a:tr>
              <a:tr h="393188">
                <a:tc>
                  <a:txBody>
                    <a:bodyPr/>
                    <a:lstStyle/>
                    <a:p>
                      <a:pPr>
                        <a:lnSpc>
                          <a:spcPct val="107000"/>
                        </a:lnSpc>
                        <a:spcAft>
                          <a:spcPts val="800"/>
                        </a:spcAft>
                      </a:pPr>
                      <a:r>
                        <a:rPr lang="en-GB" sz="1200" dirty="0">
                          <a:effectLst/>
                        </a:rPr>
                        <a:t>3. </a:t>
                      </a:r>
                      <a:r>
                        <a:rPr lang="en-GB" sz="1200" b="1" dirty="0">
                          <a:effectLst/>
                        </a:rPr>
                        <a:t>William II (</a:t>
                      </a:r>
                      <a:r>
                        <a:rPr lang="en-GB" sz="1200" b="1" dirty="0" err="1">
                          <a:effectLst/>
                        </a:rPr>
                        <a:t>Refus</a:t>
                      </a:r>
                      <a:r>
                        <a:rPr lang="en-GB" sz="1200" b="1" dirty="0">
                          <a:effectLst/>
                        </a:rPr>
                        <a:t>) – </a:t>
                      </a:r>
                      <a:r>
                        <a:rPr lang="en-GB" sz="1200" b="0" dirty="0">
                          <a:effectLst/>
                        </a:rPr>
                        <a:t>Possibly William’s favourite son.  Following Robert’s revolt against his father, William I made William </a:t>
                      </a:r>
                      <a:r>
                        <a:rPr lang="en-GB" sz="1200" b="0" dirty="0" err="1">
                          <a:effectLst/>
                        </a:rPr>
                        <a:t>Refus</a:t>
                      </a:r>
                      <a:r>
                        <a:rPr lang="en-GB" sz="1200" b="0" dirty="0">
                          <a:effectLst/>
                        </a:rPr>
                        <a:t> heir to the English throne.  When William I died, William </a:t>
                      </a:r>
                      <a:r>
                        <a:rPr lang="en-GB" sz="1200" b="0" dirty="0" err="1">
                          <a:effectLst/>
                        </a:rPr>
                        <a:t>Refus</a:t>
                      </a:r>
                      <a:r>
                        <a:rPr lang="en-GB" sz="1200" b="0" dirty="0">
                          <a:effectLst/>
                        </a:rPr>
                        <a:t> was crowned by Lanfranc King of England – God appeared to have chosen him as William had wanted.  The Norman nobles largely support this decision, although with Normandy and England now with different rulers, it left them with divided loyalties.  During the revolt against him in 1088, William II acted decisively, going straight to the heart of the revolt at Rochester and crushing it.  </a:t>
                      </a:r>
                      <a:endParaRPr lang="en-GB"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48260" marR="48260" marT="9525" marB="0"/>
                </a:tc>
                <a:extLst>
                  <a:ext uri="{0D108BD9-81ED-4DB2-BD59-A6C34878D82A}">
                    <a16:rowId xmlns:a16="http://schemas.microsoft.com/office/drawing/2014/main" val="1342378882"/>
                  </a:ext>
                </a:extLst>
              </a:tr>
            </a:tbl>
          </a:graphicData>
        </a:graphic>
      </p:graphicFrame>
    </p:spTree>
    <p:extLst>
      <p:ext uri="{BB962C8B-B14F-4D97-AF65-F5344CB8AC3E}">
        <p14:creationId xmlns:p14="http://schemas.microsoft.com/office/powerpoint/2010/main" val="2920447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BF0E80F59BB104798E222572B3D5FDE" ma:contentTypeVersion="12" ma:contentTypeDescription="Create a new document." ma:contentTypeScope="" ma:versionID="6d3ace640bf360eaecbf916c3d376203">
  <xsd:schema xmlns:xsd="http://www.w3.org/2001/XMLSchema" xmlns:xs="http://www.w3.org/2001/XMLSchema" xmlns:p="http://schemas.microsoft.com/office/2006/metadata/properties" xmlns:ns2="3cde8ce8-497b-4d58-ad3b-77e996642cc8" xmlns:ns3="1c2ace7b-0193-49d6-b28f-a6c5f1daf0a8" targetNamespace="http://schemas.microsoft.com/office/2006/metadata/properties" ma:root="true" ma:fieldsID="68de4921ee568875b070f02223174350" ns2:_="" ns3:_="">
    <xsd:import namespace="3cde8ce8-497b-4d58-ad3b-77e996642cc8"/>
    <xsd:import namespace="1c2ace7b-0193-49d6-b28f-a6c5f1daf0a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de8ce8-497b-4d58-ad3b-77e996642cc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c2ace7b-0193-49d6-b28f-a6c5f1daf0a8"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738B4F2-0E4F-4D1C-B79E-7516BF0D0B5D}">
  <ds:schemaRefs>
    <ds:schemaRef ds:uri="http://schemas.microsoft.com/office/infopath/2007/PartnerControls"/>
    <ds:schemaRef ds:uri="http://purl.org/dc/terms/"/>
    <ds:schemaRef ds:uri="3cde8ce8-497b-4d58-ad3b-77e996642cc8"/>
    <ds:schemaRef ds:uri="http://schemas.microsoft.com/office/2006/documentManagement/types"/>
    <ds:schemaRef ds:uri="1c2ace7b-0193-49d6-b28f-a6c5f1daf0a8"/>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94273C96-AEF7-4FBF-A4A7-998AF76284E3}">
  <ds:schemaRefs>
    <ds:schemaRef ds:uri="http://schemas.microsoft.com/sharepoint/v3/contenttype/forms"/>
  </ds:schemaRefs>
</ds:datastoreItem>
</file>

<file path=customXml/itemProps3.xml><?xml version="1.0" encoding="utf-8"?>
<ds:datastoreItem xmlns:ds="http://schemas.openxmlformats.org/officeDocument/2006/customXml" ds:itemID="{E67572D8-E376-4066-A180-2CA3B67E1F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de8ce8-497b-4d58-ad3b-77e996642cc8"/>
    <ds:schemaRef ds:uri="1c2ace7b-0193-49d6-b28f-a6c5f1daf0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169</TotalTime>
  <Words>483</Words>
  <Application>Microsoft Office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Knowledge Organiser Anglo-Saxon and Norman England  Key Topic 4 –William’s Family c1080-1088</vt:lpstr>
    </vt:vector>
  </TitlesOfParts>
  <Company>Telford &amp; Wrekin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Organiser: Anglo-Saxon and Norman England Key Topic 1- Anglo- Saxon society and the Norman Conquest, 1060-1066.</dc:title>
  <dc:creator>Smith3, Andrew</dc:creator>
  <cp:lastModifiedBy>Grainger, Ben</cp:lastModifiedBy>
  <cp:revision>19</cp:revision>
  <dcterms:created xsi:type="dcterms:W3CDTF">2019-03-18T15:55:46Z</dcterms:created>
  <dcterms:modified xsi:type="dcterms:W3CDTF">2020-10-19T20:06:36Z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0x0101005BF0E80F59BB104798E222572B3D5FDE</vt:lpwstr>
  </property>
</Properties>
</file>