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0" r:id="rId4"/>
    <p:sldId id="287" r:id="rId5"/>
    <p:sldId id="288" r:id="rId6"/>
    <p:sldId id="289"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9" r:id="rId22"/>
    <p:sldId id="275" r:id="rId23"/>
    <p:sldId id="276" r:id="rId24"/>
    <p:sldId id="278" r:id="rId25"/>
    <p:sldId id="280" r:id="rId26"/>
    <p:sldId id="281" r:id="rId27"/>
    <p:sldId id="286" r:id="rId28"/>
    <p:sldId id="283" r:id="rId29"/>
    <p:sldId id="284" r:id="rId30"/>
    <p:sldId id="28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882" autoAdjust="0"/>
    <p:restoredTop sz="94660"/>
  </p:normalViewPr>
  <p:slideViewPr>
    <p:cSldViewPr snapToGrid="0">
      <p:cViewPr varScale="1">
        <p:scale>
          <a:sx n="75" d="100"/>
          <a:sy n="75" d="100"/>
        </p:scale>
        <p:origin x="96" y="7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1E7FA05-29A8-4A17-BF2D-778CD73E1884}" type="datetimeFigureOut">
              <a:rPr lang="en-GB" smtClean="0"/>
              <a:t>03/11/2020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8FFCCF-AB91-4ABF-B477-74D6E95807C2}" type="slidenum">
              <a:rPr lang="en-GB" smtClean="0"/>
              <a:t>‹#›</a:t>
            </a:fld>
            <a:endParaRPr lang="en-GB"/>
          </a:p>
        </p:txBody>
      </p:sp>
    </p:spTree>
    <p:extLst>
      <p:ext uri="{BB962C8B-B14F-4D97-AF65-F5344CB8AC3E}">
        <p14:creationId xmlns:p14="http://schemas.microsoft.com/office/powerpoint/2010/main" val="181131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1E7FA05-29A8-4A17-BF2D-778CD73E1884}" type="datetimeFigureOut">
              <a:rPr lang="en-GB" smtClean="0"/>
              <a:t>03/11/2020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8FFCCF-AB91-4ABF-B477-74D6E95807C2}" type="slidenum">
              <a:rPr lang="en-GB" smtClean="0"/>
              <a:t>‹#›</a:t>
            </a:fld>
            <a:endParaRPr lang="en-GB"/>
          </a:p>
        </p:txBody>
      </p:sp>
    </p:spTree>
    <p:extLst>
      <p:ext uri="{BB962C8B-B14F-4D97-AF65-F5344CB8AC3E}">
        <p14:creationId xmlns:p14="http://schemas.microsoft.com/office/powerpoint/2010/main" val="3632598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1E7FA05-29A8-4A17-BF2D-778CD73E1884}" type="datetimeFigureOut">
              <a:rPr lang="en-GB" smtClean="0"/>
              <a:t>03/11/2020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8FFCCF-AB91-4ABF-B477-74D6E95807C2}" type="slidenum">
              <a:rPr lang="en-GB" smtClean="0"/>
              <a:t>‹#›</a:t>
            </a:fld>
            <a:endParaRPr lang="en-GB"/>
          </a:p>
        </p:txBody>
      </p:sp>
    </p:spTree>
    <p:extLst>
      <p:ext uri="{BB962C8B-B14F-4D97-AF65-F5344CB8AC3E}">
        <p14:creationId xmlns:p14="http://schemas.microsoft.com/office/powerpoint/2010/main" val="1074225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1E7FA05-29A8-4A17-BF2D-778CD73E1884}" type="datetimeFigureOut">
              <a:rPr lang="en-GB" smtClean="0"/>
              <a:t>03/11/2020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8FFCCF-AB91-4ABF-B477-74D6E95807C2}" type="slidenum">
              <a:rPr lang="en-GB" smtClean="0"/>
              <a:t>‹#›</a:t>
            </a:fld>
            <a:endParaRPr lang="en-GB"/>
          </a:p>
        </p:txBody>
      </p:sp>
    </p:spTree>
    <p:extLst>
      <p:ext uri="{BB962C8B-B14F-4D97-AF65-F5344CB8AC3E}">
        <p14:creationId xmlns:p14="http://schemas.microsoft.com/office/powerpoint/2010/main" val="2349228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1E7FA05-29A8-4A17-BF2D-778CD73E1884}" type="datetimeFigureOut">
              <a:rPr lang="en-GB" smtClean="0"/>
              <a:t>03/11/2020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8FFCCF-AB91-4ABF-B477-74D6E95807C2}" type="slidenum">
              <a:rPr lang="en-GB" smtClean="0"/>
              <a:t>‹#›</a:t>
            </a:fld>
            <a:endParaRPr lang="en-GB"/>
          </a:p>
        </p:txBody>
      </p:sp>
    </p:spTree>
    <p:extLst>
      <p:ext uri="{BB962C8B-B14F-4D97-AF65-F5344CB8AC3E}">
        <p14:creationId xmlns:p14="http://schemas.microsoft.com/office/powerpoint/2010/main" val="2745672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1E7FA05-29A8-4A17-BF2D-778CD73E1884}" type="datetimeFigureOut">
              <a:rPr lang="en-GB" smtClean="0"/>
              <a:t>03/11/2020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8FFCCF-AB91-4ABF-B477-74D6E95807C2}" type="slidenum">
              <a:rPr lang="en-GB" smtClean="0"/>
              <a:t>‹#›</a:t>
            </a:fld>
            <a:endParaRPr lang="en-GB"/>
          </a:p>
        </p:txBody>
      </p:sp>
    </p:spTree>
    <p:extLst>
      <p:ext uri="{BB962C8B-B14F-4D97-AF65-F5344CB8AC3E}">
        <p14:creationId xmlns:p14="http://schemas.microsoft.com/office/powerpoint/2010/main" val="537727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1E7FA05-29A8-4A17-BF2D-778CD73E1884}" type="datetimeFigureOut">
              <a:rPr lang="en-GB" smtClean="0"/>
              <a:t>03/11/2020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48FFCCF-AB91-4ABF-B477-74D6E95807C2}" type="slidenum">
              <a:rPr lang="en-GB" smtClean="0"/>
              <a:t>‹#›</a:t>
            </a:fld>
            <a:endParaRPr lang="en-GB"/>
          </a:p>
        </p:txBody>
      </p:sp>
    </p:spTree>
    <p:extLst>
      <p:ext uri="{BB962C8B-B14F-4D97-AF65-F5344CB8AC3E}">
        <p14:creationId xmlns:p14="http://schemas.microsoft.com/office/powerpoint/2010/main" val="3381995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1E7FA05-29A8-4A17-BF2D-778CD73E1884}" type="datetimeFigureOut">
              <a:rPr lang="en-GB" smtClean="0"/>
              <a:t>03/11/2020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48FFCCF-AB91-4ABF-B477-74D6E95807C2}" type="slidenum">
              <a:rPr lang="en-GB" smtClean="0"/>
              <a:t>‹#›</a:t>
            </a:fld>
            <a:endParaRPr lang="en-GB"/>
          </a:p>
        </p:txBody>
      </p:sp>
    </p:spTree>
    <p:extLst>
      <p:ext uri="{BB962C8B-B14F-4D97-AF65-F5344CB8AC3E}">
        <p14:creationId xmlns:p14="http://schemas.microsoft.com/office/powerpoint/2010/main" val="2612197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E7FA05-29A8-4A17-BF2D-778CD73E1884}" type="datetimeFigureOut">
              <a:rPr lang="en-GB" smtClean="0"/>
              <a:t>03/11/2020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48FFCCF-AB91-4ABF-B477-74D6E95807C2}" type="slidenum">
              <a:rPr lang="en-GB" smtClean="0"/>
              <a:t>‹#›</a:t>
            </a:fld>
            <a:endParaRPr lang="en-GB"/>
          </a:p>
        </p:txBody>
      </p:sp>
    </p:spTree>
    <p:extLst>
      <p:ext uri="{BB962C8B-B14F-4D97-AF65-F5344CB8AC3E}">
        <p14:creationId xmlns:p14="http://schemas.microsoft.com/office/powerpoint/2010/main" val="3856889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1E7FA05-29A8-4A17-BF2D-778CD73E1884}" type="datetimeFigureOut">
              <a:rPr lang="en-GB" smtClean="0"/>
              <a:t>03/11/2020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8FFCCF-AB91-4ABF-B477-74D6E95807C2}" type="slidenum">
              <a:rPr lang="en-GB" smtClean="0"/>
              <a:t>‹#›</a:t>
            </a:fld>
            <a:endParaRPr lang="en-GB"/>
          </a:p>
        </p:txBody>
      </p:sp>
    </p:spTree>
    <p:extLst>
      <p:ext uri="{BB962C8B-B14F-4D97-AF65-F5344CB8AC3E}">
        <p14:creationId xmlns:p14="http://schemas.microsoft.com/office/powerpoint/2010/main" val="3638804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1E7FA05-29A8-4A17-BF2D-778CD73E1884}" type="datetimeFigureOut">
              <a:rPr lang="en-GB" smtClean="0"/>
              <a:t>03/11/2020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8FFCCF-AB91-4ABF-B477-74D6E95807C2}" type="slidenum">
              <a:rPr lang="en-GB" smtClean="0"/>
              <a:t>‹#›</a:t>
            </a:fld>
            <a:endParaRPr lang="en-GB"/>
          </a:p>
        </p:txBody>
      </p:sp>
    </p:spTree>
    <p:extLst>
      <p:ext uri="{BB962C8B-B14F-4D97-AF65-F5344CB8AC3E}">
        <p14:creationId xmlns:p14="http://schemas.microsoft.com/office/powerpoint/2010/main" val="2009685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E7FA05-29A8-4A17-BF2D-778CD73E1884}" type="datetimeFigureOut">
              <a:rPr lang="en-GB" smtClean="0"/>
              <a:t>03/11/2020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8FFCCF-AB91-4ABF-B477-74D6E95807C2}" type="slidenum">
              <a:rPr lang="en-GB" smtClean="0"/>
              <a:t>‹#›</a:t>
            </a:fld>
            <a:endParaRPr lang="en-GB"/>
          </a:p>
        </p:txBody>
      </p:sp>
    </p:spTree>
    <p:extLst>
      <p:ext uri="{BB962C8B-B14F-4D97-AF65-F5344CB8AC3E}">
        <p14:creationId xmlns:p14="http://schemas.microsoft.com/office/powerpoint/2010/main" val="2156831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google.co.uk/url?sa=i&amp;rct=j&amp;q=&amp;esrc=s&amp;source=images&amp;cd=&amp;cad=rja&amp;uact=8&amp;ved=0ahUKEwj72Ir8i7nWAhWB2BoKHVkpAoAQjRwIBw&amp;url=https://mtasambassador.wordpress.com/2017/01/03/blood-brothers-part-one/&amp;psig=AFQjCNFFeqQAOoKZRJDnRdx-vy_-Jrutyg&amp;ust=1506180012687273" TargetMode="Externa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http://openclipart.org/detail/191174/par-can-by-joky-191174" TargetMode="External"/><Relationship Id="rId7" Type="http://schemas.openxmlformats.org/officeDocument/2006/relationships/hyperlink" Target="http://www.soundplusdesign.com/?page_id=1762" TargetMode="Externa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hyperlink" Target="http://www.flickr.com/photos/gomainstream/9841470583/" TargetMode="External"/><Relationship Id="rId4" Type="http://schemas.openxmlformats.org/officeDocument/2006/relationships/image" Target="../media/image5.jpeg"/><Relationship Id="rId9" Type="http://schemas.openxmlformats.org/officeDocument/2006/relationships/hyperlink" Target="http://flickr.com/photos/djrome/4295499157"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824372" y="-4172"/>
            <a:ext cx="2843629" cy="1462697"/>
          </a:xfrm>
          <a:prstGeom prst="rect">
            <a:avLst/>
          </a:prstGeom>
        </p:spPr>
      </p:pic>
      <p:pic>
        <p:nvPicPr>
          <p:cNvPr id="11" name="Picture 10"/>
          <p:cNvPicPr>
            <a:picLocks noChangeAspect="1"/>
          </p:cNvPicPr>
          <p:nvPr/>
        </p:nvPicPr>
        <p:blipFill>
          <a:blip r:embed="rId3"/>
          <a:stretch>
            <a:fillRect/>
          </a:stretch>
        </p:blipFill>
        <p:spPr>
          <a:xfrm>
            <a:off x="1524001" y="1"/>
            <a:ext cx="2560028" cy="1458525"/>
          </a:xfrm>
          <a:prstGeom prst="rect">
            <a:avLst/>
          </a:prstGeom>
        </p:spPr>
      </p:pic>
      <p:sp>
        <p:nvSpPr>
          <p:cNvPr id="4" name="TextBox 3"/>
          <p:cNvSpPr txBox="1"/>
          <p:nvPr/>
        </p:nvSpPr>
        <p:spPr>
          <a:xfrm>
            <a:off x="4084029" y="236887"/>
            <a:ext cx="3754864" cy="615553"/>
          </a:xfrm>
          <a:prstGeom prst="rect">
            <a:avLst/>
          </a:prstGeom>
          <a:noFill/>
        </p:spPr>
        <p:txBody>
          <a:bodyPr wrap="square" rtlCol="0">
            <a:spAutoFit/>
          </a:bodyPr>
          <a:lstStyle/>
          <a:p>
            <a:pPr algn="ctr"/>
            <a:endParaRPr lang="en-GB" sz="1600" i="1" dirty="0"/>
          </a:p>
          <a:p>
            <a:pPr algn="ctr"/>
            <a:r>
              <a:rPr lang="en-GB" i="1" dirty="0"/>
              <a:t>NAME:________________________</a:t>
            </a:r>
          </a:p>
        </p:txBody>
      </p:sp>
      <p:sp>
        <p:nvSpPr>
          <p:cNvPr id="5" name="Rectangle 4"/>
          <p:cNvSpPr/>
          <p:nvPr/>
        </p:nvSpPr>
        <p:spPr>
          <a:xfrm>
            <a:off x="3615557" y="5607394"/>
            <a:ext cx="4572000" cy="646331"/>
          </a:xfrm>
          <a:prstGeom prst="rect">
            <a:avLst/>
          </a:prstGeom>
        </p:spPr>
        <p:txBody>
          <a:bodyPr>
            <a:spAutoFit/>
          </a:bodyPr>
          <a:lstStyle/>
          <a:p>
            <a:pPr algn="ctr"/>
            <a:r>
              <a:rPr lang="en-GB" dirty="0">
                <a:latin typeface="Britannic Bold" panose="020B0903060703020204" pitchFamily="34" charset="0"/>
              </a:rPr>
              <a:t>Component 1 Section 2</a:t>
            </a:r>
          </a:p>
          <a:p>
            <a:pPr algn="ctr"/>
            <a:r>
              <a:rPr lang="en-GB" b="1" dirty="0">
                <a:latin typeface="Britannic Bold" panose="020B0903060703020204" pitchFamily="34" charset="0"/>
              </a:rPr>
              <a:t>Set Text Study: Blood Brothers </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1582002"/>
            <a:ext cx="9144000" cy="3720123"/>
          </a:xfrm>
          <a:prstGeom prst="rect">
            <a:avLst/>
          </a:prstGeom>
        </p:spPr>
      </p:pic>
    </p:spTree>
    <p:extLst>
      <p:ext uri="{BB962C8B-B14F-4D97-AF65-F5344CB8AC3E}">
        <p14:creationId xmlns:p14="http://schemas.microsoft.com/office/powerpoint/2010/main" val="91452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1145" y="130048"/>
            <a:ext cx="3657600" cy="418576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1400" dirty="0"/>
              <a:t>Willy Russell was born in 1947 into a working-class family near to Liverpool. He left school at 15 without academic qualifications and became a hairdresser. By the age of 20 he felt the need to return to education and, after leaving university, he became a teacher at a comprehensive school in his home city.</a:t>
            </a:r>
          </a:p>
          <a:p>
            <a:r>
              <a:rPr lang="en-US" sz="1400" dirty="0"/>
              <a:t>During this time Russell wrote songs for performers and for radio shows. One of his early plays was about the Liverpool pop group the Beatles. He has a love of popular music and this can be seen in many of his plays, but especially in Blood Brothers. </a:t>
            </a:r>
          </a:p>
          <a:p>
            <a:pPr algn="just"/>
            <a:r>
              <a:rPr lang="en-GB" altLang="en-US" sz="1400" dirty="0"/>
              <a:t>One of the playwright’s aims is to show us that there are disadvantages to being poor and working class. </a:t>
            </a:r>
          </a:p>
          <a:p>
            <a:pPr algn="just"/>
            <a:r>
              <a:rPr lang="en-GB" altLang="en-US" sz="1400" dirty="0"/>
              <a:t>The failure to succeed in life is not because of a lack of ability, but a lack of opportunity. This can clearly be seen in Edward and Mickey.</a:t>
            </a:r>
          </a:p>
        </p:txBody>
      </p:sp>
      <p:pic>
        <p:nvPicPr>
          <p:cNvPr id="7" name="Picture 6"/>
          <p:cNvPicPr>
            <a:picLocks noChangeAspect="1"/>
          </p:cNvPicPr>
          <p:nvPr/>
        </p:nvPicPr>
        <p:blipFill>
          <a:blip r:embed="rId2"/>
          <a:stretch>
            <a:fillRect/>
          </a:stretch>
        </p:blipFill>
        <p:spPr>
          <a:xfrm>
            <a:off x="5504324" y="1418104"/>
            <a:ext cx="1295869" cy="1523023"/>
          </a:xfrm>
          <a:prstGeom prst="rect">
            <a:avLst/>
          </a:prstGeom>
        </p:spPr>
      </p:pic>
      <p:sp>
        <p:nvSpPr>
          <p:cNvPr id="8" name="Rectangle 7"/>
          <p:cNvSpPr/>
          <p:nvPr/>
        </p:nvSpPr>
        <p:spPr>
          <a:xfrm>
            <a:off x="5504323" y="3060080"/>
            <a:ext cx="4869384" cy="125572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lnSpc>
                <a:spcPct val="90000"/>
              </a:lnSpc>
            </a:pPr>
            <a:r>
              <a:rPr lang="en-GB" altLang="en-US" sz="1400" dirty="0"/>
              <a:t>Liverpool, because of its position on the River Mersey, was a prosperous seaport in the 19</a:t>
            </a:r>
            <a:r>
              <a:rPr lang="en-GB" altLang="en-US" sz="1400" baseline="30000" dirty="0"/>
              <a:t>th</a:t>
            </a:r>
            <a:r>
              <a:rPr lang="en-GB" altLang="en-US" sz="1400" dirty="0"/>
              <a:t> century. It is a city of many contrasts.</a:t>
            </a:r>
          </a:p>
          <a:p>
            <a:pPr algn="just">
              <a:lnSpc>
                <a:spcPct val="90000"/>
              </a:lnSpc>
            </a:pPr>
            <a:r>
              <a:rPr lang="en-GB" altLang="en-US" sz="1400" dirty="0"/>
              <a:t>In the 20</a:t>
            </a:r>
            <a:r>
              <a:rPr lang="en-GB" altLang="en-US" sz="1400" baseline="30000" dirty="0"/>
              <a:t>th</a:t>
            </a:r>
            <a:r>
              <a:rPr lang="en-GB" altLang="en-US" sz="1400" dirty="0"/>
              <a:t> century, because of the silting of the river, it was a place of financial depression, which led to unemployment and strikes. There was a big gap between the rich and the poor.</a:t>
            </a:r>
          </a:p>
        </p:txBody>
      </p:sp>
      <p:sp>
        <p:nvSpPr>
          <p:cNvPr id="10" name="Rectangle 4"/>
          <p:cNvSpPr txBox="1">
            <a:spLocks noChangeArrowheads="1"/>
          </p:cNvSpPr>
          <p:nvPr/>
        </p:nvSpPr>
        <p:spPr>
          <a:xfrm>
            <a:off x="5504323" y="135365"/>
            <a:ext cx="4869384" cy="994560"/>
          </a:xfrm>
          <a:prstGeom prst="rect">
            <a:avLst/>
          </a:prstGeom>
        </p:spPr>
        <p:style>
          <a:lnRef idx="2">
            <a:schemeClr val="accent1"/>
          </a:lnRef>
          <a:fillRef idx="1">
            <a:schemeClr val="lt1"/>
          </a:fillRef>
          <a:effectRef idx="0">
            <a:schemeClr val="accent1"/>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GB" altLang="en-US" sz="1400" dirty="0" err="1"/>
              <a:t>Liverpudlians</a:t>
            </a:r>
            <a:r>
              <a:rPr lang="en-GB" altLang="en-US" sz="1400" dirty="0"/>
              <a:t> are known for their warmth, hospitality and wit. Liverpool is also famous for its football teams and impact on culture – the Mersey Beat (poetry), the Beatles (music) and playwrights, architects etc. Mrs Johnstone’s wit and warmth typify these qualities.</a:t>
            </a:r>
          </a:p>
        </p:txBody>
      </p:sp>
      <p:pic>
        <p:nvPicPr>
          <p:cNvPr id="11" name="Picture 10"/>
          <p:cNvPicPr>
            <a:picLocks noChangeAspect="1"/>
          </p:cNvPicPr>
          <p:nvPr/>
        </p:nvPicPr>
        <p:blipFill>
          <a:blip r:embed="rId3"/>
          <a:stretch>
            <a:fillRect/>
          </a:stretch>
        </p:blipFill>
        <p:spPr>
          <a:xfrm>
            <a:off x="6800193" y="1418102"/>
            <a:ext cx="3573515" cy="1523024"/>
          </a:xfrm>
          <a:prstGeom prst="rect">
            <a:avLst/>
          </a:prstGeom>
        </p:spPr>
      </p:pic>
      <p:sp>
        <p:nvSpPr>
          <p:cNvPr id="12" name="TextBox 11"/>
          <p:cNvSpPr txBox="1"/>
          <p:nvPr/>
        </p:nvSpPr>
        <p:spPr>
          <a:xfrm>
            <a:off x="1671145" y="4434763"/>
            <a:ext cx="8702562" cy="224676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b="1" dirty="0"/>
              <a:t>How has Willy Russell’s upbringing inspired the story of Blood Brothers?</a:t>
            </a:r>
          </a:p>
          <a:p>
            <a:r>
              <a:rPr lang="en-GB" sz="1400" dirty="0"/>
              <a:t>……………………………………………………………………………………………………………………………………………………………………………………………………………………………………………………………………………………………………………………………………………………………………………………………………………………………………………………………………………………………………………………………………………………………………………………………………………………………………………………………………………………………………………………………………………………………………………………………………………………………………………………………………………………………………………………………………………………………………………………………………………………………………………………………………………………………………………………………………………………………………………………………………………………………………………………………………………………………………………………………………………………………………………………………………………………………………………………………………………………………………………………………………………………………………………………………………………………………………………………………………………………………………………………… </a:t>
            </a:r>
          </a:p>
        </p:txBody>
      </p:sp>
    </p:spTree>
    <p:extLst>
      <p:ext uri="{BB962C8B-B14F-4D97-AF65-F5344CB8AC3E}">
        <p14:creationId xmlns:p14="http://schemas.microsoft.com/office/powerpoint/2010/main" val="2864220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29656" y="136829"/>
            <a:ext cx="2456313" cy="46166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GB" sz="2400" dirty="0"/>
              <a:t>Historical Context </a:t>
            </a:r>
          </a:p>
        </p:txBody>
      </p:sp>
      <p:sp>
        <p:nvSpPr>
          <p:cNvPr id="5" name="TextBox 4"/>
          <p:cNvSpPr txBox="1"/>
          <p:nvPr/>
        </p:nvSpPr>
        <p:spPr>
          <a:xfrm>
            <a:off x="2080965" y="106051"/>
            <a:ext cx="2017986" cy="5232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GB" sz="1400" dirty="0">
                <a:solidFill>
                  <a:schemeClr val="tx1"/>
                </a:solidFill>
              </a:rPr>
              <a:t>The play is set between the 1960’s and 1980’s</a:t>
            </a:r>
          </a:p>
        </p:txBody>
      </p:sp>
      <p:cxnSp>
        <p:nvCxnSpPr>
          <p:cNvPr id="7" name="Straight Connector 6"/>
          <p:cNvCxnSpPr/>
          <p:nvPr/>
        </p:nvCxnSpPr>
        <p:spPr>
          <a:xfrm>
            <a:off x="2680137" y="903890"/>
            <a:ext cx="1" cy="5496911"/>
          </a:xfrm>
          <a:prstGeom prst="line">
            <a:avLst/>
          </a:prstGeom>
          <a:ln w="19050"/>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flipH="1">
            <a:off x="2448908" y="903889"/>
            <a:ext cx="462457"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flipH="1">
            <a:off x="2448909" y="6400800"/>
            <a:ext cx="462457" cy="0"/>
          </a:xfrm>
          <a:prstGeom prst="line">
            <a:avLst/>
          </a:prstGeom>
          <a:ln w="19050"/>
        </p:spPr>
        <p:style>
          <a:lnRef idx="1">
            <a:schemeClr val="dk1"/>
          </a:lnRef>
          <a:fillRef idx="0">
            <a:schemeClr val="dk1"/>
          </a:fillRef>
          <a:effectRef idx="0">
            <a:schemeClr val="dk1"/>
          </a:effectRef>
          <a:fontRef idx="minor">
            <a:schemeClr val="tx1"/>
          </a:fontRef>
        </p:style>
      </p:cxnSp>
      <p:sp>
        <p:nvSpPr>
          <p:cNvPr id="16" name="TextBox 15"/>
          <p:cNvSpPr txBox="1"/>
          <p:nvPr/>
        </p:nvSpPr>
        <p:spPr>
          <a:xfrm>
            <a:off x="1786594" y="765391"/>
            <a:ext cx="504658" cy="276999"/>
          </a:xfrm>
          <a:prstGeom prst="rect">
            <a:avLst/>
          </a:prstGeom>
          <a:noFill/>
        </p:spPr>
        <p:txBody>
          <a:bodyPr wrap="square" rtlCol="0">
            <a:spAutoFit/>
          </a:bodyPr>
          <a:lstStyle/>
          <a:p>
            <a:r>
              <a:rPr lang="en-GB" sz="1200" dirty="0"/>
              <a:t>1960</a:t>
            </a:r>
          </a:p>
        </p:txBody>
      </p:sp>
      <p:sp>
        <p:nvSpPr>
          <p:cNvPr id="17" name="TextBox 16"/>
          <p:cNvSpPr txBox="1"/>
          <p:nvPr/>
        </p:nvSpPr>
        <p:spPr>
          <a:xfrm>
            <a:off x="1796943" y="2407816"/>
            <a:ext cx="504658" cy="276999"/>
          </a:xfrm>
          <a:prstGeom prst="rect">
            <a:avLst/>
          </a:prstGeom>
          <a:noFill/>
        </p:spPr>
        <p:txBody>
          <a:bodyPr wrap="square" rtlCol="0">
            <a:spAutoFit/>
          </a:bodyPr>
          <a:lstStyle/>
          <a:p>
            <a:r>
              <a:rPr lang="en-GB" sz="1200" dirty="0"/>
              <a:t>1970</a:t>
            </a:r>
          </a:p>
        </p:txBody>
      </p:sp>
      <p:sp>
        <p:nvSpPr>
          <p:cNvPr id="18" name="TextBox 17"/>
          <p:cNvSpPr txBox="1"/>
          <p:nvPr/>
        </p:nvSpPr>
        <p:spPr>
          <a:xfrm>
            <a:off x="1786594" y="4178056"/>
            <a:ext cx="504658" cy="276999"/>
          </a:xfrm>
          <a:prstGeom prst="rect">
            <a:avLst/>
          </a:prstGeom>
          <a:noFill/>
        </p:spPr>
        <p:txBody>
          <a:bodyPr wrap="square" rtlCol="0">
            <a:spAutoFit/>
          </a:bodyPr>
          <a:lstStyle/>
          <a:p>
            <a:r>
              <a:rPr lang="en-GB" sz="1200" dirty="0"/>
              <a:t>1980</a:t>
            </a:r>
          </a:p>
        </p:txBody>
      </p:sp>
      <p:sp>
        <p:nvSpPr>
          <p:cNvPr id="19" name="TextBox 18"/>
          <p:cNvSpPr txBox="1"/>
          <p:nvPr/>
        </p:nvSpPr>
        <p:spPr>
          <a:xfrm>
            <a:off x="1828636" y="6262301"/>
            <a:ext cx="504658" cy="276999"/>
          </a:xfrm>
          <a:prstGeom prst="rect">
            <a:avLst/>
          </a:prstGeom>
          <a:noFill/>
        </p:spPr>
        <p:txBody>
          <a:bodyPr wrap="square" rtlCol="0">
            <a:spAutoFit/>
          </a:bodyPr>
          <a:lstStyle/>
          <a:p>
            <a:r>
              <a:rPr lang="en-GB" sz="1200" dirty="0"/>
              <a:t>1990</a:t>
            </a:r>
          </a:p>
        </p:txBody>
      </p:sp>
      <p:cxnSp>
        <p:nvCxnSpPr>
          <p:cNvPr id="20" name="Straight Connector 19"/>
          <p:cNvCxnSpPr/>
          <p:nvPr/>
        </p:nvCxnSpPr>
        <p:spPr>
          <a:xfrm flipH="1">
            <a:off x="2448909" y="2541059"/>
            <a:ext cx="462457"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flipH="1">
            <a:off x="2448908" y="4361266"/>
            <a:ext cx="462457" cy="0"/>
          </a:xfrm>
          <a:prstGeom prst="line">
            <a:avLst/>
          </a:prstGeom>
          <a:ln w="19050"/>
        </p:spPr>
        <p:style>
          <a:lnRef idx="1">
            <a:schemeClr val="dk1"/>
          </a:lnRef>
          <a:fillRef idx="0">
            <a:schemeClr val="dk1"/>
          </a:fillRef>
          <a:effectRef idx="0">
            <a:schemeClr val="dk1"/>
          </a:effectRef>
          <a:fontRef idx="minor">
            <a:schemeClr val="tx1"/>
          </a:fontRef>
        </p:style>
      </p:cxnSp>
      <p:sp>
        <p:nvSpPr>
          <p:cNvPr id="24" name="TextBox 23"/>
          <p:cNvSpPr txBox="1"/>
          <p:nvPr/>
        </p:nvSpPr>
        <p:spPr>
          <a:xfrm>
            <a:off x="7388773" y="106051"/>
            <a:ext cx="3016468" cy="5232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GB" sz="1400" dirty="0">
                <a:solidFill>
                  <a:schemeClr val="tx1"/>
                </a:solidFill>
              </a:rPr>
              <a:t>The play was written in  and influenced by the events of the 1980’s</a:t>
            </a:r>
          </a:p>
        </p:txBody>
      </p:sp>
      <p:sp>
        <p:nvSpPr>
          <p:cNvPr id="25" name="TextBox 24"/>
          <p:cNvSpPr txBox="1"/>
          <p:nvPr/>
        </p:nvSpPr>
        <p:spPr>
          <a:xfrm>
            <a:off x="2911364" y="903889"/>
            <a:ext cx="4855780"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dirty="0"/>
              <a:t>‘Youth culture’ was becoming more evident in the 1960’s. Teenagers who enjoyed music, fashion and culture were making themselves heard more and they were often associated with freedom and potential. Teenager’s started to believe the had the power to change the future and started to be more involved in protesting the issues they believed in.</a:t>
            </a:r>
          </a:p>
        </p:txBody>
      </p:sp>
      <p:sp>
        <p:nvSpPr>
          <p:cNvPr id="26" name="TextBox 25"/>
          <p:cNvSpPr txBox="1"/>
          <p:nvPr/>
        </p:nvSpPr>
        <p:spPr>
          <a:xfrm>
            <a:off x="7851227" y="1038028"/>
            <a:ext cx="2554013" cy="110799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GB" sz="1100" dirty="0"/>
              <a:t>Mickey, Edward and Linda’s teenage years are represented in a very positive light with a montage of them enjoying them selves at the beach and the rifle range. The Narrator Emphasises how ‘Care free’ they are at the time</a:t>
            </a:r>
          </a:p>
        </p:txBody>
      </p:sp>
      <p:sp>
        <p:nvSpPr>
          <p:cNvPr id="27" name="TextBox 26"/>
          <p:cNvSpPr txBox="1"/>
          <p:nvPr/>
        </p:nvSpPr>
        <p:spPr>
          <a:xfrm>
            <a:off x="2911361" y="1998071"/>
            <a:ext cx="4855780"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dirty="0"/>
              <a:t>During the 1970’s Britain was in a recession and unemployment was becoming a major issue. Britain’s traditional industries that had once dominated the work force in our towns and cities (such as coal mining and ship building) were struggling to keep up with competition from abroad. </a:t>
            </a:r>
          </a:p>
        </p:txBody>
      </p:sp>
      <p:sp>
        <p:nvSpPr>
          <p:cNvPr id="28" name="TextBox 27"/>
          <p:cNvSpPr txBox="1"/>
          <p:nvPr/>
        </p:nvSpPr>
        <p:spPr>
          <a:xfrm>
            <a:off x="2911361" y="2884390"/>
            <a:ext cx="4855781"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dirty="0"/>
              <a:t>There was a strong class divide in Britain between the working and middle class. Many working class parents found it difficult to afford even basic things such as food, clothes and heating. The Middle class who worked in jobs like accountancy or teaching, were largely unaffected by the industrial decline which strengthened the divide between them and the lower classes.</a:t>
            </a:r>
          </a:p>
        </p:txBody>
      </p:sp>
      <p:sp>
        <p:nvSpPr>
          <p:cNvPr id="30" name="TextBox 29"/>
          <p:cNvSpPr txBox="1"/>
          <p:nvPr/>
        </p:nvSpPr>
        <p:spPr>
          <a:xfrm>
            <a:off x="2911361" y="4159929"/>
            <a:ext cx="4855781"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dirty="0"/>
              <a:t>In 1979 Margaret Thatcher became Prime Minister. She made the decision that Britain’s traditional industries should be shut down. This had a huge impact on working class communities where a huge amount of men were left unemployed and having to sign on to the dole. This led to an increase in depression and crime rates. </a:t>
            </a:r>
            <a:r>
              <a:rPr lang="en-US" sz="1200" dirty="0"/>
              <a:t>One of Thatcher’s central political beliefs was that success came to those who chose to work hard. </a:t>
            </a:r>
            <a:endParaRPr lang="en-GB" sz="1200" dirty="0"/>
          </a:p>
        </p:txBody>
      </p:sp>
      <p:sp>
        <p:nvSpPr>
          <p:cNvPr id="31" name="TextBox 30"/>
          <p:cNvSpPr txBox="1"/>
          <p:nvPr/>
        </p:nvSpPr>
        <p:spPr>
          <a:xfrm>
            <a:off x="2911361" y="5477021"/>
            <a:ext cx="4855781"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dirty="0"/>
              <a:t>Liverpool was previously a major port which led to it being highly effected by the industrial decline. In the early 1980’s Liverpool had one of the highest unemployment rates in the country with some men turning to crime and gangs to support their families. There were also riots on the streets that were fuelled by the men’s anger at the decisions being made in government.</a:t>
            </a:r>
          </a:p>
        </p:txBody>
      </p:sp>
      <p:sp>
        <p:nvSpPr>
          <p:cNvPr id="32" name="TextBox 31"/>
          <p:cNvSpPr txBox="1"/>
          <p:nvPr/>
        </p:nvSpPr>
        <p:spPr>
          <a:xfrm>
            <a:off x="7851227" y="2278634"/>
            <a:ext cx="2554013" cy="93871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sz="1100" dirty="0"/>
              <a:t>Mickey finds work in a factory to support his family and works hard there but is soon made redundant. He spends three months looking for work with no luck and is forced to sign on to the dole.</a:t>
            </a:r>
          </a:p>
        </p:txBody>
      </p:sp>
      <p:sp>
        <p:nvSpPr>
          <p:cNvPr id="34" name="TextBox 33"/>
          <p:cNvSpPr txBox="1"/>
          <p:nvPr/>
        </p:nvSpPr>
        <p:spPr>
          <a:xfrm>
            <a:off x="7851227" y="3349961"/>
            <a:ext cx="2554013" cy="110799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GB" sz="1100" dirty="0"/>
              <a:t>Edward sees Mickey at Christmas and meets a very different man. The loss of his job has left him angry and powerless. Edward talks about money as if it means nothing and Mickey show him the harsh reality of a working class life</a:t>
            </a:r>
          </a:p>
        </p:txBody>
      </p:sp>
      <p:sp>
        <p:nvSpPr>
          <p:cNvPr id="35" name="TextBox 34"/>
          <p:cNvSpPr txBox="1"/>
          <p:nvPr/>
        </p:nvSpPr>
        <p:spPr>
          <a:xfrm>
            <a:off x="7851227" y="4590567"/>
            <a:ext cx="2554013" cy="127727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100" dirty="0"/>
              <a:t>In Blood Brothers, Russell contradicts Thatcher’s view. He shows that money and influential connections are necessary to become successful. Mickey's failure, despite his good character and hard work, is the basis of the tragedy in the drama.</a:t>
            </a:r>
          </a:p>
        </p:txBody>
      </p:sp>
      <p:sp>
        <p:nvSpPr>
          <p:cNvPr id="37" name="TextBox 36"/>
          <p:cNvSpPr txBox="1"/>
          <p:nvPr/>
        </p:nvSpPr>
        <p:spPr>
          <a:xfrm>
            <a:off x="7851227" y="5962218"/>
            <a:ext cx="2554013" cy="60016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GB" sz="1100" dirty="0"/>
              <a:t>Mickey’s unemployment prompts him to turn to crime. Once imprisoned for his crime he sinks further into depression.</a:t>
            </a:r>
          </a:p>
        </p:txBody>
      </p:sp>
    </p:spTree>
    <p:extLst>
      <p:ext uri="{BB962C8B-B14F-4D97-AF65-F5344CB8AC3E}">
        <p14:creationId xmlns:p14="http://schemas.microsoft.com/office/powerpoint/2010/main" val="3525571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44260" y="794069"/>
            <a:ext cx="4051740" cy="2031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u="sng" dirty="0"/>
              <a:t>Education</a:t>
            </a:r>
          </a:p>
          <a:p>
            <a:r>
              <a:rPr lang="en-GB" sz="1400" dirty="0"/>
              <a:t>Many middle class parents could afford to send their children to private school, this often led to university and a well paid job. In contrast, for most working class children living in rough areas, the schools were under funded and could not offer the same opportunities. When leaving school they needed to work to support their families and became stuck in the same low paying jobs for life.</a:t>
            </a:r>
          </a:p>
        </p:txBody>
      </p:sp>
      <p:sp>
        <p:nvSpPr>
          <p:cNvPr id="5" name="Rectangle 4"/>
          <p:cNvSpPr/>
          <p:nvPr/>
        </p:nvSpPr>
        <p:spPr>
          <a:xfrm>
            <a:off x="4729655" y="136829"/>
            <a:ext cx="2013308" cy="46166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GB" sz="2400" dirty="0"/>
              <a:t>Social Context </a:t>
            </a:r>
          </a:p>
        </p:txBody>
      </p:sp>
      <p:sp>
        <p:nvSpPr>
          <p:cNvPr id="6" name="Rectangle 5"/>
          <p:cNvSpPr/>
          <p:nvPr/>
        </p:nvSpPr>
        <p:spPr>
          <a:xfrm>
            <a:off x="5964622" y="3020968"/>
            <a:ext cx="4572000" cy="1815882"/>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just"/>
            <a:r>
              <a:rPr lang="en-GB" altLang="en-US" sz="1400" u="sng" dirty="0"/>
              <a:t>Housing</a:t>
            </a:r>
          </a:p>
          <a:p>
            <a:pPr algn="just"/>
            <a:r>
              <a:rPr lang="en-GB" altLang="en-US" sz="1400" dirty="0"/>
              <a:t>Council houses were the homes of most working class people in the 1950s and 1960s. The terraced houses had a lot to recommend them, but they were also cramped and lacked inside toilets and bathrooms. They did not have central heating and were heated mostly by coal fires. Their inner city locations were often dirty and there was nowhere for children to play as they rarely had gardens. </a:t>
            </a:r>
          </a:p>
        </p:txBody>
      </p:sp>
      <p:sp>
        <p:nvSpPr>
          <p:cNvPr id="7" name="Rectangle 6"/>
          <p:cNvSpPr/>
          <p:nvPr/>
        </p:nvSpPr>
        <p:spPr>
          <a:xfrm>
            <a:off x="1784130" y="5049393"/>
            <a:ext cx="4572000" cy="160043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just"/>
            <a:r>
              <a:rPr lang="en-GB" altLang="en-US" sz="1400" u="sng" dirty="0"/>
              <a:t>New Towns</a:t>
            </a:r>
          </a:p>
          <a:p>
            <a:pPr algn="just"/>
            <a:r>
              <a:rPr lang="en-GB" altLang="en-US" sz="1400" dirty="0"/>
              <a:t>To improve standards of living, the government moved people away from the terraced houses into new council accommodation in the countryside. ‘New’ towns were created like </a:t>
            </a:r>
            <a:r>
              <a:rPr lang="en-GB" altLang="en-US" sz="1400" dirty="0" err="1"/>
              <a:t>Skelmersdale</a:t>
            </a:r>
            <a:r>
              <a:rPr lang="en-GB" altLang="en-US" sz="1400" dirty="0"/>
              <a:t>, and existing places were developed, like Runcorn and </a:t>
            </a:r>
            <a:r>
              <a:rPr lang="en-GB" altLang="en-US" sz="1400" dirty="0" err="1"/>
              <a:t>Winsford</a:t>
            </a:r>
            <a:r>
              <a:rPr lang="en-GB" altLang="en-US" sz="1400" dirty="0"/>
              <a:t>. Some high rise blocks were built also.</a:t>
            </a:r>
          </a:p>
        </p:txBody>
      </p:sp>
      <p:sp>
        <p:nvSpPr>
          <p:cNvPr id="9" name="Rectangle 8"/>
          <p:cNvSpPr/>
          <p:nvPr/>
        </p:nvSpPr>
        <p:spPr>
          <a:xfrm>
            <a:off x="6484882" y="5157115"/>
            <a:ext cx="4051740" cy="138499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n-GB" altLang="en-US" sz="1200" dirty="0"/>
              <a:t>Mrs Johnstone’s family is certainly helped by their move, although not as much as she had hoped. In many ways, it is already too late for the older children, and the unemployment situation was often worse away from the city.</a:t>
            </a:r>
          </a:p>
          <a:p>
            <a:pPr algn="just"/>
            <a:r>
              <a:rPr lang="en-GB" altLang="en-US" sz="1200" dirty="0"/>
              <a:t>Also, many missed the people and the amenities that they had known before, and the support network that existed all but vanished. Uprooting people can cause stress and depression.</a:t>
            </a:r>
          </a:p>
        </p:txBody>
      </p:sp>
      <p:sp>
        <p:nvSpPr>
          <p:cNvPr id="10" name="TextBox 9"/>
          <p:cNvSpPr txBox="1"/>
          <p:nvPr/>
        </p:nvSpPr>
        <p:spPr>
          <a:xfrm>
            <a:off x="6356131" y="1657869"/>
            <a:ext cx="3820509" cy="116955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sz="1400" dirty="0"/>
              <a:t>Edward goes to university and walks straight into a high paying job on the county council. In contrast Mickey finds work in a factory but is quickly made redundant and forced to sign on to the dole.</a:t>
            </a:r>
          </a:p>
        </p:txBody>
      </p:sp>
      <p:sp>
        <p:nvSpPr>
          <p:cNvPr id="11" name="TextBox 10"/>
          <p:cNvSpPr txBox="1"/>
          <p:nvPr/>
        </p:nvSpPr>
        <p:spPr>
          <a:xfrm>
            <a:off x="3321271" y="3020968"/>
            <a:ext cx="2554013" cy="181588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GB" sz="1400" dirty="0"/>
              <a:t>Mrs Johnstone is used to ‘living life on the never </a:t>
            </a:r>
            <a:r>
              <a:rPr lang="en-GB" sz="1400" dirty="0" err="1"/>
              <a:t>never</a:t>
            </a:r>
            <a:r>
              <a:rPr lang="en-GB" sz="1400" dirty="0"/>
              <a:t>’. She buys toys and furniture from the Catalogue Man and when she can’t pay for them they are taken away. We hear voices of her seven kids complaining about never having anything.</a:t>
            </a:r>
          </a:p>
        </p:txBody>
      </p:sp>
      <p:pic>
        <p:nvPicPr>
          <p:cNvPr id="12" name="Picture 11"/>
          <p:cNvPicPr>
            <a:picLocks noChangeAspect="1"/>
          </p:cNvPicPr>
          <p:nvPr/>
        </p:nvPicPr>
        <p:blipFill>
          <a:blip r:embed="rId2"/>
          <a:stretch>
            <a:fillRect/>
          </a:stretch>
        </p:blipFill>
        <p:spPr>
          <a:xfrm>
            <a:off x="7113750" y="136828"/>
            <a:ext cx="2503217" cy="1408060"/>
          </a:xfrm>
          <a:prstGeom prst="rect">
            <a:avLst/>
          </a:prstGeom>
        </p:spPr>
      </p:pic>
      <p:pic>
        <p:nvPicPr>
          <p:cNvPr id="13" name="Picture 12"/>
          <p:cNvPicPr>
            <a:picLocks noChangeAspect="1"/>
          </p:cNvPicPr>
          <p:nvPr/>
        </p:nvPicPr>
        <p:blipFill rotWithShape="1">
          <a:blip r:embed="rId3"/>
          <a:srcRect l="29850" r="21014"/>
          <a:stretch/>
        </p:blipFill>
        <p:spPr>
          <a:xfrm>
            <a:off x="1749973" y="3020968"/>
            <a:ext cx="1481958" cy="1815882"/>
          </a:xfrm>
          <a:prstGeom prst="rect">
            <a:avLst/>
          </a:prstGeom>
        </p:spPr>
      </p:pic>
    </p:spTree>
    <p:extLst>
      <p:ext uri="{BB962C8B-B14F-4D97-AF65-F5344CB8AC3E}">
        <p14:creationId xmlns:p14="http://schemas.microsoft.com/office/powerpoint/2010/main" val="1666834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29656" y="136829"/>
            <a:ext cx="2271519" cy="46166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GB" sz="2400" dirty="0"/>
              <a:t>Cultural Context </a:t>
            </a:r>
          </a:p>
        </p:txBody>
      </p:sp>
      <p:sp>
        <p:nvSpPr>
          <p:cNvPr id="5" name="Rectangle 4"/>
          <p:cNvSpPr/>
          <p:nvPr/>
        </p:nvSpPr>
        <p:spPr>
          <a:xfrm>
            <a:off x="1781503" y="820681"/>
            <a:ext cx="4367049" cy="203132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400" u="sng" dirty="0"/>
              <a:t>Pop culture</a:t>
            </a:r>
          </a:p>
          <a:p>
            <a:r>
              <a:rPr lang="en-US" sz="1400" dirty="0"/>
              <a:t>After the 1950s society went through massive changes. As a result of young people gradually having more money, popular culture (music, TV and film) flourished, becoming accessible to a much wider public. Even the poorest in society, people would have had the chance to go to the cinema or to a club for dancing. Bands like The Beatles (who came from Liverpool) had huge fan bases and their music represented the feeling of being young and free</a:t>
            </a:r>
          </a:p>
        </p:txBody>
      </p:sp>
      <p:sp>
        <p:nvSpPr>
          <p:cNvPr id="6" name="Rectangle 5"/>
          <p:cNvSpPr/>
          <p:nvPr/>
        </p:nvSpPr>
        <p:spPr>
          <a:xfrm>
            <a:off x="6580118" y="3177791"/>
            <a:ext cx="3841531" cy="138499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400" u="sng" dirty="0"/>
              <a:t>Film and Television</a:t>
            </a:r>
          </a:p>
          <a:p>
            <a:r>
              <a:rPr lang="en-US" sz="1400" dirty="0"/>
              <a:t>The rise of advertising and colour television meant that even children were exposed to things like films, television programs and celebrities in a way they hadn’t been before. Young people often imitated characters from film and television.</a:t>
            </a:r>
          </a:p>
        </p:txBody>
      </p:sp>
      <p:sp>
        <p:nvSpPr>
          <p:cNvPr id="7" name="Rectangle 6"/>
          <p:cNvSpPr/>
          <p:nvPr/>
        </p:nvSpPr>
        <p:spPr>
          <a:xfrm>
            <a:off x="1781502" y="4709738"/>
            <a:ext cx="3883574" cy="203132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400" u="sng" dirty="0"/>
              <a:t>Marilyn Monroe</a:t>
            </a:r>
          </a:p>
          <a:p>
            <a:r>
              <a:rPr lang="en-US" sz="1400" dirty="0"/>
              <a:t>Marilyn Monroe was a very famous Hollywood actress. Her image was well known even to people who did not watch her films. She was presented by the media as a kind of ‘perfect’ fantasy woman and she was shown to live a glamorous and carefree lifestyle. The reality was often very different. She needed anti-depressants and eventually died from an overdose of pills. </a:t>
            </a:r>
          </a:p>
        </p:txBody>
      </p:sp>
      <p:sp>
        <p:nvSpPr>
          <p:cNvPr id="8" name="TextBox 7"/>
          <p:cNvSpPr txBox="1"/>
          <p:nvPr/>
        </p:nvSpPr>
        <p:spPr>
          <a:xfrm>
            <a:off x="6286469" y="820681"/>
            <a:ext cx="2054773" cy="203132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1400" dirty="0"/>
              <a:t>Mrs Johnstone’s love of ‘dancing’ is a love of escape from her everyday life. She </a:t>
            </a:r>
            <a:r>
              <a:rPr lang="en-GB" sz="1400" dirty="0"/>
              <a:t>sings about going dancing with Mr Johnstone and how as she grows up and becomes a single mother of seven she misses it.</a:t>
            </a:r>
          </a:p>
        </p:txBody>
      </p:sp>
      <p:pic>
        <p:nvPicPr>
          <p:cNvPr id="2050" name="Picture 2" descr="Image result for mrs johnstone dancin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79159" y="1162102"/>
            <a:ext cx="2013227" cy="133936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4481103" y="3177790"/>
            <a:ext cx="1966076" cy="138499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1400" dirty="0"/>
              <a:t>The working class boys love of playful but ‘violent’ games, playing at cowboys and gangsters is influenced by films.</a:t>
            </a:r>
            <a:endParaRPr lang="en-GB" sz="1400" dirty="0"/>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7670" y="3074193"/>
            <a:ext cx="2650497" cy="1592191"/>
          </a:xfrm>
          <a:prstGeom prst="rect">
            <a:avLst/>
          </a:prstGeom>
        </p:spPr>
      </p:pic>
      <p:sp>
        <p:nvSpPr>
          <p:cNvPr id="13" name="TextBox 12"/>
          <p:cNvSpPr txBox="1"/>
          <p:nvPr/>
        </p:nvSpPr>
        <p:spPr>
          <a:xfrm>
            <a:off x="5782757" y="4709738"/>
            <a:ext cx="2932390" cy="203132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1400" dirty="0"/>
              <a:t>Russell uses references to Monroe throughout the play. At each point he refers to a different aspect of her life and public image. Mrs Johnstone enjoys the glamour of Monroe's public image. Later in the play Mickey becomes hooked on anti-depressant ‘nerve pills’ and this is compared to Monroe's own depression.</a:t>
            </a:r>
          </a:p>
        </p:txBody>
      </p:sp>
      <p:pic>
        <p:nvPicPr>
          <p:cNvPr id="12" name="Picture 11"/>
          <p:cNvPicPr>
            <a:picLocks noChangeAspect="1"/>
          </p:cNvPicPr>
          <p:nvPr/>
        </p:nvPicPr>
        <p:blipFill>
          <a:blip r:embed="rId5"/>
          <a:stretch>
            <a:fillRect/>
          </a:stretch>
        </p:blipFill>
        <p:spPr>
          <a:xfrm>
            <a:off x="8954813" y="4709737"/>
            <a:ext cx="1336325" cy="1982700"/>
          </a:xfrm>
          <a:prstGeom prst="rect">
            <a:avLst/>
          </a:prstGeom>
        </p:spPr>
      </p:pic>
    </p:spTree>
    <p:extLst>
      <p:ext uri="{BB962C8B-B14F-4D97-AF65-F5344CB8AC3E}">
        <p14:creationId xmlns:p14="http://schemas.microsoft.com/office/powerpoint/2010/main" val="1543861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26467" y="89535"/>
            <a:ext cx="4302588" cy="46166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GB" sz="2400" dirty="0"/>
              <a:t>Genre: The Type of Performance </a:t>
            </a:r>
          </a:p>
        </p:txBody>
      </p:sp>
      <p:sp>
        <p:nvSpPr>
          <p:cNvPr id="6" name="Rectangle 5"/>
          <p:cNvSpPr/>
          <p:nvPr/>
        </p:nvSpPr>
        <p:spPr>
          <a:xfrm>
            <a:off x="1760482" y="672066"/>
            <a:ext cx="2674884" cy="440120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sz="1400" u="sng" dirty="0"/>
              <a:t>Musical</a:t>
            </a:r>
          </a:p>
          <a:p>
            <a:r>
              <a:rPr lang="en-US" sz="1400" dirty="0"/>
              <a:t>A musical is a play in which music, lyrics and dance are used to express emotion and move on the storyline.</a:t>
            </a:r>
          </a:p>
          <a:p>
            <a:r>
              <a:rPr lang="en-US" sz="1400" b="1" dirty="0"/>
              <a:t>Give three examples of how we know that ‘Blood Brothers’ is a Musical</a:t>
            </a:r>
          </a:p>
          <a:p>
            <a:r>
              <a:rPr lang="en-US" sz="1400" dirty="0"/>
              <a:t>1………………………………………………………………………………………………………………………………………………………………………………………………………….......</a:t>
            </a:r>
          </a:p>
          <a:p>
            <a:r>
              <a:rPr lang="en-US" sz="1400" dirty="0"/>
              <a:t>2………………………………………………………………………………………………………………………………………………………………………………………………………………</a:t>
            </a:r>
          </a:p>
          <a:p>
            <a:r>
              <a:rPr lang="en-US" sz="1400" dirty="0"/>
              <a:t>3……………………………………………………………………………………………………………………………………………………………………………………………………………….</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0482" y="5073270"/>
            <a:ext cx="2674884" cy="1779904"/>
          </a:xfrm>
          <a:prstGeom prst="rect">
            <a:avLst/>
          </a:prstGeom>
        </p:spPr>
      </p:pic>
      <p:sp>
        <p:nvSpPr>
          <p:cNvPr id="8" name="Rectangle 7"/>
          <p:cNvSpPr/>
          <p:nvPr/>
        </p:nvSpPr>
        <p:spPr>
          <a:xfrm>
            <a:off x="4532707" y="2138308"/>
            <a:ext cx="3079531" cy="461664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1400" u="sng" dirty="0"/>
              <a:t>Tragedy</a:t>
            </a:r>
          </a:p>
          <a:p>
            <a:r>
              <a:rPr lang="en-US" sz="1400" dirty="0"/>
              <a:t>A Tragedy is a play </a:t>
            </a:r>
            <a:r>
              <a:rPr lang="en-GB" sz="1400" dirty="0">
                <a:solidFill>
                  <a:srgbClr val="000000"/>
                </a:solidFill>
              </a:rPr>
              <a:t>dealing with tragic events and having an unhappy ending, especially one concerning the downfall of the main character. It is often clear to the audience from the beginning that it will not end well.</a:t>
            </a:r>
          </a:p>
          <a:p>
            <a:r>
              <a:rPr lang="en-US" sz="1400" b="1" dirty="0"/>
              <a:t>Give three examples of how we know that ‘Blood Brothers’ is a Tragedy</a:t>
            </a:r>
          </a:p>
          <a:p>
            <a:r>
              <a:rPr lang="en-US" sz="1400" dirty="0"/>
              <a:t>1………………………………………………………………………………………………………………………………………………………………………………………………………….........................................</a:t>
            </a:r>
          </a:p>
          <a:p>
            <a:r>
              <a:rPr lang="en-US" sz="1400" dirty="0"/>
              <a:t>2…………………………………………………………………………………………………………………………………………………………………………………………………………………………………………………</a:t>
            </a:r>
          </a:p>
          <a:p>
            <a:r>
              <a:rPr lang="en-US" sz="1400" dirty="0"/>
              <a:t>3…………………………………………………………………………………………………………………………………………………………………………………………………………………………………………………</a:t>
            </a:r>
          </a:p>
        </p:txBody>
      </p:sp>
      <p:pic>
        <p:nvPicPr>
          <p:cNvPr id="9" name="Picture 8"/>
          <p:cNvPicPr>
            <a:picLocks noChangeAspect="1"/>
          </p:cNvPicPr>
          <p:nvPr/>
        </p:nvPicPr>
        <p:blipFill>
          <a:blip r:embed="rId3"/>
          <a:stretch>
            <a:fillRect/>
          </a:stretch>
        </p:blipFill>
        <p:spPr>
          <a:xfrm>
            <a:off x="4774444" y="672065"/>
            <a:ext cx="2509225" cy="1418258"/>
          </a:xfrm>
          <a:prstGeom prst="rect">
            <a:avLst/>
          </a:prstGeom>
        </p:spPr>
      </p:pic>
      <p:sp>
        <p:nvSpPr>
          <p:cNvPr id="10" name="Rectangle 9"/>
          <p:cNvSpPr/>
          <p:nvPr/>
        </p:nvSpPr>
        <p:spPr>
          <a:xfrm>
            <a:off x="7709579" y="672066"/>
            <a:ext cx="2674884" cy="418576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1400" u="sng" dirty="0"/>
              <a:t>Comedy</a:t>
            </a:r>
          </a:p>
          <a:p>
            <a:r>
              <a:rPr lang="en-GB" sz="1400" dirty="0"/>
              <a:t>A Comedy is a play that is intentionally funny either in its characters or its action. </a:t>
            </a:r>
            <a:endParaRPr lang="en-US" sz="1400" dirty="0"/>
          </a:p>
          <a:p>
            <a:r>
              <a:rPr lang="en-US" sz="1400" b="1" dirty="0"/>
              <a:t>Give three examples of how we know that ‘Blood Brothers’ is a Comedy</a:t>
            </a:r>
          </a:p>
          <a:p>
            <a:r>
              <a:rPr lang="en-US" sz="1400" dirty="0"/>
              <a:t>1………………………………………………………………………………………………………………………………………………………………………………………………………….......</a:t>
            </a:r>
          </a:p>
          <a:p>
            <a:r>
              <a:rPr lang="en-US" sz="1400" dirty="0"/>
              <a:t>2………………………………………………………………………………………………………………………………………………………………………………………………………………</a:t>
            </a:r>
          </a:p>
          <a:p>
            <a:r>
              <a:rPr lang="en-US" sz="1400" dirty="0"/>
              <a:t>3……………………………………………………………………………………………………………………………………………………………………………………………………………….</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09579" y="4973440"/>
            <a:ext cx="2674885" cy="1781516"/>
          </a:xfrm>
          <a:prstGeom prst="rect">
            <a:avLst/>
          </a:prstGeom>
        </p:spPr>
      </p:pic>
      <p:sp>
        <p:nvSpPr>
          <p:cNvPr id="12" name="Rectangle 11"/>
          <p:cNvSpPr/>
          <p:nvPr/>
        </p:nvSpPr>
        <p:spPr>
          <a:xfrm>
            <a:off x="6338343" y="196135"/>
            <a:ext cx="4046120" cy="27699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GB" sz="1200" dirty="0"/>
              <a:t>Blood Brothers contains elements of more than one Genre</a:t>
            </a:r>
          </a:p>
        </p:txBody>
      </p:sp>
    </p:spTree>
    <p:extLst>
      <p:ext uri="{BB962C8B-B14F-4D97-AF65-F5344CB8AC3E}">
        <p14:creationId xmlns:p14="http://schemas.microsoft.com/office/powerpoint/2010/main" val="2279365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60482" y="126317"/>
            <a:ext cx="4685322" cy="46166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GB" sz="2400" dirty="0"/>
              <a:t>Style: How the play is performance  </a:t>
            </a:r>
          </a:p>
        </p:txBody>
      </p:sp>
      <p:sp>
        <p:nvSpPr>
          <p:cNvPr id="3" name="Rectangle 2"/>
          <p:cNvSpPr/>
          <p:nvPr/>
        </p:nvSpPr>
        <p:spPr>
          <a:xfrm>
            <a:off x="4565394" y="1133222"/>
            <a:ext cx="5893601"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2400" dirty="0"/>
              <a:t>Conventions: Techniques used in performance </a:t>
            </a:r>
          </a:p>
        </p:txBody>
      </p:sp>
      <p:sp>
        <p:nvSpPr>
          <p:cNvPr id="4" name="Rectangle 3"/>
          <p:cNvSpPr/>
          <p:nvPr/>
        </p:nvSpPr>
        <p:spPr>
          <a:xfrm>
            <a:off x="1760482" y="1010112"/>
            <a:ext cx="2674884" cy="116955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sz="1400" u="sng" dirty="0"/>
              <a:t>Musical</a:t>
            </a:r>
          </a:p>
          <a:p>
            <a:r>
              <a:rPr lang="en-US" sz="1400" dirty="0"/>
              <a:t>Within Musicals, acting can often be slightly melodramatic and the characters emotions are often expressed through song.</a:t>
            </a:r>
          </a:p>
        </p:txBody>
      </p:sp>
      <p:sp>
        <p:nvSpPr>
          <p:cNvPr id="5" name="Rectangle 4"/>
          <p:cNvSpPr/>
          <p:nvPr/>
        </p:nvSpPr>
        <p:spPr>
          <a:xfrm>
            <a:off x="1760482" y="2358275"/>
            <a:ext cx="2674884" cy="160043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US" sz="1400" u="sng" dirty="0"/>
              <a:t>Naturalistic</a:t>
            </a:r>
          </a:p>
          <a:p>
            <a:r>
              <a:rPr lang="en-US" sz="1400" dirty="0"/>
              <a:t>When acting in the Naturalistic style the actors must make the audience believe that what is happening on stage is real. Their emotions must be true to life and expressed in a realistic way.</a:t>
            </a:r>
          </a:p>
        </p:txBody>
      </p:sp>
      <p:sp>
        <p:nvSpPr>
          <p:cNvPr id="6" name="Rectangle 5"/>
          <p:cNvSpPr/>
          <p:nvPr/>
        </p:nvSpPr>
        <p:spPr>
          <a:xfrm>
            <a:off x="1760482" y="4166185"/>
            <a:ext cx="2674884" cy="2246769"/>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1400" u="sng" dirty="0"/>
              <a:t>Non-Naturalistic</a:t>
            </a:r>
          </a:p>
          <a:p>
            <a:r>
              <a:rPr lang="en-US" sz="1400" dirty="0"/>
              <a:t>Non-Naturalistic performances contain performance conventions that could not happen in real life and are therefore not believable to the audience. They can however express emotions and ideas to the audience that may not be possible through Naturalism.. </a:t>
            </a:r>
          </a:p>
        </p:txBody>
      </p:sp>
      <p:sp>
        <p:nvSpPr>
          <p:cNvPr id="7" name="Rectangle 6"/>
          <p:cNvSpPr/>
          <p:nvPr/>
        </p:nvSpPr>
        <p:spPr>
          <a:xfrm>
            <a:off x="6605438" y="213672"/>
            <a:ext cx="3721988" cy="27699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GB" sz="1200" dirty="0"/>
              <a:t>Blood Brothers contains elements of more than one Style</a:t>
            </a:r>
          </a:p>
        </p:txBody>
      </p:sp>
      <p:sp>
        <p:nvSpPr>
          <p:cNvPr id="10" name="Rectangle 9"/>
          <p:cNvSpPr/>
          <p:nvPr/>
        </p:nvSpPr>
        <p:spPr>
          <a:xfrm>
            <a:off x="4565393" y="1873084"/>
            <a:ext cx="2674884" cy="1600438"/>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sz="1400" u="sng" dirty="0"/>
              <a:t>Tableaux</a:t>
            </a:r>
          </a:p>
          <a:p>
            <a:r>
              <a:rPr lang="en-US" sz="1400" dirty="0"/>
              <a:t>A large group picture involved many characters to represent a</a:t>
            </a:r>
            <a:r>
              <a:rPr lang="en-GB" sz="1400" dirty="0"/>
              <a:t>particular moment in a story or drama, or to replicate a photograph or artwork for deeper analysis.</a:t>
            </a:r>
            <a:endParaRPr lang="en-US" sz="1400" dirty="0"/>
          </a:p>
        </p:txBody>
      </p:sp>
      <p:sp>
        <p:nvSpPr>
          <p:cNvPr id="11" name="Rectangle 10"/>
          <p:cNvSpPr/>
          <p:nvPr/>
        </p:nvSpPr>
        <p:spPr>
          <a:xfrm>
            <a:off x="7480209" y="1873977"/>
            <a:ext cx="2674884" cy="181588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sz="1400" u="sng" dirty="0"/>
              <a:t>Narration</a:t>
            </a:r>
          </a:p>
          <a:p>
            <a:r>
              <a:rPr lang="en-US" sz="1400" dirty="0"/>
              <a:t>The role of the narrator appears throughout the whole play . He has a </a:t>
            </a:r>
            <a:r>
              <a:rPr lang="en-GB" sz="1400" dirty="0"/>
              <a:t>menacing and threatening manner.  He speaks in rhyme and we are supposed to get the feeling that he isn’t really present on stage rather a </a:t>
            </a:r>
            <a:endParaRPr lang="en-US" sz="1400" dirty="0"/>
          </a:p>
        </p:txBody>
      </p:sp>
      <p:sp>
        <p:nvSpPr>
          <p:cNvPr id="12" name="Rectangle 11"/>
          <p:cNvSpPr/>
          <p:nvPr/>
        </p:nvSpPr>
        <p:spPr>
          <a:xfrm>
            <a:off x="4583101" y="3567451"/>
            <a:ext cx="2674884" cy="138499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US" sz="1400" u="sng" dirty="0"/>
              <a:t>Multi-Rolling</a:t>
            </a:r>
          </a:p>
          <a:p>
            <a:r>
              <a:rPr lang="en-US" sz="1400" dirty="0"/>
              <a:t>Playing more than 1 role within a performance. In Blood Brothers the </a:t>
            </a:r>
            <a:r>
              <a:rPr lang="en-US" sz="1400" b="1" u="sng" dirty="0"/>
              <a:t>Narrator </a:t>
            </a:r>
            <a:r>
              <a:rPr lang="en-US" sz="1400" dirty="0"/>
              <a:t>plays more than one role. (Milkman, Judge, Catalogue Man) </a:t>
            </a:r>
          </a:p>
        </p:txBody>
      </p:sp>
      <p:sp>
        <p:nvSpPr>
          <p:cNvPr id="13" name="Rectangle 12"/>
          <p:cNvSpPr/>
          <p:nvPr/>
        </p:nvSpPr>
        <p:spPr>
          <a:xfrm>
            <a:off x="7490746" y="3843019"/>
            <a:ext cx="2674884" cy="160043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US" sz="1400" u="sng" dirty="0"/>
              <a:t>Montage </a:t>
            </a:r>
          </a:p>
          <a:p>
            <a:r>
              <a:rPr lang="en-GB" sz="1400" dirty="0"/>
              <a:t>In Act 2 the Narrator describes </a:t>
            </a:r>
          </a:p>
          <a:p>
            <a:r>
              <a:rPr lang="en-GB" sz="1400" i="1" dirty="0"/>
              <a:t>Linda, Mickey and Edward as particular points in their life</a:t>
            </a:r>
            <a:r>
              <a:rPr lang="en-GB" sz="1400" b="1" i="1" dirty="0"/>
              <a:t>. </a:t>
            </a:r>
            <a:r>
              <a:rPr lang="en-GB" sz="1400" i="1" dirty="0"/>
              <a:t>This scene is centred at the beach where Mickey, Linda and Edward are taking photos. </a:t>
            </a:r>
            <a:r>
              <a:rPr lang="en-US" sz="1400" u="sng" dirty="0"/>
              <a:t> </a:t>
            </a:r>
          </a:p>
        </p:txBody>
      </p:sp>
      <p:sp>
        <p:nvSpPr>
          <p:cNvPr id="14" name="Rectangle 13"/>
          <p:cNvSpPr/>
          <p:nvPr/>
        </p:nvSpPr>
        <p:spPr>
          <a:xfrm>
            <a:off x="7479006" y="5676381"/>
            <a:ext cx="2674884" cy="52322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1400" u="sng" dirty="0"/>
              <a:t>Monologue</a:t>
            </a:r>
          </a:p>
          <a:p>
            <a:r>
              <a:rPr lang="en-US" sz="1400" dirty="0"/>
              <a:t>Mickey ‘I wish I was our Sammy</a:t>
            </a:r>
            <a:r>
              <a:rPr lang="en-US" sz="1400" u="sng" dirty="0"/>
              <a:t>’ </a:t>
            </a:r>
            <a:endParaRPr lang="en-US" sz="1400" dirty="0"/>
          </a:p>
        </p:txBody>
      </p:sp>
      <p:sp>
        <p:nvSpPr>
          <p:cNvPr id="15" name="Rectangle 14"/>
          <p:cNvSpPr/>
          <p:nvPr/>
        </p:nvSpPr>
        <p:spPr>
          <a:xfrm>
            <a:off x="4563441" y="5289569"/>
            <a:ext cx="2674884" cy="138499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1400" u="sng" dirty="0"/>
              <a:t>Flashback</a:t>
            </a:r>
          </a:p>
          <a:p>
            <a:r>
              <a:rPr lang="en-US" sz="1400" dirty="0"/>
              <a:t>The very beginning of the play when a death is revealed. This scene is repeated at the end of the play created a Cyclical structure. </a:t>
            </a:r>
            <a:r>
              <a:rPr lang="en-US" sz="1400" u="sng" dirty="0"/>
              <a:t> </a:t>
            </a:r>
          </a:p>
        </p:txBody>
      </p:sp>
    </p:spTree>
    <p:extLst>
      <p:ext uri="{BB962C8B-B14F-4D97-AF65-F5344CB8AC3E}">
        <p14:creationId xmlns:p14="http://schemas.microsoft.com/office/powerpoint/2010/main" val="2757482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67379" y="2095990"/>
            <a:ext cx="1857240" cy="46166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GB" sz="2400" dirty="0"/>
              <a:t>The Narrator</a:t>
            </a:r>
          </a:p>
        </p:txBody>
      </p:sp>
      <p:pic>
        <p:nvPicPr>
          <p:cNvPr id="3" name="Picture 2"/>
          <p:cNvPicPr>
            <a:picLocks noChangeAspect="1"/>
          </p:cNvPicPr>
          <p:nvPr/>
        </p:nvPicPr>
        <p:blipFill>
          <a:blip r:embed="rId2"/>
          <a:stretch>
            <a:fillRect/>
          </a:stretch>
        </p:blipFill>
        <p:spPr>
          <a:xfrm>
            <a:off x="4786313" y="2557463"/>
            <a:ext cx="2619375" cy="1743075"/>
          </a:xfrm>
          <a:prstGeom prst="rect">
            <a:avLst/>
          </a:prstGeom>
        </p:spPr>
      </p:pic>
      <p:sp>
        <p:nvSpPr>
          <p:cNvPr id="4" name="TextBox 3"/>
          <p:cNvSpPr txBox="1"/>
          <p:nvPr/>
        </p:nvSpPr>
        <p:spPr>
          <a:xfrm>
            <a:off x="1628659" y="126219"/>
            <a:ext cx="2427890" cy="440120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sz="1400" u="sng" dirty="0"/>
              <a:t>Multi-Rolling</a:t>
            </a:r>
          </a:p>
          <a:p>
            <a:r>
              <a:rPr lang="en-GB" sz="1400" dirty="0"/>
              <a:t>The narrator plays several different characters who are all very negative and unsympathetic towards the protagonists- </a:t>
            </a:r>
          </a:p>
          <a:p>
            <a:pPr marL="285750" indent="-285750">
              <a:buFont typeface="Arial" panose="020B0604020202020204" pitchFamily="34" charset="0"/>
              <a:buChar char="•"/>
            </a:pPr>
            <a:r>
              <a:rPr lang="en-GB" sz="1400" dirty="0"/>
              <a:t>The Milkman- Won’t give Mrs Johnstone any milk even though she is pregnant.</a:t>
            </a:r>
          </a:p>
          <a:p>
            <a:pPr marL="285750" indent="-285750">
              <a:buFont typeface="Arial" panose="020B0604020202020204" pitchFamily="34" charset="0"/>
              <a:buChar char="•"/>
            </a:pPr>
            <a:r>
              <a:rPr lang="en-GB" sz="1400" dirty="0"/>
              <a:t>The Gynaecologist- Very abruptly tells her she will have more ‘Mouths to feed’, playing on her worries.</a:t>
            </a:r>
          </a:p>
          <a:p>
            <a:pPr marL="285750" indent="-285750">
              <a:buFont typeface="Arial" panose="020B0604020202020204" pitchFamily="34" charset="0"/>
              <a:buChar char="•"/>
            </a:pPr>
            <a:r>
              <a:rPr lang="en-GB" sz="1400" dirty="0"/>
              <a:t>The teachers- Both teachers treat the boys badly by humiliating Mickey and threatening to beat Edward.</a:t>
            </a:r>
          </a:p>
        </p:txBody>
      </p:sp>
      <p:sp>
        <p:nvSpPr>
          <p:cNvPr id="5" name="TextBox 4"/>
          <p:cNvSpPr txBox="1"/>
          <p:nvPr/>
        </p:nvSpPr>
        <p:spPr>
          <a:xfrm>
            <a:off x="7786754" y="1250731"/>
            <a:ext cx="2427890" cy="2893100"/>
          </a:xfrm>
          <a:prstGeom prst="rect">
            <a:avLst/>
          </a:prstGeom>
          <a:ln>
            <a:solidFill>
              <a:srgbClr val="C0000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sz="1400" u="sng" dirty="0"/>
              <a:t>Tension</a:t>
            </a:r>
          </a:p>
          <a:p>
            <a:r>
              <a:rPr lang="en-GB" sz="1400" dirty="0"/>
              <a:t>The narrator has a very menacing and threatening manner. He lurks above and on the edge of the scenes and is very judgemental of the characters. He speaks of the devil and superstitions and wears black as if attending the boys funeral.</a:t>
            </a:r>
          </a:p>
          <a:p>
            <a:r>
              <a:rPr lang="en-GB" sz="1400" dirty="0"/>
              <a:t>He moves in and out of the scenes and cannot be seen most of the time</a:t>
            </a:r>
          </a:p>
        </p:txBody>
      </p:sp>
      <p:sp>
        <p:nvSpPr>
          <p:cNvPr id="6" name="Oval Callout 5"/>
          <p:cNvSpPr/>
          <p:nvPr/>
        </p:nvSpPr>
        <p:spPr>
          <a:xfrm>
            <a:off x="6095999" y="336331"/>
            <a:ext cx="2228194" cy="914400"/>
          </a:xfrm>
          <a:prstGeom prst="wedgeEllipseCallou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GB" sz="1400" dirty="0"/>
              <a:t>“Now y’ know the devil’s got your number”</a:t>
            </a:r>
          </a:p>
        </p:txBody>
      </p:sp>
      <p:sp>
        <p:nvSpPr>
          <p:cNvPr id="7" name="Oval Callout 6"/>
          <p:cNvSpPr/>
          <p:nvPr/>
        </p:nvSpPr>
        <p:spPr>
          <a:xfrm>
            <a:off x="4099034" y="750572"/>
            <a:ext cx="2228194" cy="914400"/>
          </a:xfrm>
          <a:prstGeom prst="wedgeEllipseCallout">
            <a:avLst>
              <a:gd name="adj1" fmla="val 29167"/>
              <a:gd name="adj2" fmla="val 65948"/>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GB" sz="1400" dirty="0"/>
              <a:t>“Did y’ never hear of a mother, so cruel”</a:t>
            </a:r>
          </a:p>
        </p:txBody>
      </p:sp>
      <p:sp>
        <p:nvSpPr>
          <p:cNvPr id="8" name="TextBox 7"/>
          <p:cNvSpPr txBox="1"/>
          <p:nvPr/>
        </p:nvSpPr>
        <p:spPr>
          <a:xfrm>
            <a:off x="4402424" y="4430129"/>
            <a:ext cx="5812220" cy="224676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b="1" dirty="0"/>
              <a:t>In Act 1 Mrs Johnstone swears on the bible that she will give Mrs Lyons her child. As a director, how would you integrate the narrator into this scene to create a tense atmosphere?</a:t>
            </a:r>
          </a:p>
          <a:p>
            <a:r>
              <a:rPr lang="en-GB" sz="1400" dirty="0"/>
              <a:t>…………………………………………………………………………………………………………………………………………………………………………………………………………………………………………………………………………………………………………………………………………………………………………………………………………………………………………………………………………………………………………………………………………………………………………………………………………………………………………………………………………………………………………………………………………………………………………………………………………………………………………………………………………………………</a:t>
            </a:r>
          </a:p>
        </p:txBody>
      </p:sp>
      <p:sp>
        <p:nvSpPr>
          <p:cNvPr id="9" name="TextBox 8"/>
          <p:cNvSpPr txBox="1"/>
          <p:nvPr/>
        </p:nvSpPr>
        <p:spPr>
          <a:xfrm>
            <a:off x="1786760" y="4645572"/>
            <a:ext cx="2312275" cy="1815882"/>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1400" u="sng" dirty="0"/>
              <a:t>Language</a:t>
            </a:r>
          </a:p>
          <a:p>
            <a:r>
              <a:rPr lang="en-GB" sz="1400" dirty="0"/>
              <a:t>The Narrator speaks differently to the other characters on stage using old fashioned sentences and rhyme. This enhances the feeling that he is not really there.</a:t>
            </a:r>
          </a:p>
        </p:txBody>
      </p:sp>
    </p:spTree>
    <p:extLst>
      <p:ext uri="{BB962C8B-B14F-4D97-AF65-F5344CB8AC3E}">
        <p14:creationId xmlns:p14="http://schemas.microsoft.com/office/powerpoint/2010/main" val="10703424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51751" y="224535"/>
            <a:ext cx="4750242"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GB" sz="2400" dirty="0"/>
              <a:t>Characters: Mrs Johnstone</a:t>
            </a:r>
          </a:p>
        </p:txBody>
      </p:sp>
      <p:pic>
        <p:nvPicPr>
          <p:cNvPr id="3" name="Picture 2"/>
          <p:cNvPicPr>
            <a:picLocks noChangeAspect="1"/>
          </p:cNvPicPr>
          <p:nvPr/>
        </p:nvPicPr>
        <p:blipFill rotWithShape="1">
          <a:blip r:embed="rId2"/>
          <a:srcRect l="12924" t="15890"/>
          <a:stretch/>
        </p:blipFill>
        <p:spPr>
          <a:xfrm>
            <a:off x="1033813" y="439420"/>
            <a:ext cx="1958193" cy="2837194"/>
          </a:xfrm>
          <a:prstGeom prst="rect">
            <a:avLst/>
          </a:prstGeom>
        </p:spPr>
      </p:pic>
      <p:sp>
        <p:nvSpPr>
          <p:cNvPr id="4" name="TextBox 3"/>
          <p:cNvSpPr txBox="1"/>
          <p:nvPr/>
        </p:nvSpPr>
        <p:spPr>
          <a:xfrm>
            <a:off x="4120056" y="987972"/>
            <a:ext cx="3205655" cy="1600438"/>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b="1" u="sng" dirty="0"/>
              <a:t>Mrs Johnstone</a:t>
            </a:r>
          </a:p>
          <a:p>
            <a:r>
              <a:rPr lang="en-GB" sz="1400" dirty="0"/>
              <a:t>Mrs Johnstone is a single mother who struggles to provide for her many children. She is </a:t>
            </a:r>
            <a:r>
              <a:rPr lang="en-GB" sz="1400" b="1" dirty="0">
                <a:solidFill>
                  <a:srgbClr val="7030A0"/>
                </a:solidFill>
              </a:rPr>
              <a:t>loving</a:t>
            </a:r>
            <a:r>
              <a:rPr lang="en-GB" sz="1400" dirty="0"/>
              <a:t> and </a:t>
            </a:r>
            <a:r>
              <a:rPr lang="en-GB" sz="1400" b="1" dirty="0">
                <a:solidFill>
                  <a:srgbClr val="92D050"/>
                </a:solidFill>
              </a:rPr>
              <a:t>optimistic</a:t>
            </a:r>
            <a:r>
              <a:rPr lang="en-GB" sz="1400" dirty="0"/>
              <a:t> but makes some </a:t>
            </a:r>
            <a:r>
              <a:rPr lang="en-GB" sz="1400" b="1" dirty="0">
                <a:solidFill>
                  <a:srgbClr val="FF0000"/>
                </a:solidFill>
              </a:rPr>
              <a:t>irresponsible</a:t>
            </a:r>
            <a:r>
              <a:rPr lang="en-GB" sz="1400" dirty="0"/>
              <a:t> decisions due to her </a:t>
            </a:r>
            <a:r>
              <a:rPr lang="en-GB" sz="1400" b="1" dirty="0">
                <a:solidFill>
                  <a:srgbClr val="FFC000"/>
                </a:solidFill>
              </a:rPr>
              <a:t>impressionable</a:t>
            </a:r>
            <a:r>
              <a:rPr lang="en-GB" sz="1400" dirty="0"/>
              <a:t> and </a:t>
            </a:r>
            <a:r>
              <a:rPr lang="en-GB" sz="1400" b="1" dirty="0">
                <a:solidFill>
                  <a:srgbClr val="00B0F0"/>
                </a:solidFill>
              </a:rPr>
              <a:t>superstitious</a:t>
            </a:r>
            <a:r>
              <a:rPr lang="en-GB" sz="1400" dirty="0"/>
              <a:t> nature. </a:t>
            </a:r>
          </a:p>
        </p:txBody>
      </p:sp>
      <p:sp>
        <p:nvSpPr>
          <p:cNvPr id="5" name="TextBox 4"/>
          <p:cNvSpPr txBox="1"/>
          <p:nvPr/>
        </p:nvSpPr>
        <p:spPr>
          <a:xfrm>
            <a:off x="8077199" y="175008"/>
            <a:ext cx="2848656" cy="646331"/>
          </a:xfrm>
          <a:prstGeom prst="rect">
            <a:avLst/>
          </a:prstGeom>
          <a:noFill/>
          <a:ln>
            <a:solidFill>
              <a:srgbClr val="7030A0"/>
            </a:solidFill>
          </a:ln>
        </p:spPr>
        <p:txBody>
          <a:bodyPr wrap="square" rtlCol="0">
            <a:spAutoFit/>
          </a:bodyPr>
          <a:lstStyle/>
          <a:p>
            <a:r>
              <a:rPr lang="en-GB" sz="1200" dirty="0"/>
              <a:t>She tells Mrs Lyons that she “loves the bones” of her children and forgives them when they misbehave. </a:t>
            </a:r>
          </a:p>
        </p:txBody>
      </p:sp>
      <p:sp>
        <p:nvSpPr>
          <p:cNvPr id="7" name="TextBox 6"/>
          <p:cNvSpPr txBox="1"/>
          <p:nvPr/>
        </p:nvSpPr>
        <p:spPr>
          <a:xfrm>
            <a:off x="7861738" y="985317"/>
            <a:ext cx="2448911" cy="1015663"/>
          </a:xfrm>
          <a:prstGeom prst="rect">
            <a:avLst/>
          </a:prstGeom>
          <a:noFill/>
          <a:ln>
            <a:solidFill>
              <a:srgbClr val="92D050"/>
            </a:solidFill>
          </a:ln>
        </p:spPr>
        <p:txBody>
          <a:bodyPr wrap="square" rtlCol="0">
            <a:spAutoFit/>
          </a:bodyPr>
          <a:lstStyle/>
          <a:p>
            <a:r>
              <a:rPr lang="en-GB" sz="1200" dirty="0"/>
              <a:t>Even though she’s been through her husband leaving her, having to give up her child, been moved from her home she stays optimistic “</a:t>
            </a:r>
            <a:r>
              <a:rPr lang="en-GB" sz="1200" dirty="0" err="1"/>
              <a:t>Ey</a:t>
            </a:r>
            <a:r>
              <a:rPr lang="en-GB" sz="1200" dirty="0"/>
              <a:t>, we’ll be alright out here, son”</a:t>
            </a:r>
          </a:p>
        </p:txBody>
      </p:sp>
      <p:sp>
        <p:nvSpPr>
          <p:cNvPr id="8" name="TextBox 7"/>
          <p:cNvSpPr txBox="1"/>
          <p:nvPr/>
        </p:nvSpPr>
        <p:spPr>
          <a:xfrm>
            <a:off x="6852743" y="2861116"/>
            <a:ext cx="2448911" cy="830997"/>
          </a:xfrm>
          <a:prstGeom prst="rect">
            <a:avLst/>
          </a:prstGeom>
          <a:noFill/>
          <a:ln>
            <a:solidFill>
              <a:srgbClr val="FF0000"/>
            </a:solidFill>
          </a:ln>
        </p:spPr>
        <p:txBody>
          <a:bodyPr wrap="square" rtlCol="0">
            <a:spAutoFit/>
          </a:bodyPr>
          <a:lstStyle/>
          <a:p>
            <a:r>
              <a:rPr lang="en-GB" sz="1200" dirty="0"/>
              <a:t>She orders items from catalogues to give her kids a good life but as she is unable to pay for them they get repossessed.</a:t>
            </a:r>
          </a:p>
        </p:txBody>
      </p:sp>
      <p:sp>
        <p:nvSpPr>
          <p:cNvPr id="9" name="TextBox 8"/>
          <p:cNvSpPr txBox="1"/>
          <p:nvPr/>
        </p:nvSpPr>
        <p:spPr>
          <a:xfrm>
            <a:off x="7637750" y="2152992"/>
            <a:ext cx="2081048" cy="646331"/>
          </a:xfrm>
          <a:prstGeom prst="rect">
            <a:avLst/>
          </a:prstGeom>
          <a:noFill/>
          <a:ln>
            <a:solidFill>
              <a:srgbClr val="FFC000"/>
            </a:solidFill>
          </a:ln>
        </p:spPr>
        <p:txBody>
          <a:bodyPr wrap="square" rtlCol="0">
            <a:spAutoFit/>
          </a:bodyPr>
          <a:lstStyle/>
          <a:p>
            <a:r>
              <a:rPr lang="en-GB" sz="1200" dirty="0"/>
              <a:t>She fell for her husband when he “gave her the chat” and is manipulated by Mrs Lyons</a:t>
            </a:r>
          </a:p>
        </p:txBody>
      </p:sp>
      <p:sp>
        <p:nvSpPr>
          <p:cNvPr id="10" name="TextBox 9"/>
          <p:cNvSpPr txBox="1"/>
          <p:nvPr/>
        </p:nvSpPr>
        <p:spPr>
          <a:xfrm>
            <a:off x="4105924" y="2862270"/>
            <a:ext cx="2448911" cy="830997"/>
          </a:xfrm>
          <a:prstGeom prst="rect">
            <a:avLst/>
          </a:prstGeom>
          <a:noFill/>
          <a:ln>
            <a:solidFill>
              <a:srgbClr val="00B0F0"/>
            </a:solidFill>
          </a:ln>
        </p:spPr>
        <p:txBody>
          <a:bodyPr wrap="square" rtlCol="0">
            <a:spAutoFit/>
          </a:bodyPr>
          <a:lstStyle/>
          <a:p>
            <a:r>
              <a:rPr lang="en-GB" sz="1200" dirty="0"/>
              <a:t>She gets scared when she see’s “Shoes on the Table” and Mrs Lyons exploits her superstitions by making her swear on the bible.</a:t>
            </a:r>
          </a:p>
        </p:txBody>
      </p:sp>
      <p:sp>
        <p:nvSpPr>
          <p:cNvPr id="11" name="TextBox 10"/>
          <p:cNvSpPr txBox="1"/>
          <p:nvPr/>
        </p:nvSpPr>
        <p:spPr>
          <a:xfrm>
            <a:off x="1995448" y="3692112"/>
            <a:ext cx="1448793" cy="160043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GB" sz="1400" u="sng" dirty="0"/>
              <a:t>Voice Key Words</a:t>
            </a:r>
          </a:p>
          <a:p>
            <a:r>
              <a:rPr lang="en-GB" sz="1400" dirty="0"/>
              <a:t>Accent</a:t>
            </a:r>
          </a:p>
          <a:p>
            <a:r>
              <a:rPr lang="en-GB" sz="1400" dirty="0"/>
              <a:t>Pitch</a:t>
            </a:r>
          </a:p>
          <a:p>
            <a:r>
              <a:rPr lang="en-GB" sz="1400" dirty="0"/>
              <a:t>Pace</a:t>
            </a:r>
          </a:p>
          <a:p>
            <a:r>
              <a:rPr lang="en-GB" sz="1400" dirty="0"/>
              <a:t>Articulation</a:t>
            </a:r>
          </a:p>
          <a:p>
            <a:r>
              <a:rPr lang="en-GB" sz="1400" dirty="0"/>
              <a:t>Tone</a:t>
            </a:r>
          </a:p>
          <a:p>
            <a:r>
              <a:rPr lang="en-GB" sz="1400" dirty="0"/>
              <a:t>Projection</a:t>
            </a:r>
          </a:p>
        </p:txBody>
      </p:sp>
      <p:sp>
        <p:nvSpPr>
          <p:cNvPr id="12" name="TextBox 11"/>
          <p:cNvSpPr txBox="1"/>
          <p:nvPr/>
        </p:nvSpPr>
        <p:spPr>
          <a:xfrm>
            <a:off x="3804742" y="3884769"/>
            <a:ext cx="6096000"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b="1" dirty="0"/>
              <a:t>List 3 ways Mrs Johnstone might use her voice within Blood Brothers and explain what they show to the audience.</a:t>
            </a:r>
          </a:p>
        </p:txBody>
      </p:sp>
      <p:graphicFrame>
        <p:nvGraphicFramePr>
          <p:cNvPr id="13" name="Table 12"/>
          <p:cNvGraphicFramePr>
            <a:graphicFrameLocks noGrp="1"/>
          </p:cNvGraphicFramePr>
          <p:nvPr/>
        </p:nvGraphicFramePr>
        <p:xfrm>
          <a:off x="3814904" y="4446735"/>
          <a:ext cx="6096000" cy="2291080"/>
        </p:xfrm>
        <a:graphic>
          <a:graphicData uri="http://schemas.openxmlformats.org/drawingml/2006/table">
            <a:tbl>
              <a:tblPr firstRow="1" bandRow="1">
                <a:tableStyleId>{5C22544A-7EE6-4342-B048-85BDC9FD1C3A}</a:tableStyleId>
              </a:tblPr>
              <a:tblGrid>
                <a:gridCol w="2147732">
                  <a:extLst>
                    <a:ext uri="{9D8B030D-6E8A-4147-A177-3AD203B41FA5}">
                      <a16:colId xmlns:a16="http://schemas.microsoft.com/office/drawing/2014/main" val="3716782039"/>
                    </a:ext>
                  </a:extLst>
                </a:gridCol>
                <a:gridCol w="3948268">
                  <a:extLst>
                    <a:ext uri="{9D8B030D-6E8A-4147-A177-3AD203B41FA5}">
                      <a16:colId xmlns:a16="http://schemas.microsoft.com/office/drawing/2014/main" val="1507267490"/>
                    </a:ext>
                  </a:extLst>
                </a:gridCol>
              </a:tblGrid>
              <a:tr h="370840">
                <a:tc>
                  <a:txBody>
                    <a:bodyPr/>
                    <a:lstStyle/>
                    <a:p>
                      <a:r>
                        <a:rPr lang="en-GB" dirty="0"/>
                        <a:t>Voice</a:t>
                      </a:r>
                    </a:p>
                  </a:txBody>
                  <a:tcPr/>
                </a:tc>
                <a:tc>
                  <a:txBody>
                    <a:bodyPr/>
                    <a:lstStyle/>
                    <a:p>
                      <a:r>
                        <a:rPr lang="en-GB" dirty="0"/>
                        <a:t>Justification</a:t>
                      </a:r>
                    </a:p>
                  </a:txBody>
                  <a:tcPr/>
                </a:tc>
                <a:extLst>
                  <a:ext uri="{0D108BD9-81ED-4DB2-BD59-A6C34878D82A}">
                    <a16:rowId xmlns:a16="http://schemas.microsoft.com/office/drawing/2014/main" val="1934240833"/>
                  </a:ext>
                </a:extLst>
              </a:tr>
              <a:tr h="370840">
                <a:tc>
                  <a:txBody>
                    <a:bodyPr/>
                    <a:lstStyle/>
                    <a:p>
                      <a:endParaRPr lang="en-GB" dirty="0"/>
                    </a:p>
                    <a:p>
                      <a:endParaRPr lang="en-GB" dirty="0"/>
                    </a:p>
                  </a:txBody>
                  <a:tcPr/>
                </a:tc>
                <a:tc>
                  <a:txBody>
                    <a:bodyPr/>
                    <a:lstStyle/>
                    <a:p>
                      <a:endParaRPr lang="en-GB"/>
                    </a:p>
                  </a:txBody>
                  <a:tcPr/>
                </a:tc>
                <a:extLst>
                  <a:ext uri="{0D108BD9-81ED-4DB2-BD59-A6C34878D82A}">
                    <a16:rowId xmlns:a16="http://schemas.microsoft.com/office/drawing/2014/main" val="2449980048"/>
                  </a:ext>
                </a:extLst>
              </a:tr>
              <a:tr h="370840">
                <a:tc>
                  <a:txBody>
                    <a:bodyPr/>
                    <a:lstStyle/>
                    <a:p>
                      <a:endParaRPr lang="en-GB" dirty="0"/>
                    </a:p>
                    <a:p>
                      <a:endParaRPr lang="en-GB" dirty="0"/>
                    </a:p>
                  </a:txBody>
                  <a:tcPr/>
                </a:tc>
                <a:tc>
                  <a:txBody>
                    <a:bodyPr/>
                    <a:lstStyle/>
                    <a:p>
                      <a:endParaRPr lang="en-GB"/>
                    </a:p>
                  </a:txBody>
                  <a:tcPr/>
                </a:tc>
                <a:extLst>
                  <a:ext uri="{0D108BD9-81ED-4DB2-BD59-A6C34878D82A}">
                    <a16:rowId xmlns:a16="http://schemas.microsoft.com/office/drawing/2014/main" val="833912091"/>
                  </a:ext>
                </a:extLst>
              </a:tr>
              <a:tr h="370840">
                <a:tc>
                  <a:txBody>
                    <a:bodyPr/>
                    <a:lstStyle/>
                    <a:p>
                      <a:endParaRPr lang="en-GB" dirty="0"/>
                    </a:p>
                    <a:p>
                      <a:endParaRPr lang="en-GB" dirty="0"/>
                    </a:p>
                  </a:txBody>
                  <a:tcPr/>
                </a:tc>
                <a:tc>
                  <a:txBody>
                    <a:bodyPr/>
                    <a:lstStyle/>
                    <a:p>
                      <a:endParaRPr lang="en-GB" dirty="0"/>
                    </a:p>
                  </a:txBody>
                  <a:tcPr/>
                </a:tc>
                <a:extLst>
                  <a:ext uri="{0D108BD9-81ED-4DB2-BD59-A6C34878D82A}">
                    <a16:rowId xmlns:a16="http://schemas.microsoft.com/office/drawing/2014/main" val="1922615526"/>
                  </a:ext>
                </a:extLst>
              </a:tr>
            </a:tbl>
          </a:graphicData>
        </a:graphic>
      </p:graphicFrame>
    </p:spTree>
    <p:extLst>
      <p:ext uri="{BB962C8B-B14F-4D97-AF65-F5344CB8AC3E}">
        <p14:creationId xmlns:p14="http://schemas.microsoft.com/office/powerpoint/2010/main" val="2752530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40394" y="80782"/>
            <a:ext cx="4157553"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GB" sz="2400" dirty="0"/>
              <a:t>Characters: Mrs Lyons </a:t>
            </a:r>
          </a:p>
        </p:txBody>
      </p:sp>
      <p:sp>
        <p:nvSpPr>
          <p:cNvPr id="4" name="TextBox 3"/>
          <p:cNvSpPr txBox="1"/>
          <p:nvPr/>
        </p:nvSpPr>
        <p:spPr>
          <a:xfrm>
            <a:off x="4008328" y="657224"/>
            <a:ext cx="3205655" cy="2031325"/>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b="1" u="sng" dirty="0"/>
              <a:t>Mrs Lyons</a:t>
            </a:r>
          </a:p>
          <a:p>
            <a:r>
              <a:rPr lang="en-GB" sz="1400" dirty="0"/>
              <a:t>Mrs Lyons is </a:t>
            </a:r>
            <a:r>
              <a:rPr lang="en-GB" sz="1400" b="1" dirty="0">
                <a:solidFill>
                  <a:srgbClr val="7030A0"/>
                </a:solidFill>
              </a:rPr>
              <a:t>wealthy</a:t>
            </a:r>
            <a:r>
              <a:rPr lang="en-GB" sz="1400" dirty="0"/>
              <a:t> but </a:t>
            </a:r>
            <a:r>
              <a:rPr lang="en-GB" sz="1400" b="1" dirty="0">
                <a:solidFill>
                  <a:srgbClr val="92D050"/>
                </a:solidFill>
              </a:rPr>
              <a:t>unhappy</a:t>
            </a:r>
            <a:r>
              <a:rPr lang="en-GB" sz="1400" dirty="0"/>
              <a:t>. Her need for a child causes her to </a:t>
            </a:r>
            <a:r>
              <a:rPr lang="en-GB" sz="1400" b="1" dirty="0">
                <a:solidFill>
                  <a:srgbClr val="FFC000"/>
                </a:solidFill>
              </a:rPr>
              <a:t>manipulate</a:t>
            </a:r>
            <a:r>
              <a:rPr lang="en-GB" sz="1400" dirty="0"/>
              <a:t> Mrs Johnstone into giving her Edward. Once she becomes a mother she struggles to bond with Edward and hides it by being </a:t>
            </a:r>
            <a:r>
              <a:rPr lang="en-GB" sz="1400" b="1" dirty="0">
                <a:solidFill>
                  <a:srgbClr val="FF0000"/>
                </a:solidFill>
              </a:rPr>
              <a:t>over protective </a:t>
            </a:r>
            <a:r>
              <a:rPr lang="en-GB" sz="1400" dirty="0"/>
              <a:t>and </a:t>
            </a:r>
            <a:r>
              <a:rPr lang="en-GB" sz="1400" b="1" dirty="0">
                <a:solidFill>
                  <a:srgbClr val="FF0000"/>
                </a:solidFill>
              </a:rPr>
              <a:t>insecure</a:t>
            </a:r>
            <a:r>
              <a:rPr lang="en-GB" sz="1400" dirty="0"/>
              <a:t>. Her </a:t>
            </a:r>
            <a:r>
              <a:rPr lang="en-GB" sz="1400" b="1" dirty="0">
                <a:solidFill>
                  <a:srgbClr val="00B0F0"/>
                </a:solidFill>
              </a:rPr>
              <a:t>paranoia</a:t>
            </a:r>
            <a:r>
              <a:rPr lang="en-GB" sz="1400" dirty="0"/>
              <a:t> progressively drives her mad</a:t>
            </a:r>
          </a:p>
        </p:txBody>
      </p:sp>
      <p:sp>
        <p:nvSpPr>
          <p:cNvPr id="5" name="TextBox 4"/>
          <p:cNvSpPr txBox="1"/>
          <p:nvPr/>
        </p:nvSpPr>
        <p:spPr>
          <a:xfrm>
            <a:off x="7556939" y="99117"/>
            <a:ext cx="2448911" cy="830997"/>
          </a:xfrm>
          <a:prstGeom prst="rect">
            <a:avLst/>
          </a:prstGeom>
          <a:noFill/>
          <a:ln>
            <a:solidFill>
              <a:srgbClr val="7030A0"/>
            </a:solidFill>
          </a:ln>
        </p:spPr>
        <p:txBody>
          <a:bodyPr wrap="square" rtlCol="0">
            <a:spAutoFit/>
          </a:bodyPr>
          <a:lstStyle/>
          <a:p>
            <a:r>
              <a:rPr lang="en-GB" sz="1200" dirty="0"/>
              <a:t>Mrs Lyons is a typical middle class woman of the 60’s era. Her husband has a high playing job and she stays at home.</a:t>
            </a:r>
          </a:p>
        </p:txBody>
      </p:sp>
      <p:sp>
        <p:nvSpPr>
          <p:cNvPr id="7" name="TextBox 6"/>
          <p:cNvSpPr txBox="1"/>
          <p:nvPr/>
        </p:nvSpPr>
        <p:spPr>
          <a:xfrm>
            <a:off x="7861738" y="985317"/>
            <a:ext cx="2448911" cy="830997"/>
          </a:xfrm>
          <a:prstGeom prst="rect">
            <a:avLst/>
          </a:prstGeom>
          <a:noFill/>
          <a:ln>
            <a:solidFill>
              <a:srgbClr val="92D050"/>
            </a:solidFill>
          </a:ln>
        </p:spPr>
        <p:txBody>
          <a:bodyPr wrap="square" rtlCol="0">
            <a:spAutoFit/>
          </a:bodyPr>
          <a:lstStyle/>
          <a:p>
            <a:r>
              <a:rPr lang="en-GB" sz="1200" dirty="0"/>
              <a:t>She feels like she has failed as a woman as she is unable to have children. Her home feels empty and feeds her desperation.</a:t>
            </a:r>
          </a:p>
        </p:txBody>
      </p:sp>
      <p:sp>
        <p:nvSpPr>
          <p:cNvPr id="8" name="TextBox 7"/>
          <p:cNvSpPr txBox="1"/>
          <p:nvPr/>
        </p:nvSpPr>
        <p:spPr>
          <a:xfrm>
            <a:off x="6364807" y="2742131"/>
            <a:ext cx="1987151" cy="1015663"/>
          </a:xfrm>
          <a:prstGeom prst="rect">
            <a:avLst/>
          </a:prstGeom>
          <a:noFill/>
          <a:ln>
            <a:solidFill>
              <a:srgbClr val="FF0000"/>
            </a:solidFill>
          </a:ln>
        </p:spPr>
        <p:txBody>
          <a:bodyPr wrap="square" rtlCol="0">
            <a:spAutoFit/>
          </a:bodyPr>
          <a:lstStyle/>
          <a:p>
            <a:r>
              <a:rPr lang="en-GB" sz="1200" dirty="0"/>
              <a:t>She seeks constant reassurance that she is a good mother from Edward and doesn’t let him play out with other children.</a:t>
            </a:r>
          </a:p>
        </p:txBody>
      </p:sp>
      <p:sp>
        <p:nvSpPr>
          <p:cNvPr id="9" name="TextBox 8"/>
          <p:cNvSpPr txBox="1"/>
          <p:nvPr/>
        </p:nvSpPr>
        <p:spPr>
          <a:xfrm>
            <a:off x="8483164" y="1986252"/>
            <a:ext cx="2081048" cy="1754326"/>
          </a:xfrm>
          <a:prstGeom prst="rect">
            <a:avLst/>
          </a:prstGeom>
          <a:noFill/>
          <a:ln>
            <a:solidFill>
              <a:srgbClr val="FFC000"/>
            </a:solidFill>
          </a:ln>
        </p:spPr>
        <p:txBody>
          <a:bodyPr wrap="square" rtlCol="0">
            <a:spAutoFit/>
          </a:bodyPr>
          <a:lstStyle/>
          <a:p>
            <a:r>
              <a:rPr lang="en-GB" sz="1200" dirty="0"/>
              <a:t>She exploits Mrs Johnstone’s poverty and superstitions “how can you possibly avoid some of them being put into care?” and when Mrs J threatens to take back Edward she makes up a superstition about twins who meet again will die.</a:t>
            </a:r>
          </a:p>
        </p:txBody>
      </p:sp>
      <p:sp>
        <p:nvSpPr>
          <p:cNvPr id="10" name="TextBox 9"/>
          <p:cNvSpPr txBox="1"/>
          <p:nvPr/>
        </p:nvSpPr>
        <p:spPr>
          <a:xfrm>
            <a:off x="3804743" y="2722062"/>
            <a:ext cx="2428856" cy="1015663"/>
          </a:xfrm>
          <a:prstGeom prst="rect">
            <a:avLst/>
          </a:prstGeom>
          <a:noFill/>
          <a:ln>
            <a:solidFill>
              <a:srgbClr val="00B0F0"/>
            </a:solidFill>
          </a:ln>
        </p:spPr>
        <p:txBody>
          <a:bodyPr wrap="square" rtlCol="0">
            <a:spAutoFit/>
          </a:bodyPr>
          <a:lstStyle/>
          <a:p>
            <a:r>
              <a:rPr lang="en-GB" sz="1200" dirty="0"/>
              <a:t>She becomes paranoid about Edward’s relationship with the Johnstone’s. This causes her to approach Mrs J where her madness peaks as she tries to stab her.</a:t>
            </a:r>
          </a:p>
        </p:txBody>
      </p:sp>
      <p:sp>
        <p:nvSpPr>
          <p:cNvPr id="11" name="TextBox 10"/>
          <p:cNvSpPr txBox="1"/>
          <p:nvPr/>
        </p:nvSpPr>
        <p:spPr>
          <a:xfrm>
            <a:off x="1768249" y="3692112"/>
            <a:ext cx="1857820" cy="181588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GB" sz="1400" u="sng" dirty="0"/>
              <a:t>Physicality Key Words</a:t>
            </a:r>
          </a:p>
          <a:p>
            <a:r>
              <a:rPr lang="en-GB" sz="1400" dirty="0"/>
              <a:t>Posture</a:t>
            </a:r>
          </a:p>
          <a:p>
            <a:r>
              <a:rPr lang="en-GB" sz="1400" dirty="0"/>
              <a:t>Body Language</a:t>
            </a:r>
          </a:p>
          <a:p>
            <a:r>
              <a:rPr lang="en-GB" sz="1400" dirty="0"/>
              <a:t>Facial Expressions</a:t>
            </a:r>
          </a:p>
          <a:p>
            <a:r>
              <a:rPr lang="en-GB" sz="1400" dirty="0"/>
              <a:t>Tension</a:t>
            </a:r>
          </a:p>
          <a:p>
            <a:r>
              <a:rPr lang="en-GB" sz="1400" dirty="0"/>
              <a:t>Status</a:t>
            </a:r>
          </a:p>
          <a:p>
            <a:r>
              <a:rPr lang="en-GB" sz="1400" dirty="0"/>
              <a:t>Proxemics</a:t>
            </a:r>
          </a:p>
          <a:p>
            <a:r>
              <a:rPr lang="en-GB" sz="1400" dirty="0"/>
              <a:t>Angles</a:t>
            </a:r>
          </a:p>
        </p:txBody>
      </p:sp>
      <p:sp>
        <p:nvSpPr>
          <p:cNvPr id="12" name="TextBox 11"/>
          <p:cNvSpPr txBox="1"/>
          <p:nvPr/>
        </p:nvSpPr>
        <p:spPr>
          <a:xfrm>
            <a:off x="3804742" y="3884769"/>
            <a:ext cx="6096000"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b="1" dirty="0"/>
              <a:t>List 3 ways Mrs Lyons might use her physicality within Blood Brothers and explain what they show to the audience.</a:t>
            </a:r>
          </a:p>
        </p:txBody>
      </p:sp>
      <p:graphicFrame>
        <p:nvGraphicFramePr>
          <p:cNvPr id="13" name="Table 12"/>
          <p:cNvGraphicFramePr>
            <a:graphicFrameLocks noGrp="1"/>
          </p:cNvGraphicFramePr>
          <p:nvPr/>
        </p:nvGraphicFramePr>
        <p:xfrm>
          <a:off x="3814904" y="4446735"/>
          <a:ext cx="6096000" cy="2291080"/>
        </p:xfrm>
        <a:graphic>
          <a:graphicData uri="http://schemas.openxmlformats.org/drawingml/2006/table">
            <a:tbl>
              <a:tblPr firstRow="1" bandRow="1">
                <a:tableStyleId>{5C22544A-7EE6-4342-B048-85BDC9FD1C3A}</a:tableStyleId>
              </a:tblPr>
              <a:tblGrid>
                <a:gridCol w="2147732">
                  <a:extLst>
                    <a:ext uri="{9D8B030D-6E8A-4147-A177-3AD203B41FA5}">
                      <a16:colId xmlns:a16="http://schemas.microsoft.com/office/drawing/2014/main" val="3716782039"/>
                    </a:ext>
                  </a:extLst>
                </a:gridCol>
                <a:gridCol w="3948268">
                  <a:extLst>
                    <a:ext uri="{9D8B030D-6E8A-4147-A177-3AD203B41FA5}">
                      <a16:colId xmlns:a16="http://schemas.microsoft.com/office/drawing/2014/main" val="1507267490"/>
                    </a:ext>
                  </a:extLst>
                </a:gridCol>
              </a:tblGrid>
              <a:tr h="370840">
                <a:tc>
                  <a:txBody>
                    <a:bodyPr/>
                    <a:lstStyle/>
                    <a:p>
                      <a:r>
                        <a:rPr lang="en-GB" dirty="0"/>
                        <a:t>Physicality</a:t>
                      </a:r>
                    </a:p>
                  </a:txBody>
                  <a:tcPr/>
                </a:tc>
                <a:tc>
                  <a:txBody>
                    <a:bodyPr/>
                    <a:lstStyle/>
                    <a:p>
                      <a:r>
                        <a:rPr lang="en-GB" dirty="0"/>
                        <a:t>Justification</a:t>
                      </a:r>
                    </a:p>
                  </a:txBody>
                  <a:tcPr/>
                </a:tc>
                <a:extLst>
                  <a:ext uri="{0D108BD9-81ED-4DB2-BD59-A6C34878D82A}">
                    <a16:rowId xmlns:a16="http://schemas.microsoft.com/office/drawing/2014/main" val="1934240833"/>
                  </a:ext>
                </a:extLst>
              </a:tr>
              <a:tr h="370840">
                <a:tc>
                  <a:txBody>
                    <a:bodyPr/>
                    <a:lstStyle/>
                    <a:p>
                      <a:endParaRPr lang="en-GB" dirty="0"/>
                    </a:p>
                    <a:p>
                      <a:endParaRPr lang="en-GB" dirty="0"/>
                    </a:p>
                  </a:txBody>
                  <a:tcPr/>
                </a:tc>
                <a:tc>
                  <a:txBody>
                    <a:bodyPr/>
                    <a:lstStyle/>
                    <a:p>
                      <a:endParaRPr lang="en-GB"/>
                    </a:p>
                  </a:txBody>
                  <a:tcPr/>
                </a:tc>
                <a:extLst>
                  <a:ext uri="{0D108BD9-81ED-4DB2-BD59-A6C34878D82A}">
                    <a16:rowId xmlns:a16="http://schemas.microsoft.com/office/drawing/2014/main" val="2449980048"/>
                  </a:ext>
                </a:extLst>
              </a:tr>
              <a:tr h="370840">
                <a:tc>
                  <a:txBody>
                    <a:bodyPr/>
                    <a:lstStyle/>
                    <a:p>
                      <a:endParaRPr lang="en-GB" dirty="0"/>
                    </a:p>
                    <a:p>
                      <a:endParaRPr lang="en-GB" dirty="0"/>
                    </a:p>
                  </a:txBody>
                  <a:tcPr/>
                </a:tc>
                <a:tc>
                  <a:txBody>
                    <a:bodyPr/>
                    <a:lstStyle/>
                    <a:p>
                      <a:endParaRPr lang="en-GB"/>
                    </a:p>
                  </a:txBody>
                  <a:tcPr/>
                </a:tc>
                <a:extLst>
                  <a:ext uri="{0D108BD9-81ED-4DB2-BD59-A6C34878D82A}">
                    <a16:rowId xmlns:a16="http://schemas.microsoft.com/office/drawing/2014/main" val="833912091"/>
                  </a:ext>
                </a:extLst>
              </a:tr>
              <a:tr h="370840">
                <a:tc>
                  <a:txBody>
                    <a:bodyPr/>
                    <a:lstStyle/>
                    <a:p>
                      <a:endParaRPr lang="en-GB" dirty="0"/>
                    </a:p>
                    <a:p>
                      <a:endParaRPr lang="en-GB" dirty="0"/>
                    </a:p>
                  </a:txBody>
                  <a:tcPr/>
                </a:tc>
                <a:tc>
                  <a:txBody>
                    <a:bodyPr/>
                    <a:lstStyle/>
                    <a:p>
                      <a:endParaRPr lang="en-GB" dirty="0"/>
                    </a:p>
                  </a:txBody>
                  <a:tcPr/>
                </a:tc>
                <a:extLst>
                  <a:ext uri="{0D108BD9-81ED-4DB2-BD59-A6C34878D82A}">
                    <a16:rowId xmlns:a16="http://schemas.microsoft.com/office/drawing/2014/main" val="1922615526"/>
                  </a:ext>
                </a:extLst>
              </a:tr>
            </a:tbl>
          </a:graphicData>
        </a:graphic>
      </p:graphicFrame>
      <p:pic>
        <p:nvPicPr>
          <p:cNvPr id="14" name="Picture 13"/>
          <p:cNvPicPr>
            <a:picLocks noChangeAspect="1"/>
          </p:cNvPicPr>
          <p:nvPr/>
        </p:nvPicPr>
        <p:blipFill>
          <a:blip r:embed="rId2"/>
          <a:stretch>
            <a:fillRect/>
          </a:stretch>
        </p:blipFill>
        <p:spPr>
          <a:xfrm>
            <a:off x="967498" y="514615"/>
            <a:ext cx="1771650" cy="2581275"/>
          </a:xfrm>
          <a:prstGeom prst="rect">
            <a:avLst/>
          </a:prstGeom>
        </p:spPr>
      </p:pic>
    </p:spTree>
    <p:extLst>
      <p:ext uri="{BB962C8B-B14F-4D97-AF65-F5344CB8AC3E}">
        <p14:creationId xmlns:p14="http://schemas.microsoft.com/office/powerpoint/2010/main" val="17057927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4905" y="68649"/>
            <a:ext cx="3882354"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GB" sz="2400" dirty="0"/>
              <a:t>Characters: Mickey </a:t>
            </a:r>
          </a:p>
        </p:txBody>
      </p:sp>
      <p:sp>
        <p:nvSpPr>
          <p:cNvPr id="4" name="TextBox 3"/>
          <p:cNvSpPr txBox="1"/>
          <p:nvPr/>
        </p:nvSpPr>
        <p:spPr>
          <a:xfrm>
            <a:off x="3739140" y="613959"/>
            <a:ext cx="3702185" cy="1600438"/>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b="1" u="sng" dirty="0"/>
              <a:t>Mickey Johnstone</a:t>
            </a:r>
          </a:p>
          <a:p>
            <a:r>
              <a:rPr lang="en-GB" sz="1400" dirty="0"/>
              <a:t>Mickey is the twin Mrs Johnstone keeps. As a child he is very </a:t>
            </a:r>
            <a:r>
              <a:rPr lang="en-GB" sz="1400" b="1" dirty="0">
                <a:solidFill>
                  <a:srgbClr val="7030A0"/>
                </a:solidFill>
              </a:rPr>
              <a:t>naughty</a:t>
            </a:r>
            <a:r>
              <a:rPr lang="en-GB" sz="1400" dirty="0"/>
              <a:t> but also very </a:t>
            </a:r>
            <a:r>
              <a:rPr lang="en-GB" sz="1400" b="1" dirty="0">
                <a:solidFill>
                  <a:srgbClr val="92D050"/>
                </a:solidFill>
              </a:rPr>
              <a:t>sensitive</a:t>
            </a:r>
            <a:r>
              <a:rPr lang="en-GB" sz="1400" dirty="0"/>
              <a:t> and </a:t>
            </a:r>
            <a:r>
              <a:rPr lang="en-GB" sz="1400" b="1" dirty="0">
                <a:solidFill>
                  <a:srgbClr val="92D050"/>
                </a:solidFill>
              </a:rPr>
              <a:t>loving</a:t>
            </a:r>
            <a:r>
              <a:rPr lang="en-GB" sz="1400" dirty="0"/>
              <a:t>. Growing up he starts to become </a:t>
            </a:r>
            <a:r>
              <a:rPr lang="en-GB" sz="1400" b="1" dirty="0">
                <a:solidFill>
                  <a:srgbClr val="FFC000"/>
                </a:solidFill>
              </a:rPr>
              <a:t>insecure</a:t>
            </a:r>
            <a:r>
              <a:rPr lang="en-GB" sz="1400" dirty="0"/>
              <a:t>, particularly around girls. In adulthood he </a:t>
            </a:r>
            <a:r>
              <a:rPr lang="en-GB" sz="1400" b="1" dirty="0">
                <a:solidFill>
                  <a:srgbClr val="FF0000"/>
                </a:solidFill>
              </a:rPr>
              <a:t>works hard </a:t>
            </a:r>
            <a:r>
              <a:rPr lang="en-GB" sz="1400" dirty="0"/>
              <a:t>at his job so after losing it and being arrested he sinks into </a:t>
            </a:r>
            <a:r>
              <a:rPr lang="en-GB" sz="1400" b="1" dirty="0">
                <a:solidFill>
                  <a:srgbClr val="00B0F0"/>
                </a:solidFill>
              </a:rPr>
              <a:t>depression</a:t>
            </a:r>
            <a:r>
              <a:rPr lang="en-GB" sz="1400" dirty="0"/>
              <a:t>.</a:t>
            </a:r>
          </a:p>
        </p:txBody>
      </p:sp>
      <p:sp>
        <p:nvSpPr>
          <p:cNvPr id="5" name="TextBox 4"/>
          <p:cNvSpPr txBox="1"/>
          <p:nvPr/>
        </p:nvSpPr>
        <p:spPr>
          <a:xfrm>
            <a:off x="7577959" y="40125"/>
            <a:ext cx="2753710" cy="1015663"/>
          </a:xfrm>
          <a:prstGeom prst="rect">
            <a:avLst/>
          </a:prstGeom>
          <a:noFill/>
          <a:ln>
            <a:solidFill>
              <a:srgbClr val="7030A0"/>
            </a:solidFill>
          </a:ln>
        </p:spPr>
        <p:txBody>
          <a:bodyPr wrap="square" rtlCol="0">
            <a:spAutoFit/>
          </a:bodyPr>
          <a:lstStyle/>
          <a:p>
            <a:r>
              <a:rPr lang="en-GB" sz="1200" dirty="0"/>
              <a:t>In his monologue Mickey shows how he is influenced by his older brother Sammy “</a:t>
            </a:r>
            <a:r>
              <a:rPr lang="en-GB" sz="1200" dirty="0" err="1"/>
              <a:t>Wee’s</a:t>
            </a:r>
            <a:r>
              <a:rPr lang="en-GB" sz="1200" dirty="0"/>
              <a:t> straight through the letter box”. The foreshadows the fact he is later influenced by Sammy to commit a crime</a:t>
            </a:r>
          </a:p>
        </p:txBody>
      </p:sp>
      <p:sp>
        <p:nvSpPr>
          <p:cNvPr id="7" name="TextBox 6"/>
          <p:cNvSpPr txBox="1"/>
          <p:nvPr/>
        </p:nvSpPr>
        <p:spPr>
          <a:xfrm>
            <a:off x="7709337" y="1155256"/>
            <a:ext cx="2622332" cy="830997"/>
          </a:xfrm>
          <a:prstGeom prst="rect">
            <a:avLst/>
          </a:prstGeom>
          <a:noFill/>
          <a:ln>
            <a:solidFill>
              <a:srgbClr val="92D050"/>
            </a:solidFill>
          </a:ln>
        </p:spPr>
        <p:txBody>
          <a:bodyPr wrap="square" rtlCol="0">
            <a:spAutoFit/>
          </a:bodyPr>
          <a:lstStyle/>
          <a:p>
            <a:r>
              <a:rPr lang="en-GB" sz="1200" dirty="0"/>
              <a:t>The other children upset Mickey easily and he cries when they chant about dying. He is very close with his mother and notices her emotions.</a:t>
            </a:r>
          </a:p>
        </p:txBody>
      </p:sp>
      <p:sp>
        <p:nvSpPr>
          <p:cNvPr id="8" name="TextBox 7"/>
          <p:cNvSpPr txBox="1"/>
          <p:nvPr/>
        </p:nvSpPr>
        <p:spPr>
          <a:xfrm>
            <a:off x="5837679" y="2313866"/>
            <a:ext cx="2406866" cy="1384995"/>
          </a:xfrm>
          <a:prstGeom prst="rect">
            <a:avLst/>
          </a:prstGeom>
          <a:noFill/>
          <a:ln>
            <a:solidFill>
              <a:srgbClr val="FF0000"/>
            </a:solidFill>
          </a:ln>
        </p:spPr>
        <p:txBody>
          <a:bodyPr wrap="square" rtlCol="0">
            <a:spAutoFit/>
          </a:bodyPr>
          <a:lstStyle/>
          <a:p>
            <a:r>
              <a:rPr lang="en-GB" sz="1200" dirty="0"/>
              <a:t>Mickey is a working class character and gets a low paying job because of his lack of success in education and it’s what he’s expected to do. When he loses his job he walks the streets for months trying to find another one.</a:t>
            </a:r>
          </a:p>
        </p:txBody>
      </p:sp>
      <p:sp>
        <p:nvSpPr>
          <p:cNvPr id="9" name="TextBox 8"/>
          <p:cNvSpPr txBox="1"/>
          <p:nvPr/>
        </p:nvSpPr>
        <p:spPr>
          <a:xfrm>
            <a:off x="8375107" y="2058470"/>
            <a:ext cx="2081048" cy="1384995"/>
          </a:xfrm>
          <a:prstGeom prst="rect">
            <a:avLst/>
          </a:prstGeom>
          <a:noFill/>
          <a:ln>
            <a:solidFill>
              <a:srgbClr val="FFC000"/>
            </a:solidFill>
          </a:ln>
        </p:spPr>
        <p:txBody>
          <a:bodyPr wrap="square" rtlCol="0">
            <a:spAutoFit/>
          </a:bodyPr>
          <a:lstStyle/>
          <a:p>
            <a:r>
              <a:rPr lang="en-GB" sz="1200" dirty="0"/>
              <a:t>Although Linda makes her feelings for him very clear he is unable to tell her how he feels. He is also insecure about his intelligence and appearance, covering it up by acting the fool in lessons.</a:t>
            </a:r>
          </a:p>
        </p:txBody>
      </p:sp>
      <p:sp>
        <p:nvSpPr>
          <p:cNvPr id="10" name="TextBox 9"/>
          <p:cNvSpPr txBox="1"/>
          <p:nvPr/>
        </p:nvSpPr>
        <p:spPr>
          <a:xfrm>
            <a:off x="3804743" y="2390801"/>
            <a:ext cx="1848163" cy="1200329"/>
          </a:xfrm>
          <a:prstGeom prst="rect">
            <a:avLst/>
          </a:prstGeom>
          <a:noFill/>
          <a:ln>
            <a:solidFill>
              <a:srgbClr val="00B0F0"/>
            </a:solidFill>
          </a:ln>
        </p:spPr>
        <p:txBody>
          <a:bodyPr wrap="square" rtlCol="0">
            <a:spAutoFit/>
          </a:bodyPr>
          <a:lstStyle/>
          <a:p>
            <a:r>
              <a:rPr lang="en-GB" sz="1200" dirty="0"/>
              <a:t>Mickey has an emotional breakdown when he is sentenced. He starts to take anti-</a:t>
            </a:r>
            <a:r>
              <a:rPr lang="en-GB" sz="1200" dirty="0" err="1"/>
              <a:t>deppressants</a:t>
            </a:r>
            <a:r>
              <a:rPr lang="en-GB" sz="1200" dirty="0"/>
              <a:t> to solve his low self-esteem and resentment of Eddie. </a:t>
            </a:r>
          </a:p>
        </p:txBody>
      </p:sp>
      <p:sp>
        <p:nvSpPr>
          <p:cNvPr id="11" name="TextBox 10"/>
          <p:cNvSpPr txBox="1"/>
          <p:nvPr/>
        </p:nvSpPr>
        <p:spPr>
          <a:xfrm>
            <a:off x="1768249" y="3692112"/>
            <a:ext cx="1857820" cy="181588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GB" sz="1400" u="sng" dirty="0"/>
              <a:t>Physicality Key Words</a:t>
            </a:r>
          </a:p>
          <a:p>
            <a:r>
              <a:rPr lang="en-GB" sz="1400" dirty="0"/>
              <a:t>Posture</a:t>
            </a:r>
          </a:p>
          <a:p>
            <a:r>
              <a:rPr lang="en-GB" sz="1400" dirty="0"/>
              <a:t>Body Language</a:t>
            </a:r>
          </a:p>
          <a:p>
            <a:r>
              <a:rPr lang="en-GB" sz="1400" dirty="0"/>
              <a:t>Facial Expressions</a:t>
            </a:r>
          </a:p>
          <a:p>
            <a:r>
              <a:rPr lang="en-GB" sz="1400" dirty="0"/>
              <a:t>Tension</a:t>
            </a:r>
          </a:p>
          <a:p>
            <a:r>
              <a:rPr lang="en-GB" sz="1400" dirty="0"/>
              <a:t>Status</a:t>
            </a:r>
          </a:p>
          <a:p>
            <a:r>
              <a:rPr lang="en-GB" sz="1400" dirty="0"/>
              <a:t>Proxemics</a:t>
            </a:r>
          </a:p>
          <a:p>
            <a:r>
              <a:rPr lang="en-GB" sz="1400" dirty="0"/>
              <a:t>Angles</a:t>
            </a:r>
          </a:p>
        </p:txBody>
      </p:sp>
      <p:sp>
        <p:nvSpPr>
          <p:cNvPr id="12" name="TextBox 11"/>
          <p:cNvSpPr txBox="1"/>
          <p:nvPr/>
        </p:nvSpPr>
        <p:spPr>
          <a:xfrm>
            <a:off x="3804742" y="3884769"/>
            <a:ext cx="6096000"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b="1" dirty="0"/>
              <a:t>List 3 ways Mickey might use his physicality within Blood Brothers and explain what they show to the audience.</a:t>
            </a:r>
          </a:p>
        </p:txBody>
      </p:sp>
      <p:graphicFrame>
        <p:nvGraphicFramePr>
          <p:cNvPr id="13" name="Table 12"/>
          <p:cNvGraphicFramePr>
            <a:graphicFrameLocks noGrp="1"/>
          </p:cNvGraphicFramePr>
          <p:nvPr/>
        </p:nvGraphicFramePr>
        <p:xfrm>
          <a:off x="3814904" y="4446735"/>
          <a:ext cx="6096000" cy="2291080"/>
        </p:xfrm>
        <a:graphic>
          <a:graphicData uri="http://schemas.openxmlformats.org/drawingml/2006/table">
            <a:tbl>
              <a:tblPr firstRow="1" bandRow="1">
                <a:tableStyleId>{5C22544A-7EE6-4342-B048-85BDC9FD1C3A}</a:tableStyleId>
              </a:tblPr>
              <a:tblGrid>
                <a:gridCol w="2147732">
                  <a:extLst>
                    <a:ext uri="{9D8B030D-6E8A-4147-A177-3AD203B41FA5}">
                      <a16:colId xmlns:a16="http://schemas.microsoft.com/office/drawing/2014/main" val="3716782039"/>
                    </a:ext>
                  </a:extLst>
                </a:gridCol>
                <a:gridCol w="3948268">
                  <a:extLst>
                    <a:ext uri="{9D8B030D-6E8A-4147-A177-3AD203B41FA5}">
                      <a16:colId xmlns:a16="http://schemas.microsoft.com/office/drawing/2014/main" val="1507267490"/>
                    </a:ext>
                  </a:extLst>
                </a:gridCol>
              </a:tblGrid>
              <a:tr h="370840">
                <a:tc>
                  <a:txBody>
                    <a:bodyPr/>
                    <a:lstStyle/>
                    <a:p>
                      <a:r>
                        <a:rPr lang="en-GB" dirty="0"/>
                        <a:t>Physicality</a:t>
                      </a:r>
                    </a:p>
                  </a:txBody>
                  <a:tcPr/>
                </a:tc>
                <a:tc>
                  <a:txBody>
                    <a:bodyPr/>
                    <a:lstStyle/>
                    <a:p>
                      <a:r>
                        <a:rPr lang="en-GB" dirty="0"/>
                        <a:t>Justification</a:t>
                      </a:r>
                    </a:p>
                  </a:txBody>
                  <a:tcPr/>
                </a:tc>
                <a:extLst>
                  <a:ext uri="{0D108BD9-81ED-4DB2-BD59-A6C34878D82A}">
                    <a16:rowId xmlns:a16="http://schemas.microsoft.com/office/drawing/2014/main" val="1934240833"/>
                  </a:ext>
                </a:extLst>
              </a:tr>
              <a:tr h="370840">
                <a:tc>
                  <a:txBody>
                    <a:bodyPr/>
                    <a:lstStyle/>
                    <a:p>
                      <a:endParaRPr lang="en-GB" dirty="0"/>
                    </a:p>
                    <a:p>
                      <a:endParaRPr lang="en-GB" dirty="0"/>
                    </a:p>
                  </a:txBody>
                  <a:tcPr/>
                </a:tc>
                <a:tc>
                  <a:txBody>
                    <a:bodyPr/>
                    <a:lstStyle/>
                    <a:p>
                      <a:endParaRPr lang="en-GB"/>
                    </a:p>
                  </a:txBody>
                  <a:tcPr/>
                </a:tc>
                <a:extLst>
                  <a:ext uri="{0D108BD9-81ED-4DB2-BD59-A6C34878D82A}">
                    <a16:rowId xmlns:a16="http://schemas.microsoft.com/office/drawing/2014/main" val="2449980048"/>
                  </a:ext>
                </a:extLst>
              </a:tr>
              <a:tr h="370840">
                <a:tc>
                  <a:txBody>
                    <a:bodyPr/>
                    <a:lstStyle/>
                    <a:p>
                      <a:endParaRPr lang="en-GB" dirty="0"/>
                    </a:p>
                    <a:p>
                      <a:endParaRPr lang="en-GB" dirty="0"/>
                    </a:p>
                  </a:txBody>
                  <a:tcPr/>
                </a:tc>
                <a:tc>
                  <a:txBody>
                    <a:bodyPr/>
                    <a:lstStyle/>
                    <a:p>
                      <a:endParaRPr lang="en-GB"/>
                    </a:p>
                  </a:txBody>
                  <a:tcPr/>
                </a:tc>
                <a:extLst>
                  <a:ext uri="{0D108BD9-81ED-4DB2-BD59-A6C34878D82A}">
                    <a16:rowId xmlns:a16="http://schemas.microsoft.com/office/drawing/2014/main" val="833912091"/>
                  </a:ext>
                </a:extLst>
              </a:tr>
              <a:tr h="370840">
                <a:tc>
                  <a:txBody>
                    <a:bodyPr/>
                    <a:lstStyle/>
                    <a:p>
                      <a:endParaRPr lang="en-GB" dirty="0"/>
                    </a:p>
                    <a:p>
                      <a:endParaRPr lang="en-GB" dirty="0"/>
                    </a:p>
                  </a:txBody>
                  <a:tcPr/>
                </a:tc>
                <a:tc>
                  <a:txBody>
                    <a:bodyPr/>
                    <a:lstStyle/>
                    <a:p>
                      <a:endParaRPr lang="en-GB" dirty="0"/>
                    </a:p>
                  </a:txBody>
                  <a:tcPr/>
                </a:tc>
                <a:extLst>
                  <a:ext uri="{0D108BD9-81ED-4DB2-BD59-A6C34878D82A}">
                    <a16:rowId xmlns:a16="http://schemas.microsoft.com/office/drawing/2014/main" val="1922615526"/>
                  </a:ext>
                </a:extLst>
              </a:tr>
            </a:tbl>
          </a:graphicData>
        </a:graphic>
      </p:graphicFrame>
      <p:pic>
        <p:nvPicPr>
          <p:cNvPr id="3" name="Picture 2"/>
          <p:cNvPicPr>
            <a:picLocks noChangeAspect="1"/>
          </p:cNvPicPr>
          <p:nvPr/>
        </p:nvPicPr>
        <p:blipFill rotWithShape="1">
          <a:blip r:embed="rId2"/>
          <a:srcRect l="14432" r="46112"/>
          <a:stretch/>
        </p:blipFill>
        <p:spPr>
          <a:xfrm>
            <a:off x="1744718" y="163474"/>
            <a:ext cx="1928818" cy="3175560"/>
          </a:xfrm>
          <a:prstGeom prst="rect">
            <a:avLst/>
          </a:prstGeom>
        </p:spPr>
      </p:pic>
    </p:spTree>
    <p:extLst>
      <p:ext uri="{BB962C8B-B14F-4D97-AF65-F5344CB8AC3E}">
        <p14:creationId xmlns:p14="http://schemas.microsoft.com/office/powerpoint/2010/main" val="1080858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75337" y="175930"/>
            <a:ext cx="2381486" cy="46166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GB" sz="2400" dirty="0"/>
              <a:t>Features of a Text</a:t>
            </a:r>
          </a:p>
        </p:txBody>
      </p:sp>
      <p:sp>
        <p:nvSpPr>
          <p:cNvPr id="4" name="TextBox 3"/>
          <p:cNvSpPr txBox="1"/>
          <p:nvPr/>
        </p:nvSpPr>
        <p:spPr>
          <a:xfrm>
            <a:off x="5549464" y="252873"/>
            <a:ext cx="4256689" cy="30777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GB" sz="1400" dirty="0"/>
              <a:t>Link the following features of a text to their definition</a:t>
            </a:r>
          </a:p>
        </p:txBody>
      </p:sp>
      <p:sp>
        <p:nvSpPr>
          <p:cNvPr id="5" name="TextBox 4"/>
          <p:cNvSpPr txBox="1"/>
          <p:nvPr/>
        </p:nvSpPr>
        <p:spPr>
          <a:xfrm>
            <a:off x="1954924" y="914400"/>
            <a:ext cx="1881352" cy="369332"/>
          </a:xfrm>
          <a:prstGeom prst="rect">
            <a:avLst/>
          </a:prstGeom>
          <a:noFill/>
        </p:spPr>
        <p:txBody>
          <a:bodyPr wrap="square" rtlCol="0">
            <a:spAutoFit/>
          </a:bodyPr>
          <a:lstStyle/>
          <a:p>
            <a:r>
              <a:rPr lang="en-GB" dirty="0"/>
              <a:t>Acts and Scenes</a:t>
            </a:r>
          </a:p>
        </p:txBody>
      </p:sp>
      <p:sp>
        <p:nvSpPr>
          <p:cNvPr id="6" name="Rectangle 5"/>
          <p:cNvSpPr/>
          <p:nvPr/>
        </p:nvSpPr>
        <p:spPr>
          <a:xfrm>
            <a:off x="5328745" y="4108063"/>
            <a:ext cx="4572000" cy="46166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r>
              <a:rPr lang="en-GB" sz="1200" dirty="0">
                <a:solidFill>
                  <a:srgbClr val="000000"/>
                </a:solidFill>
                <a:latin typeface="Calibri Light" panose="020F0302020204030204" pitchFamily="34" charset="0"/>
                <a:ea typeface="Calibri" panose="020F0502020204030204" pitchFamily="34" charset="0"/>
                <a:cs typeface="Times New Roman" panose="02020603050405020304" pitchFamily="18" charset="0"/>
              </a:rPr>
              <a:t>Subdivision between sections of a play. They are then subdivided further</a:t>
            </a:r>
            <a:endParaRPr lang="en-GB" sz="1200" dirty="0"/>
          </a:p>
        </p:txBody>
      </p:sp>
      <p:sp>
        <p:nvSpPr>
          <p:cNvPr id="7" name="Rectangle 6"/>
          <p:cNvSpPr/>
          <p:nvPr/>
        </p:nvSpPr>
        <p:spPr>
          <a:xfrm>
            <a:off x="1975945" y="1407559"/>
            <a:ext cx="1023037" cy="388696"/>
          </a:xfrm>
          <a:prstGeom prst="rect">
            <a:avLst/>
          </a:prstGeom>
        </p:spPr>
        <p:txBody>
          <a:bodyPr wrap="none">
            <a:spAutoFit/>
          </a:bodyPr>
          <a:lstStyle/>
          <a:p>
            <a:pPr>
              <a:lnSpc>
                <a:spcPct val="107000"/>
              </a:lnSpc>
            </a:pPr>
            <a:r>
              <a:rPr lang="en-GB" dirty="0">
                <a:latin typeface="Calibri" panose="020F0502020204030204" pitchFamily="34" charset="0"/>
                <a:ea typeface="Calibri" panose="020F0502020204030204" pitchFamily="34" charset="0"/>
                <a:cs typeface="Times New Roman" panose="02020603050405020304" pitchFamily="18" charset="0"/>
              </a:rPr>
              <a:t>Blocking </a:t>
            </a:r>
          </a:p>
        </p:txBody>
      </p:sp>
      <p:sp>
        <p:nvSpPr>
          <p:cNvPr id="8" name="Rectangle 7"/>
          <p:cNvSpPr/>
          <p:nvPr/>
        </p:nvSpPr>
        <p:spPr>
          <a:xfrm>
            <a:off x="5328745" y="6208172"/>
            <a:ext cx="4572000" cy="46166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r>
              <a:rPr lang="en-GB" sz="1200" dirty="0">
                <a:solidFill>
                  <a:srgbClr val="000000"/>
                </a:solidFill>
                <a:latin typeface="Calibri Light" panose="020F0302020204030204" pitchFamily="34" charset="0"/>
                <a:ea typeface="Calibri" panose="020F0502020204030204" pitchFamily="34" charset="0"/>
                <a:cs typeface="Times New Roman" panose="02020603050405020304" pitchFamily="18" charset="0"/>
              </a:rPr>
              <a:t>The process of arranging moves to be made by the actors during the</a:t>
            </a:r>
            <a:br>
              <a:rPr lang="en-GB" sz="1200" dirty="0">
                <a:solidFill>
                  <a:srgbClr val="000000"/>
                </a:solidFill>
                <a:latin typeface="Calibri Light" panose="020F0302020204030204" pitchFamily="34" charset="0"/>
                <a:ea typeface="Calibri" panose="020F0502020204030204" pitchFamily="34" charset="0"/>
                <a:cs typeface="Times New Roman" panose="02020603050405020304" pitchFamily="18" charset="0"/>
              </a:rPr>
            </a:br>
            <a:r>
              <a:rPr lang="en-GB" sz="1200" dirty="0">
                <a:solidFill>
                  <a:srgbClr val="000000"/>
                </a:solidFill>
                <a:latin typeface="Calibri Light" panose="020F0302020204030204" pitchFamily="34" charset="0"/>
                <a:ea typeface="Calibri" panose="020F0502020204030204" pitchFamily="34" charset="0"/>
                <a:cs typeface="Times New Roman" panose="02020603050405020304" pitchFamily="18" charset="0"/>
              </a:rPr>
              <a:t>play, recorded by stage management in the prompt script.</a:t>
            </a:r>
            <a:endParaRPr lang="en-GB" sz="1200" dirty="0"/>
          </a:p>
        </p:txBody>
      </p:sp>
      <p:sp>
        <p:nvSpPr>
          <p:cNvPr id="9" name="Rectangle 8"/>
          <p:cNvSpPr/>
          <p:nvPr/>
        </p:nvSpPr>
        <p:spPr>
          <a:xfrm>
            <a:off x="1973206" y="1906805"/>
            <a:ext cx="1190262" cy="369332"/>
          </a:xfrm>
          <a:prstGeom prst="rect">
            <a:avLst/>
          </a:prstGeom>
        </p:spPr>
        <p:txBody>
          <a:bodyPr wrap="none">
            <a:spAutoFit/>
          </a:bodyPr>
          <a:lstStyle/>
          <a:p>
            <a:r>
              <a:rPr lang="en-GB" dirty="0">
                <a:latin typeface="Calibri" panose="020F0502020204030204" pitchFamily="34" charset="0"/>
                <a:ea typeface="Calibri" panose="020F0502020204030204" pitchFamily="34" charset="0"/>
                <a:cs typeface="Times New Roman" panose="02020603050405020304" pitchFamily="18" charset="0"/>
              </a:rPr>
              <a:t>Antagonist</a:t>
            </a:r>
            <a:endParaRPr lang="en-GB" dirty="0"/>
          </a:p>
        </p:txBody>
      </p:sp>
      <p:sp>
        <p:nvSpPr>
          <p:cNvPr id="10" name="Rectangle 9"/>
          <p:cNvSpPr/>
          <p:nvPr/>
        </p:nvSpPr>
        <p:spPr>
          <a:xfrm>
            <a:off x="5328745" y="1362433"/>
            <a:ext cx="4572000" cy="276999"/>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r>
              <a:rPr lang="en-GB" sz="1200" dirty="0">
                <a:solidFill>
                  <a:srgbClr val="000000"/>
                </a:solidFill>
                <a:latin typeface="Calibri Light" panose="020F0302020204030204" pitchFamily="34" charset="0"/>
                <a:ea typeface="Calibri" panose="020F0502020204030204" pitchFamily="34" charset="0"/>
                <a:cs typeface="Times New Roman" panose="02020603050405020304" pitchFamily="18" charset="0"/>
              </a:rPr>
              <a:t>The character that is against the Protagonist</a:t>
            </a:r>
            <a:endParaRPr lang="en-GB" sz="1200" dirty="0"/>
          </a:p>
        </p:txBody>
      </p:sp>
      <p:sp>
        <p:nvSpPr>
          <p:cNvPr id="11" name="Rectangle 10"/>
          <p:cNvSpPr/>
          <p:nvPr/>
        </p:nvSpPr>
        <p:spPr>
          <a:xfrm>
            <a:off x="1973207" y="2390072"/>
            <a:ext cx="1094339" cy="369332"/>
          </a:xfrm>
          <a:prstGeom prst="rect">
            <a:avLst/>
          </a:prstGeom>
        </p:spPr>
        <p:txBody>
          <a:bodyPr wrap="none">
            <a:spAutoFit/>
          </a:bodyPr>
          <a:lstStyle/>
          <a:p>
            <a:r>
              <a:rPr lang="en-GB" dirty="0">
                <a:latin typeface="Calibri" panose="020F0502020204030204" pitchFamily="34" charset="0"/>
                <a:ea typeface="Calibri" panose="020F0502020204030204" pitchFamily="34" charset="0"/>
                <a:cs typeface="Times New Roman" panose="02020603050405020304" pitchFamily="18" charset="0"/>
              </a:rPr>
              <a:t>Character</a:t>
            </a:r>
            <a:endParaRPr lang="en-GB" dirty="0"/>
          </a:p>
        </p:txBody>
      </p:sp>
      <p:sp>
        <p:nvSpPr>
          <p:cNvPr id="12" name="Rectangle 11"/>
          <p:cNvSpPr/>
          <p:nvPr/>
        </p:nvSpPr>
        <p:spPr>
          <a:xfrm>
            <a:off x="5328745" y="3321471"/>
            <a:ext cx="4572000" cy="27699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sz="1200" dirty="0">
                <a:solidFill>
                  <a:srgbClr val="000000"/>
                </a:solidFill>
                <a:latin typeface="Calibri Light" panose="020F0302020204030204" pitchFamily="34" charset="0"/>
                <a:ea typeface="Calibri" panose="020F0502020204030204" pitchFamily="34" charset="0"/>
                <a:cs typeface="Times New Roman" panose="02020603050405020304" pitchFamily="18" charset="0"/>
              </a:rPr>
              <a:t>A named individual within the play </a:t>
            </a:r>
            <a:endParaRPr lang="en-GB" sz="1200" dirty="0"/>
          </a:p>
        </p:txBody>
      </p:sp>
      <p:sp>
        <p:nvSpPr>
          <p:cNvPr id="14" name="Rectangle 13"/>
          <p:cNvSpPr/>
          <p:nvPr/>
        </p:nvSpPr>
        <p:spPr>
          <a:xfrm>
            <a:off x="1973207" y="2873339"/>
            <a:ext cx="1064715" cy="388696"/>
          </a:xfrm>
          <a:prstGeom prst="rect">
            <a:avLst/>
          </a:prstGeom>
        </p:spPr>
        <p:txBody>
          <a:bodyPr wrap="none">
            <a:spAutoFit/>
          </a:bodyPr>
          <a:lstStyle/>
          <a:p>
            <a:pPr>
              <a:lnSpc>
                <a:spcPct val="107000"/>
              </a:lnSpc>
            </a:pPr>
            <a:r>
              <a:rPr lang="en-GB" dirty="0">
                <a:latin typeface="Calibri" panose="020F0502020204030204" pitchFamily="34" charset="0"/>
                <a:ea typeface="Calibri" panose="020F0502020204030204" pitchFamily="34" charset="0"/>
                <a:cs typeface="Times New Roman" panose="02020603050405020304" pitchFamily="18" charset="0"/>
              </a:rPr>
              <a:t>Dialogue </a:t>
            </a:r>
          </a:p>
        </p:txBody>
      </p:sp>
      <p:sp>
        <p:nvSpPr>
          <p:cNvPr id="15" name="Rectangle 14"/>
          <p:cNvSpPr/>
          <p:nvPr/>
        </p:nvSpPr>
        <p:spPr>
          <a:xfrm>
            <a:off x="5328745" y="822068"/>
            <a:ext cx="4572000" cy="461665"/>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p>
            <a:r>
              <a:rPr lang="en-GB" sz="1200" dirty="0">
                <a:solidFill>
                  <a:srgbClr val="000000"/>
                </a:solidFill>
                <a:latin typeface="Calibri Light" panose="020F0302020204030204" pitchFamily="34" charset="0"/>
                <a:ea typeface="Calibri" panose="020F0502020204030204" pitchFamily="34" charset="0"/>
                <a:cs typeface="Times New Roman" panose="02020603050405020304" pitchFamily="18" charset="0"/>
              </a:rPr>
              <a:t>The spoken text of a play – conversations between characters – is</a:t>
            </a:r>
            <a:br>
              <a:rPr lang="en-GB" sz="1200" dirty="0">
                <a:solidFill>
                  <a:srgbClr val="000000"/>
                </a:solidFill>
                <a:latin typeface="Calibri Light" panose="020F0302020204030204" pitchFamily="34" charset="0"/>
                <a:ea typeface="Calibri" panose="020F0502020204030204" pitchFamily="34" charset="0"/>
                <a:cs typeface="Times New Roman" panose="02020603050405020304" pitchFamily="18" charset="0"/>
              </a:rPr>
            </a:br>
            <a:r>
              <a:rPr lang="en-GB" sz="1200" dirty="0">
                <a:solidFill>
                  <a:srgbClr val="000000"/>
                </a:solidFill>
                <a:latin typeface="Calibri Light" panose="020F0302020204030204" pitchFamily="34" charset="0"/>
                <a:ea typeface="Calibri" panose="020F0502020204030204" pitchFamily="34" charset="0"/>
                <a:cs typeface="Times New Roman" panose="02020603050405020304" pitchFamily="18" charset="0"/>
              </a:rPr>
              <a:t>dialogue.</a:t>
            </a:r>
            <a:endParaRPr lang="en-GB" sz="1200" dirty="0"/>
          </a:p>
        </p:txBody>
      </p:sp>
      <p:sp>
        <p:nvSpPr>
          <p:cNvPr id="16" name="Rectangle 15"/>
          <p:cNvSpPr/>
          <p:nvPr/>
        </p:nvSpPr>
        <p:spPr>
          <a:xfrm>
            <a:off x="1954924" y="3390021"/>
            <a:ext cx="1091966" cy="369332"/>
          </a:xfrm>
          <a:prstGeom prst="rect">
            <a:avLst/>
          </a:prstGeom>
        </p:spPr>
        <p:txBody>
          <a:bodyPr wrap="none">
            <a:spAutoFit/>
          </a:bodyPr>
          <a:lstStyle/>
          <a:p>
            <a:r>
              <a:rPr lang="en-GB" dirty="0">
                <a:latin typeface="Calibri" panose="020F0502020204030204" pitchFamily="34" charset="0"/>
                <a:ea typeface="Calibri" panose="020F0502020204030204" pitchFamily="34" charset="0"/>
                <a:cs typeface="Times New Roman" panose="02020603050405020304" pitchFamily="18" charset="0"/>
              </a:rPr>
              <a:t>Duologue</a:t>
            </a:r>
            <a:endParaRPr lang="en-GB" dirty="0"/>
          </a:p>
        </p:txBody>
      </p:sp>
      <p:sp>
        <p:nvSpPr>
          <p:cNvPr id="17" name="Rectangle 16"/>
          <p:cNvSpPr/>
          <p:nvPr/>
        </p:nvSpPr>
        <p:spPr>
          <a:xfrm>
            <a:off x="5328745" y="4665416"/>
            <a:ext cx="4572000" cy="46166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r>
              <a:rPr lang="en-GB" sz="1200" dirty="0">
                <a:solidFill>
                  <a:srgbClr val="000000"/>
                </a:solidFill>
                <a:latin typeface="Calibri Light" panose="020F0302020204030204" pitchFamily="34" charset="0"/>
                <a:ea typeface="Calibri" panose="020F0502020204030204" pitchFamily="34" charset="0"/>
                <a:cs typeface="Times New Roman" panose="02020603050405020304" pitchFamily="18" charset="0"/>
              </a:rPr>
              <a:t>Part of a scene in a drama which is a scripted conversation between only two characters.</a:t>
            </a:r>
            <a:endParaRPr lang="en-GB" dirty="0"/>
          </a:p>
        </p:txBody>
      </p:sp>
      <p:sp>
        <p:nvSpPr>
          <p:cNvPr id="18" name="Rectangle 17"/>
          <p:cNvSpPr/>
          <p:nvPr/>
        </p:nvSpPr>
        <p:spPr>
          <a:xfrm>
            <a:off x="1970385" y="3881801"/>
            <a:ext cx="1099981" cy="369332"/>
          </a:xfrm>
          <a:prstGeom prst="rect">
            <a:avLst/>
          </a:prstGeom>
        </p:spPr>
        <p:txBody>
          <a:bodyPr wrap="none">
            <a:spAutoFit/>
          </a:bodyPr>
          <a:lstStyle/>
          <a:p>
            <a:r>
              <a:rPr lang="en-GB" dirty="0">
                <a:latin typeface="Calibri" panose="020F0502020204030204" pitchFamily="34" charset="0"/>
                <a:ea typeface="Calibri" panose="020F0502020204030204" pitchFamily="34" charset="0"/>
                <a:cs typeface="Times New Roman" panose="02020603050405020304" pitchFamily="18" charset="0"/>
              </a:rPr>
              <a:t>Flashback</a:t>
            </a:r>
            <a:endParaRPr lang="en-GB" dirty="0"/>
          </a:p>
        </p:txBody>
      </p:sp>
      <p:sp>
        <p:nvSpPr>
          <p:cNvPr id="19" name="Rectangle 18"/>
          <p:cNvSpPr/>
          <p:nvPr/>
        </p:nvSpPr>
        <p:spPr>
          <a:xfrm>
            <a:off x="1954924" y="4374826"/>
            <a:ext cx="1321196" cy="388696"/>
          </a:xfrm>
          <a:prstGeom prst="rect">
            <a:avLst/>
          </a:prstGeom>
        </p:spPr>
        <p:txBody>
          <a:bodyPr wrap="none">
            <a:spAutoFit/>
          </a:bodyPr>
          <a:lstStyle/>
          <a:p>
            <a:pPr>
              <a:lnSpc>
                <a:spcPct val="107000"/>
              </a:lnSpc>
            </a:pPr>
            <a:r>
              <a:rPr lang="en-GB" dirty="0">
                <a:latin typeface="Calibri" panose="020F0502020204030204" pitchFamily="34" charset="0"/>
                <a:ea typeface="Calibri" panose="020F0502020204030204" pitchFamily="34" charset="0"/>
                <a:cs typeface="Times New Roman" panose="02020603050405020304" pitchFamily="18" charset="0"/>
              </a:rPr>
              <a:t>Monologue </a:t>
            </a:r>
          </a:p>
        </p:txBody>
      </p:sp>
      <p:sp>
        <p:nvSpPr>
          <p:cNvPr id="20" name="Rectangle 19"/>
          <p:cNvSpPr/>
          <p:nvPr/>
        </p:nvSpPr>
        <p:spPr>
          <a:xfrm>
            <a:off x="1975944" y="4831682"/>
            <a:ext cx="554960" cy="388696"/>
          </a:xfrm>
          <a:prstGeom prst="rect">
            <a:avLst/>
          </a:prstGeom>
        </p:spPr>
        <p:txBody>
          <a:bodyPr wrap="none">
            <a:spAutoFit/>
          </a:bodyPr>
          <a:lstStyle/>
          <a:p>
            <a:pPr>
              <a:lnSpc>
                <a:spcPct val="107000"/>
              </a:lnSpc>
            </a:pPr>
            <a:r>
              <a:rPr lang="en-GB" dirty="0">
                <a:latin typeface="Calibri" panose="020F0502020204030204" pitchFamily="34" charset="0"/>
                <a:ea typeface="Calibri" panose="020F0502020204030204" pitchFamily="34" charset="0"/>
                <a:cs typeface="Times New Roman" panose="02020603050405020304" pitchFamily="18" charset="0"/>
              </a:rPr>
              <a:t>Plot</a:t>
            </a:r>
          </a:p>
        </p:txBody>
      </p:sp>
      <p:sp>
        <p:nvSpPr>
          <p:cNvPr id="21" name="Rectangle 20"/>
          <p:cNvSpPr/>
          <p:nvPr/>
        </p:nvSpPr>
        <p:spPr>
          <a:xfrm>
            <a:off x="1954925" y="5288538"/>
            <a:ext cx="1307281" cy="388696"/>
          </a:xfrm>
          <a:prstGeom prst="rect">
            <a:avLst/>
          </a:prstGeom>
        </p:spPr>
        <p:txBody>
          <a:bodyPr wrap="none">
            <a:spAutoFit/>
          </a:bodyPr>
          <a:lstStyle/>
          <a:p>
            <a:pPr>
              <a:lnSpc>
                <a:spcPct val="107000"/>
              </a:lnSpc>
            </a:pPr>
            <a:r>
              <a:rPr lang="en-GB" dirty="0">
                <a:latin typeface="Calibri" panose="020F0502020204030204" pitchFamily="34" charset="0"/>
                <a:ea typeface="Calibri" panose="020F0502020204030204" pitchFamily="34" charset="0"/>
                <a:cs typeface="Times New Roman" panose="02020603050405020304" pitchFamily="18" charset="0"/>
              </a:rPr>
              <a:t>Protagonist </a:t>
            </a:r>
          </a:p>
        </p:txBody>
      </p:sp>
      <p:sp>
        <p:nvSpPr>
          <p:cNvPr id="22" name="Rectangle 21"/>
          <p:cNvSpPr/>
          <p:nvPr/>
        </p:nvSpPr>
        <p:spPr>
          <a:xfrm>
            <a:off x="1970384" y="5783974"/>
            <a:ext cx="1678921" cy="388696"/>
          </a:xfrm>
          <a:prstGeom prst="rect">
            <a:avLst/>
          </a:prstGeom>
        </p:spPr>
        <p:txBody>
          <a:bodyPr wrap="non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Stage directions</a:t>
            </a:r>
          </a:p>
        </p:txBody>
      </p:sp>
      <p:sp>
        <p:nvSpPr>
          <p:cNvPr id="23" name="Rectangle 22"/>
          <p:cNvSpPr/>
          <p:nvPr/>
        </p:nvSpPr>
        <p:spPr>
          <a:xfrm>
            <a:off x="5328745" y="5192510"/>
            <a:ext cx="4572000" cy="46166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r>
              <a:rPr lang="en-GB" sz="1200" dirty="0">
                <a:solidFill>
                  <a:srgbClr val="000000"/>
                </a:solidFill>
                <a:latin typeface="Calibri Light" panose="020F0302020204030204" pitchFamily="34" charset="0"/>
                <a:ea typeface="Calibri" panose="020F0502020204030204" pitchFamily="34" charset="0"/>
                <a:cs typeface="Times New Roman" panose="02020603050405020304" pitchFamily="18" charset="0"/>
              </a:rPr>
              <a:t>A moment during the action of a play when the natural flow of time is interrupted so that a moment from the past can be presented.</a:t>
            </a:r>
            <a:endParaRPr lang="en-GB" dirty="0"/>
          </a:p>
        </p:txBody>
      </p:sp>
      <p:sp>
        <p:nvSpPr>
          <p:cNvPr id="25" name="Rectangle 24"/>
          <p:cNvSpPr/>
          <p:nvPr/>
        </p:nvSpPr>
        <p:spPr>
          <a:xfrm>
            <a:off x="5328745" y="5700341"/>
            <a:ext cx="4572000" cy="46166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r>
              <a:rPr lang="en-GB" sz="1200" dirty="0">
                <a:solidFill>
                  <a:srgbClr val="000000"/>
                </a:solidFill>
                <a:latin typeface="Calibri Light" panose="020F0302020204030204" pitchFamily="34" charset="0"/>
                <a:ea typeface="Calibri" panose="020F0502020204030204" pitchFamily="34" charset="0"/>
                <a:cs typeface="Times New Roman" panose="02020603050405020304" pitchFamily="18" charset="0"/>
              </a:rPr>
              <a:t>The basic story thread running through a performance/play which gives</a:t>
            </a:r>
            <a:br>
              <a:rPr lang="en-GB" sz="1200" dirty="0">
                <a:solidFill>
                  <a:srgbClr val="000000"/>
                </a:solidFill>
                <a:latin typeface="Calibri Light" panose="020F0302020204030204" pitchFamily="34" charset="0"/>
                <a:ea typeface="Calibri" panose="020F0502020204030204" pitchFamily="34" charset="0"/>
                <a:cs typeface="Times New Roman" panose="02020603050405020304" pitchFamily="18" charset="0"/>
              </a:rPr>
            </a:br>
            <a:r>
              <a:rPr lang="en-GB" sz="1200" dirty="0">
                <a:solidFill>
                  <a:srgbClr val="000000"/>
                </a:solidFill>
                <a:latin typeface="Calibri Light" panose="020F0302020204030204" pitchFamily="34" charset="0"/>
                <a:ea typeface="Calibri" panose="020F0502020204030204" pitchFamily="34" charset="0"/>
                <a:cs typeface="Arial" panose="020B0604020202020204" pitchFamily="34" charset="0"/>
              </a:rPr>
              <a:t>the reason for the characters’ actions.</a:t>
            </a:r>
            <a:endParaRPr lang="en-GB" dirty="0"/>
          </a:p>
        </p:txBody>
      </p:sp>
      <p:sp>
        <p:nvSpPr>
          <p:cNvPr id="28" name="Rectangle 27"/>
          <p:cNvSpPr/>
          <p:nvPr/>
        </p:nvSpPr>
        <p:spPr>
          <a:xfrm>
            <a:off x="1970383" y="6227511"/>
            <a:ext cx="907621" cy="369332"/>
          </a:xfrm>
          <a:prstGeom prst="rect">
            <a:avLst/>
          </a:prstGeom>
        </p:spPr>
        <p:txBody>
          <a:bodyPr wrap="none">
            <a:spAutoFit/>
          </a:bodyPr>
          <a:lstStyle/>
          <a:p>
            <a:r>
              <a:rPr lang="en-GB" dirty="0">
                <a:latin typeface="Calibri" panose="020F0502020204030204" pitchFamily="34" charset="0"/>
                <a:ea typeface="Calibri" panose="020F0502020204030204" pitchFamily="34" charset="0"/>
                <a:cs typeface="Times New Roman" panose="02020603050405020304" pitchFamily="18" charset="0"/>
              </a:rPr>
              <a:t>Subplot</a:t>
            </a:r>
            <a:endParaRPr lang="en-GB" dirty="0"/>
          </a:p>
        </p:txBody>
      </p:sp>
      <p:sp>
        <p:nvSpPr>
          <p:cNvPr id="29" name="Rectangle 28"/>
          <p:cNvSpPr/>
          <p:nvPr/>
        </p:nvSpPr>
        <p:spPr>
          <a:xfrm>
            <a:off x="5328745" y="2237968"/>
            <a:ext cx="4572000" cy="646331"/>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r>
              <a:rPr lang="en-GB" sz="1200" dirty="0">
                <a:solidFill>
                  <a:srgbClr val="000000"/>
                </a:solidFill>
                <a:latin typeface="Calibri Light" panose="020F0302020204030204" pitchFamily="34" charset="0"/>
                <a:ea typeface="Calibri" panose="020F0502020204030204" pitchFamily="34" charset="0"/>
                <a:cs typeface="Arial" panose="020B0604020202020204" pitchFamily="34" charset="0"/>
              </a:rPr>
              <a:t>Instructions given by the author about how a play should be staged,</a:t>
            </a:r>
            <a:br>
              <a:rPr lang="en-GB" sz="1200" dirty="0">
                <a:solidFill>
                  <a:srgbClr val="000000"/>
                </a:solidFill>
                <a:latin typeface="Calibri Light" panose="020F0302020204030204" pitchFamily="34" charset="0"/>
                <a:ea typeface="Calibri" panose="020F0502020204030204" pitchFamily="34" charset="0"/>
                <a:cs typeface="Arial" panose="020B0604020202020204" pitchFamily="34" charset="0"/>
              </a:rPr>
            </a:br>
            <a:r>
              <a:rPr lang="en-GB" sz="1200" dirty="0">
                <a:solidFill>
                  <a:srgbClr val="000000"/>
                </a:solidFill>
                <a:latin typeface="Calibri Light" panose="020F0302020204030204" pitchFamily="34" charset="0"/>
                <a:ea typeface="Calibri" panose="020F0502020204030204" pitchFamily="34" charset="0"/>
                <a:cs typeface="Arial" panose="020B0604020202020204" pitchFamily="34" charset="0"/>
              </a:rPr>
              <a:t>when actors should make their entrances and exits and how lines should be delivered.</a:t>
            </a:r>
            <a:endParaRPr lang="en-GB" dirty="0"/>
          </a:p>
        </p:txBody>
      </p:sp>
      <p:sp>
        <p:nvSpPr>
          <p:cNvPr id="31" name="Rectangle 30"/>
          <p:cNvSpPr/>
          <p:nvPr/>
        </p:nvSpPr>
        <p:spPr>
          <a:xfrm>
            <a:off x="5328745" y="3735376"/>
            <a:ext cx="4572000" cy="276999"/>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r>
              <a:rPr lang="en-GB" sz="1200" dirty="0">
                <a:solidFill>
                  <a:srgbClr val="000000"/>
                </a:solidFill>
                <a:latin typeface="Calibri Light" panose="020F0302020204030204" pitchFamily="34" charset="0"/>
                <a:ea typeface="Calibri" panose="020F0502020204030204" pitchFamily="34" charset="0"/>
                <a:cs typeface="Times New Roman" panose="02020603050405020304" pitchFamily="18" charset="0"/>
              </a:rPr>
              <a:t>In narratives, this term refers to a secondary plot or storyline.</a:t>
            </a:r>
            <a:endParaRPr lang="en-GB" dirty="0"/>
          </a:p>
        </p:txBody>
      </p:sp>
      <p:sp>
        <p:nvSpPr>
          <p:cNvPr id="32" name="Rectangle 31"/>
          <p:cNvSpPr/>
          <p:nvPr/>
        </p:nvSpPr>
        <p:spPr>
          <a:xfrm>
            <a:off x="5328745" y="2956616"/>
            <a:ext cx="4572000" cy="27699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sz="1200" dirty="0">
                <a:solidFill>
                  <a:srgbClr val="000000"/>
                </a:solidFill>
                <a:latin typeface="Calibri Light" panose="020F0302020204030204" pitchFamily="34" charset="0"/>
                <a:ea typeface="Calibri" panose="020F0502020204030204" pitchFamily="34" charset="0"/>
                <a:cs typeface="Times New Roman" panose="02020603050405020304" pitchFamily="18" charset="0"/>
              </a:rPr>
              <a:t>A speech within a play delivered by a single actor alone on stage</a:t>
            </a:r>
            <a:endParaRPr lang="en-GB" dirty="0"/>
          </a:p>
        </p:txBody>
      </p:sp>
      <p:sp>
        <p:nvSpPr>
          <p:cNvPr id="33" name="Rectangle 32"/>
          <p:cNvSpPr/>
          <p:nvPr/>
        </p:nvSpPr>
        <p:spPr>
          <a:xfrm>
            <a:off x="5328745" y="1725573"/>
            <a:ext cx="4572000" cy="46166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r>
              <a:rPr lang="en-GB" sz="1200" dirty="0">
                <a:solidFill>
                  <a:srgbClr val="000000"/>
                </a:solidFill>
                <a:latin typeface="Calibri Light" panose="020F0302020204030204" pitchFamily="34" charset="0"/>
                <a:ea typeface="Calibri" panose="020F0502020204030204" pitchFamily="34" charset="0"/>
                <a:cs typeface="Arial" panose="020B0604020202020204" pitchFamily="34" charset="0"/>
              </a:rPr>
              <a:t>The leading character or 'hero' in a play who has to fight against/oppose the ANTAGONIST.</a:t>
            </a:r>
            <a:endParaRPr lang="en-GB" dirty="0"/>
          </a:p>
        </p:txBody>
      </p:sp>
    </p:spTree>
    <p:extLst>
      <p:ext uri="{BB962C8B-B14F-4D97-AF65-F5344CB8AC3E}">
        <p14:creationId xmlns:p14="http://schemas.microsoft.com/office/powerpoint/2010/main" val="23115531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25639" y="147338"/>
            <a:ext cx="2557106"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GB" sz="2400" dirty="0"/>
              <a:t>Characters: Eddie</a:t>
            </a:r>
          </a:p>
        </p:txBody>
      </p:sp>
      <p:sp>
        <p:nvSpPr>
          <p:cNvPr id="4" name="TextBox 3"/>
          <p:cNvSpPr txBox="1"/>
          <p:nvPr/>
        </p:nvSpPr>
        <p:spPr>
          <a:xfrm>
            <a:off x="3951537" y="649119"/>
            <a:ext cx="3436883" cy="181588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b="1" u="sng" dirty="0"/>
              <a:t>Edward Lyons</a:t>
            </a:r>
          </a:p>
          <a:p>
            <a:r>
              <a:rPr lang="en-GB" sz="1400" dirty="0"/>
              <a:t>Edward is the twin that Mrs Johnstone give away. He has had a </a:t>
            </a:r>
            <a:r>
              <a:rPr lang="en-GB" sz="1400" b="1" dirty="0">
                <a:solidFill>
                  <a:srgbClr val="7030A0"/>
                </a:solidFill>
              </a:rPr>
              <a:t>privileged</a:t>
            </a:r>
            <a:r>
              <a:rPr lang="en-GB" sz="1400" dirty="0"/>
              <a:t> upbringing and is very </a:t>
            </a:r>
            <a:r>
              <a:rPr lang="en-GB" sz="1400" b="1" dirty="0">
                <a:solidFill>
                  <a:srgbClr val="92D050"/>
                </a:solidFill>
              </a:rPr>
              <a:t>polite</a:t>
            </a:r>
            <a:r>
              <a:rPr lang="en-GB" sz="1400" dirty="0"/>
              <a:t> with everybody, no matter their </a:t>
            </a:r>
            <a:r>
              <a:rPr lang="en-GB" sz="1400" b="1" dirty="0">
                <a:solidFill>
                  <a:srgbClr val="92D050"/>
                </a:solidFill>
              </a:rPr>
              <a:t>class</a:t>
            </a:r>
            <a:r>
              <a:rPr lang="en-GB" sz="1400" dirty="0"/>
              <a:t>. He </a:t>
            </a:r>
            <a:r>
              <a:rPr lang="en-GB" sz="1400" b="1" dirty="0">
                <a:solidFill>
                  <a:srgbClr val="FFC000"/>
                </a:solidFill>
              </a:rPr>
              <a:t>rebels</a:t>
            </a:r>
            <a:r>
              <a:rPr lang="en-GB" sz="1400" dirty="0"/>
              <a:t> against his mothers strictness but still does what is </a:t>
            </a:r>
            <a:r>
              <a:rPr lang="en-GB" sz="1400" b="1" dirty="0">
                <a:solidFill>
                  <a:srgbClr val="FFC000"/>
                </a:solidFill>
              </a:rPr>
              <a:t>expected</a:t>
            </a:r>
            <a:r>
              <a:rPr lang="en-GB" sz="1400" dirty="0"/>
              <a:t> of him as a middle class man. Edward can be </a:t>
            </a:r>
            <a:r>
              <a:rPr lang="en-GB" sz="1400" b="1" dirty="0">
                <a:solidFill>
                  <a:srgbClr val="FF0000"/>
                </a:solidFill>
              </a:rPr>
              <a:t>naïve</a:t>
            </a:r>
            <a:r>
              <a:rPr lang="en-GB" sz="1400" dirty="0"/>
              <a:t> and proves he isn’t </a:t>
            </a:r>
            <a:r>
              <a:rPr lang="en-GB" sz="1400" b="1" dirty="0">
                <a:solidFill>
                  <a:srgbClr val="00B0F0"/>
                </a:solidFill>
              </a:rPr>
              <a:t>loyal</a:t>
            </a:r>
            <a:r>
              <a:rPr lang="en-GB" sz="1400" dirty="0"/>
              <a:t> to Mickey.</a:t>
            </a:r>
          </a:p>
        </p:txBody>
      </p:sp>
      <p:sp>
        <p:nvSpPr>
          <p:cNvPr id="5" name="TextBox 4"/>
          <p:cNvSpPr txBox="1"/>
          <p:nvPr/>
        </p:nvSpPr>
        <p:spPr>
          <a:xfrm>
            <a:off x="7620176" y="62452"/>
            <a:ext cx="2848303" cy="1015663"/>
          </a:xfrm>
          <a:prstGeom prst="rect">
            <a:avLst/>
          </a:prstGeom>
          <a:noFill/>
          <a:ln>
            <a:solidFill>
              <a:srgbClr val="7030A0"/>
            </a:solidFill>
          </a:ln>
        </p:spPr>
        <p:txBody>
          <a:bodyPr wrap="square" rtlCol="0">
            <a:spAutoFit/>
          </a:bodyPr>
          <a:lstStyle/>
          <a:p>
            <a:r>
              <a:rPr lang="en-GB" sz="1200" dirty="0"/>
              <a:t>Mr and Mrs Lyons provide Edward with everything he wants as he’s growing up with “all his own toys “ and silver trays to take meals on”. However, he is happy to share all he has.</a:t>
            </a:r>
          </a:p>
        </p:txBody>
      </p:sp>
      <p:sp>
        <p:nvSpPr>
          <p:cNvPr id="7" name="TextBox 6"/>
          <p:cNvSpPr txBox="1"/>
          <p:nvPr/>
        </p:nvSpPr>
        <p:spPr>
          <a:xfrm>
            <a:off x="8040411" y="1127076"/>
            <a:ext cx="2575387" cy="830997"/>
          </a:xfrm>
          <a:prstGeom prst="rect">
            <a:avLst/>
          </a:prstGeom>
          <a:noFill/>
          <a:ln>
            <a:solidFill>
              <a:srgbClr val="92D050"/>
            </a:solidFill>
          </a:ln>
        </p:spPr>
        <p:txBody>
          <a:bodyPr wrap="square" rtlCol="0">
            <a:spAutoFit/>
          </a:bodyPr>
          <a:lstStyle/>
          <a:p>
            <a:r>
              <a:rPr lang="en-GB" sz="1200" dirty="0"/>
              <a:t>Edward is happy to be in either Middle or Working Class environments, adapting his behaviour to suit whoever he is with.</a:t>
            </a:r>
          </a:p>
        </p:txBody>
      </p:sp>
      <p:sp>
        <p:nvSpPr>
          <p:cNvPr id="8" name="TextBox 7"/>
          <p:cNvSpPr txBox="1"/>
          <p:nvPr/>
        </p:nvSpPr>
        <p:spPr>
          <a:xfrm>
            <a:off x="6264513" y="2574721"/>
            <a:ext cx="2202267" cy="1200329"/>
          </a:xfrm>
          <a:prstGeom prst="rect">
            <a:avLst/>
          </a:prstGeom>
          <a:noFill/>
          <a:ln>
            <a:solidFill>
              <a:srgbClr val="FF0000"/>
            </a:solidFill>
          </a:ln>
        </p:spPr>
        <p:txBody>
          <a:bodyPr wrap="square" rtlCol="0">
            <a:spAutoFit/>
          </a:bodyPr>
          <a:lstStyle/>
          <a:p>
            <a:r>
              <a:rPr lang="en-GB" sz="1200" dirty="0"/>
              <a:t>After returning from university Eddie show a complete lack of understanding of Mickey’s situation by saying he should “draw the dole” and “live like a bohemian”.</a:t>
            </a:r>
          </a:p>
        </p:txBody>
      </p:sp>
      <p:sp>
        <p:nvSpPr>
          <p:cNvPr id="9" name="TextBox 8"/>
          <p:cNvSpPr txBox="1"/>
          <p:nvPr/>
        </p:nvSpPr>
        <p:spPr>
          <a:xfrm>
            <a:off x="8534749" y="2015334"/>
            <a:ext cx="2081048" cy="1384995"/>
          </a:xfrm>
          <a:prstGeom prst="rect">
            <a:avLst/>
          </a:prstGeom>
          <a:noFill/>
          <a:ln>
            <a:solidFill>
              <a:srgbClr val="FFC000"/>
            </a:solidFill>
          </a:ln>
        </p:spPr>
        <p:txBody>
          <a:bodyPr wrap="square" rtlCol="0">
            <a:spAutoFit/>
          </a:bodyPr>
          <a:lstStyle/>
          <a:p>
            <a:r>
              <a:rPr lang="en-GB" sz="1200" dirty="0"/>
              <a:t>By going to the other side of town when his mother forbids him he shows a rejection of his middle class roots but quickly goes back to them once at university and getting a job on the council.</a:t>
            </a:r>
          </a:p>
        </p:txBody>
      </p:sp>
      <p:sp>
        <p:nvSpPr>
          <p:cNvPr id="10" name="TextBox 9"/>
          <p:cNvSpPr txBox="1"/>
          <p:nvPr/>
        </p:nvSpPr>
        <p:spPr>
          <a:xfrm>
            <a:off x="3814904" y="2667053"/>
            <a:ext cx="2391800" cy="1015663"/>
          </a:xfrm>
          <a:prstGeom prst="rect">
            <a:avLst/>
          </a:prstGeom>
          <a:noFill/>
          <a:ln>
            <a:solidFill>
              <a:srgbClr val="00B0F0"/>
            </a:solidFill>
          </a:ln>
        </p:spPr>
        <p:txBody>
          <a:bodyPr wrap="square" rtlCol="0">
            <a:spAutoFit/>
          </a:bodyPr>
          <a:lstStyle/>
          <a:p>
            <a:r>
              <a:rPr lang="en-GB" sz="1200" dirty="0"/>
              <a:t>Although he and Mickey seem like the best of friends, Eddie asks Linda to marry him after Mickey has a go at him and later they have an affair.</a:t>
            </a:r>
          </a:p>
        </p:txBody>
      </p:sp>
      <p:sp>
        <p:nvSpPr>
          <p:cNvPr id="11" name="TextBox 10"/>
          <p:cNvSpPr txBox="1"/>
          <p:nvPr/>
        </p:nvSpPr>
        <p:spPr>
          <a:xfrm>
            <a:off x="1995448" y="3692112"/>
            <a:ext cx="1448793" cy="160043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GB" sz="1400" u="sng" dirty="0"/>
              <a:t>Voice Key Words</a:t>
            </a:r>
          </a:p>
          <a:p>
            <a:r>
              <a:rPr lang="en-GB" sz="1400" dirty="0"/>
              <a:t>Accent</a:t>
            </a:r>
          </a:p>
          <a:p>
            <a:r>
              <a:rPr lang="en-GB" sz="1400" dirty="0"/>
              <a:t>Pitch</a:t>
            </a:r>
          </a:p>
          <a:p>
            <a:r>
              <a:rPr lang="en-GB" sz="1400" dirty="0"/>
              <a:t>Pace</a:t>
            </a:r>
          </a:p>
          <a:p>
            <a:r>
              <a:rPr lang="en-GB" sz="1400" dirty="0"/>
              <a:t>Articulation</a:t>
            </a:r>
          </a:p>
          <a:p>
            <a:r>
              <a:rPr lang="en-GB" sz="1400" dirty="0"/>
              <a:t>Tone</a:t>
            </a:r>
          </a:p>
          <a:p>
            <a:r>
              <a:rPr lang="en-GB" sz="1400" dirty="0"/>
              <a:t>Projection</a:t>
            </a:r>
          </a:p>
        </p:txBody>
      </p:sp>
      <p:sp>
        <p:nvSpPr>
          <p:cNvPr id="12" name="TextBox 11"/>
          <p:cNvSpPr txBox="1"/>
          <p:nvPr/>
        </p:nvSpPr>
        <p:spPr>
          <a:xfrm>
            <a:off x="3804742" y="3884769"/>
            <a:ext cx="6096000"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b="1" dirty="0"/>
              <a:t>List 3 ways Edward might use his voice within Blood Brothers and explain what they show to the audience.</a:t>
            </a:r>
          </a:p>
        </p:txBody>
      </p:sp>
      <p:graphicFrame>
        <p:nvGraphicFramePr>
          <p:cNvPr id="13" name="Table 12"/>
          <p:cNvGraphicFramePr>
            <a:graphicFrameLocks noGrp="1"/>
          </p:cNvGraphicFramePr>
          <p:nvPr/>
        </p:nvGraphicFramePr>
        <p:xfrm>
          <a:off x="3814904" y="4446735"/>
          <a:ext cx="6096000" cy="2291080"/>
        </p:xfrm>
        <a:graphic>
          <a:graphicData uri="http://schemas.openxmlformats.org/drawingml/2006/table">
            <a:tbl>
              <a:tblPr firstRow="1" bandRow="1">
                <a:tableStyleId>{5C22544A-7EE6-4342-B048-85BDC9FD1C3A}</a:tableStyleId>
              </a:tblPr>
              <a:tblGrid>
                <a:gridCol w="2147732">
                  <a:extLst>
                    <a:ext uri="{9D8B030D-6E8A-4147-A177-3AD203B41FA5}">
                      <a16:colId xmlns:a16="http://schemas.microsoft.com/office/drawing/2014/main" val="3716782039"/>
                    </a:ext>
                  </a:extLst>
                </a:gridCol>
                <a:gridCol w="3948268">
                  <a:extLst>
                    <a:ext uri="{9D8B030D-6E8A-4147-A177-3AD203B41FA5}">
                      <a16:colId xmlns:a16="http://schemas.microsoft.com/office/drawing/2014/main" val="1507267490"/>
                    </a:ext>
                  </a:extLst>
                </a:gridCol>
              </a:tblGrid>
              <a:tr h="370840">
                <a:tc>
                  <a:txBody>
                    <a:bodyPr/>
                    <a:lstStyle/>
                    <a:p>
                      <a:r>
                        <a:rPr lang="en-GB" dirty="0"/>
                        <a:t>Voice</a:t>
                      </a:r>
                    </a:p>
                  </a:txBody>
                  <a:tcPr/>
                </a:tc>
                <a:tc>
                  <a:txBody>
                    <a:bodyPr/>
                    <a:lstStyle/>
                    <a:p>
                      <a:r>
                        <a:rPr lang="en-GB" dirty="0"/>
                        <a:t>Justification</a:t>
                      </a:r>
                    </a:p>
                  </a:txBody>
                  <a:tcPr/>
                </a:tc>
                <a:extLst>
                  <a:ext uri="{0D108BD9-81ED-4DB2-BD59-A6C34878D82A}">
                    <a16:rowId xmlns:a16="http://schemas.microsoft.com/office/drawing/2014/main" val="1934240833"/>
                  </a:ext>
                </a:extLst>
              </a:tr>
              <a:tr h="370840">
                <a:tc>
                  <a:txBody>
                    <a:bodyPr/>
                    <a:lstStyle/>
                    <a:p>
                      <a:endParaRPr lang="en-GB" dirty="0"/>
                    </a:p>
                    <a:p>
                      <a:endParaRPr lang="en-GB" dirty="0"/>
                    </a:p>
                  </a:txBody>
                  <a:tcPr/>
                </a:tc>
                <a:tc>
                  <a:txBody>
                    <a:bodyPr/>
                    <a:lstStyle/>
                    <a:p>
                      <a:endParaRPr lang="en-GB"/>
                    </a:p>
                  </a:txBody>
                  <a:tcPr/>
                </a:tc>
                <a:extLst>
                  <a:ext uri="{0D108BD9-81ED-4DB2-BD59-A6C34878D82A}">
                    <a16:rowId xmlns:a16="http://schemas.microsoft.com/office/drawing/2014/main" val="2449980048"/>
                  </a:ext>
                </a:extLst>
              </a:tr>
              <a:tr h="370840">
                <a:tc>
                  <a:txBody>
                    <a:bodyPr/>
                    <a:lstStyle/>
                    <a:p>
                      <a:endParaRPr lang="en-GB" dirty="0"/>
                    </a:p>
                    <a:p>
                      <a:endParaRPr lang="en-GB" dirty="0"/>
                    </a:p>
                  </a:txBody>
                  <a:tcPr/>
                </a:tc>
                <a:tc>
                  <a:txBody>
                    <a:bodyPr/>
                    <a:lstStyle/>
                    <a:p>
                      <a:endParaRPr lang="en-GB"/>
                    </a:p>
                  </a:txBody>
                  <a:tcPr/>
                </a:tc>
                <a:extLst>
                  <a:ext uri="{0D108BD9-81ED-4DB2-BD59-A6C34878D82A}">
                    <a16:rowId xmlns:a16="http://schemas.microsoft.com/office/drawing/2014/main" val="833912091"/>
                  </a:ext>
                </a:extLst>
              </a:tr>
              <a:tr h="370840">
                <a:tc>
                  <a:txBody>
                    <a:bodyPr/>
                    <a:lstStyle/>
                    <a:p>
                      <a:endParaRPr lang="en-GB" dirty="0"/>
                    </a:p>
                    <a:p>
                      <a:endParaRPr lang="en-GB" dirty="0"/>
                    </a:p>
                  </a:txBody>
                  <a:tcPr/>
                </a:tc>
                <a:tc>
                  <a:txBody>
                    <a:bodyPr/>
                    <a:lstStyle/>
                    <a:p>
                      <a:endParaRPr lang="en-GB" dirty="0"/>
                    </a:p>
                  </a:txBody>
                  <a:tcPr/>
                </a:tc>
                <a:extLst>
                  <a:ext uri="{0D108BD9-81ED-4DB2-BD59-A6C34878D82A}">
                    <a16:rowId xmlns:a16="http://schemas.microsoft.com/office/drawing/2014/main" val="1922615526"/>
                  </a:ext>
                </a:extLst>
              </a:tr>
            </a:tbl>
          </a:graphicData>
        </a:graphic>
      </p:graphicFrame>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46680" r="12707"/>
          <a:stretch/>
        </p:blipFill>
        <p:spPr>
          <a:xfrm>
            <a:off x="1965561" y="367106"/>
            <a:ext cx="1828322" cy="2996204"/>
          </a:xfrm>
          <a:prstGeom prst="rect">
            <a:avLst/>
          </a:prstGeom>
        </p:spPr>
      </p:pic>
    </p:spTree>
    <p:extLst>
      <p:ext uri="{BB962C8B-B14F-4D97-AF65-F5344CB8AC3E}">
        <p14:creationId xmlns:p14="http://schemas.microsoft.com/office/powerpoint/2010/main" val="35496842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72910" y="137148"/>
            <a:ext cx="4115960"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GB" sz="2400" dirty="0"/>
              <a:t>Characters: Linda </a:t>
            </a:r>
          </a:p>
        </p:txBody>
      </p:sp>
      <p:sp>
        <p:nvSpPr>
          <p:cNvPr id="11" name="TextBox 10"/>
          <p:cNvSpPr txBox="1"/>
          <p:nvPr/>
        </p:nvSpPr>
        <p:spPr>
          <a:xfrm>
            <a:off x="690329" y="4446735"/>
            <a:ext cx="1448793" cy="160043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GB" sz="1400" u="sng" dirty="0"/>
              <a:t>Voice Key Words</a:t>
            </a:r>
          </a:p>
          <a:p>
            <a:r>
              <a:rPr lang="en-GB" sz="1400" dirty="0"/>
              <a:t>Accent</a:t>
            </a:r>
          </a:p>
          <a:p>
            <a:r>
              <a:rPr lang="en-GB" sz="1400" dirty="0"/>
              <a:t>Pitch</a:t>
            </a:r>
          </a:p>
          <a:p>
            <a:r>
              <a:rPr lang="en-GB" sz="1400" dirty="0"/>
              <a:t>Pace</a:t>
            </a:r>
          </a:p>
          <a:p>
            <a:r>
              <a:rPr lang="en-GB" sz="1400" dirty="0"/>
              <a:t>Articulation</a:t>
            </a:r>
          </a:p>
          <a:p>
            <a:r>
              <a:rPr lang="en-GB" sz="1400" dirty="0"/>
              <a:t>Tone</a:t>
            </a:r>
          </a:p>
          <a:p>
            <a:r>
              <a:rPr lang="en-GB" sz="1400" dirty="0"/>
              <a:t>Projection</a:t>
            </a:r>
          </a:p>
        </p:txBody>
      </p:sp>
      <p:sp>
        <p:nvSpPr>
          <p:cNvPr id="12" name="TextBox 11"/>
          <p:cNvSpPr txBox="1"/>
          <p:nvPr/>
        </p:nvSpPr>
        <p:spPr>
          <a:xfrm>
            <a:off x="3814904" y="3458495"/>
            <a:ext cx="6096000"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b="1" dirty="0"/>
              <a:t>List 3 ways Linda might use her voice within Blood Brothers and explain what they show to the audience.</a:t>
            </a:r>
          </a:p>
        </p:txBody>
      </p:sp>
      <p:graphicFrame>
        <p:nvGraphicFramePr>
          <p:cNvPr id="13" name="Table 12"/>
          <p:cNvGraphicFramePr>
            <a:graphicFrameLocks noGrp="1"/>
          </p:cNvGraphicFramePr>
          <p:nvPr>
            <p:extLst>
              <p:ext uri="{D42A27DB-BD31-4B8C-83A1-F6EECF244321}">
                <p14:modId xmlns:p14="http://schemas.microsoft.com/office/powerpoint/2010/main" val="3233466856"/>
              </p:ext>
            </p:extLst>
          </p:nvPr>
        </p:nvGraphicFramePr>
        <p:xfrm>
          <a:off x="3814904" y="4190546"/>
          <a:ext cx="6096000" cy="2291080"/>
        </p:xfrm>
        <a:graphic>
          <a:graphicData uri="http://schemas.openxmlformats.org/drawingml/2006/table">
            <a:tbl>
              <a:tblPr firstRow="1" bandRow="1">
                <a:tableStyleId>{5C22544A-7EE6-4342-B048-85BDC9FD1C3A}</a:tableStyleId>
              </a:tblPr>
              <a:tblGrid>
                <a:gridCol w="2147732">
                  <a:extLst>
                    <a:ext uri="{9D8B030D-6E8A-4147-A177-3AD203B41FA5}">
                      <a16:colId xmlns:a16="http://schemas.microsoft.com/office/drawing/2014/main" val="3716782039"/>
                    </a:ext>
                  </a:extLst>
                </a:gridCol>
                <a:gridCol w="3948268">
                  <a:extLst>
                    <a:ext uri="{9D8B030D-6E8A-4147-A177-3AD203B41FA5}">
                      <a16:colId xmlns:a16="http://schemas.microsoft.com/office/drawing/2014/main" val="1507267490"/>
                    </a:ext>
                  </a:extLst>
                </a:gridCol>
              </a:tblGrid>
              <a:tr h="370840">
                <a:tc>
                  <a:txBody>
                    <a:bodyPr/>
                    <a:lstStyle/>
                    <a:p>
                      <a:r>
                        <a:rPr lang="en-GB" dirty="0"/>
                        <a:t>Voice</a:t>
                      </a:r>
                    </a:p>
                  </a:txBody>
                  <a:tcPr/>
                </a:tc>
                <a:tc>
                  <a:txBody>
                    <a:bodyPr/>
                    <a:lstStyle/>
                    <a:p>
                      <a:r>
                        <a:rPr lang="en-GB" dirty="0"/>
                        <a:t>Justification</a:t>
                      </a:r>
                    </a:p>
                  </a:txBody>
                  <a:tcPr/>
                </a:tc>
                <a:extLst>
                  <a:ext uri="{0D108BD9-81ED-4DB2-BD59-A6C34878D82A}">
                    <a16:rowId xmlns:a16="http://schemas.microsoft.com/office/drawing/2014/main" val="1934240833"/>
                  </a:ext>
                </a:extLst>
              </a:tr>
              <a:tr h="370840">
                <a:tc>
                  <a:txBody>
                    <a:bodyPr/>
                    <a:lstStyle/>
                    <a:p>
                      <a:endParaRPr lang="en-GB" dirty="0"/>
                    </a:p>
                    <a:p>
                      <a:endParaRPr lang="en-GB" dirty="0"/>
                    </a:p>
                  </a:txBody>
                  <a:tcPr/>
                </a:tc>
                <a:tc>
                  <a:txBody>
                    <a:bodyPr/>
                    <a:lstStyle/>
                    <a:p>
                      <a:endParaRPr lang="en-GB" dirty="0"/>
                    </a:p>
                  </a:txBody>
                  <a:tcPr/>
                </a:tc>
                <a:extLst>
                  <a:ext uri="{0D108BD9-81ED-4DB2-BD59-A6C34878D82A}">
                    <a16:rowId xmlns:a16="http://schemas.microsoft.com/office/drawing/2014/main" val="2449980048"/>
                  </a:ext>
                </a:extLst>
              </a:tr>
              <a:tr h="370840">
                <a:tc>
                  <a:txBody>
                    <a:bodyPr/>
                    <a:lstStyle/>
                    <a:p>
                      <a:endParaRPr lang="en-GB" dirty="0"/>
                    </a:p>
                    <a:p>
                      <a:endParaRPr lang="en-GB" dirty="0"/>
                    </a:p>
                  </a:txBody>
                  <a:tcPr/>
                </a:tc>
                <a:tc>
                  <a:txBody>
                    <a:bodyPr/>
                    <a:lstStyle/>
                    <a:p>
                      <a:endParaRPr lang="en-GB"/>
                    </a:p>
                  </a:txBody>
                  <a:tcPr/>
                </a:tc>
                <a:extLst>
                  <a:ext uri="{0D108BD9-81ED-4DB2-BD59-A6C34878D82A}">
                    <a16:rowId xmlns:a16="http://schemas.microsoft.com/office/drawing/2014/main" val="833912091"/>
                  </a:ext>
                </a:extLst>
              </a:tr>
              <a:tr h="370840">
                <a:tc>
                  <a:txBody>
                    <a:bodyPr/>
                    <a:lstStyle/>
                    <a:p>
                      <a:endParaRPr lang="en-GB" dirty="0"/>
                    </a:p>
                    <a:p>
                      <a:endParaRPr lang="en-GB" dirty="0"/>
                    </a:p>
                  </a:txBody>
                  <a:tcPr/>
                </a:tc>
                <a:tc>
                  <a:txBody>
                    <a:bodyPr/>
                    <a:lstStyle/>
                    <a:p>
                      <a:endParaRPr lang="en-GB" dirty="0"/>
                    </a:p>
                  </a:txBody>
                  <a:tcPr/>
                </a:tc>
                <a:extLst>
                  <a:ext uri="{0D108BD9-81ED-4DB2-BD59-A6C34878D82A}">
                    <a16:rowId xmlns:a16="http://schemas.microsoft.com/office/drawing/2014/main" val="1922615526"/>
                  </a:ext>
                </a:extLst>
              </a:tr>
            </a:tbl>
          </a:graphicData>
        </a:graphic>
      </p:graphicFrame>
      <p:pic>
        <p:nvPicPr>
          <p:cNvPr id="14" name="Picture 13"/>
          <p:cNvPicPr>
            <a:picLocks noChangeAspect="1"/>
          </p:cNvPicPr>
          <p:nvPr/>
        </p:nvPicPr>
        <p:blipFill>
          <a:blip r:embed="rId2"/>
          <a:stretch>
            <a:fillRect/>
          </a:stretch>
        </p:blipFill>
        <p:spPr>
          <a:xfrm>
            <a:off x="690329" y="255538"/>
            <a:ext cx="2619375" cy="1743075"/>
          </a:xfrm>
          <a:prstGeom prst="rect">
            <a:avLst/>
          </a:prstGeom>
        </p:spPr>
      </p:pic>
      <p:sp>
        <p:nvSpPr>
          <p:cNvPr id="15" name="TextBox 14"/>
          <p:cNvSpPr txBox="1"/>
          <p:nvPr/>
        </p:nvSpPr>
        <p:spPr>
          <a:xfrm>
            <a:off x="690329" y="2159221"/>
            <a:ext cx="2619375" cy="2031325"/>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b="1" u="sng" dirty="0"/>
              <a:t>Linda</a:t>
            </a:r>
          </a:p>
          <a:p>
            <a:r>
              <a:rPr lang="en-GB" sz="1400" dirty="0"/>
              <a:t>Linda as a young girl is </a:t>
            </a:r>
            <a:r>
              <a:rPr lang="en-GB" sz="1400" b="1" dirty="0">
                <a:solidFill>
                  <a:srgbClr val="7030A0"/>
                </a:solidFill>
              </a:rPr>
              <a:t>strong</a:t>
            </a:r>
            <a:r>
              <a:rPr lang="en-GB" sz="1400" dirty="0"/>
              <a:t>, </a:t>
            </a:r>
            <a:r>
              <a:rPr lang="en-GB" sz="1400" b="1" dirty="0">
                <a:solidFill>
                  <a:srgbClr val="7030A0"/>
                </a:solidFill>
              </a:rPr>
              <a:t>confident</a:t>
            </a:r>
            <a:r>
              <a:rPr lang="en-GB" sz="1400" dirty="0"/>
              <a:t> and </a:t>
            </a:r>
            <a:r>
              <a:rPr lang="en-GB" sz="1400" b="1" dirty="0">
                <a:solidFill>
                  <a:srgbClr val="92D050"/>
                </a:solidFill>
              </a:rPr>
              <a:t>open with her feelings</a:t>
            </a:r>
            <a:r>
              <a:rPr lang="en-GB" sz="1400" dirty="0"/>
              <a:t>. However, in contrast, as she grows up she starts to conform to </a:t>
            </a:r>
            <a:r>
              <a:rPr lang="en-GB" sz="1400" b="1" dirty="0">
                <a:solidFill>
                  <a:srgbClr val="FFC000"/>
                </a:solidFill>
              </a:rPr>
              <a:t>gender stereotypes</a:t>
            </a:r>
            <a:r>
              <a:rPr lang="en-GB" sz="1400" dirty="0"/>
              <a:t>. Linda’s </a:t>
            </a:r>
            <a:r>
              <a:rPr lang="en-GB" sz="1400" b="1" dirty="0">
                <a:solidFill>
                  <a:srgbClr val="FF0000"/>
                </a:solidFill>
              </a:rPr>
              <a:t>affair</a:t>
            </a:r>
            <a:r>
              <a:rPr lang="en-GB" sz="1400" dirty="0"/>
              <a:t> with Edward is a turning point in the play, leading to the dramatic ending</a:t>
            </a:r>
          </a:p>
        </p:txBody>
      </p:sp>
      <p:sp>
        <p:nvSpPr>
          <p:cNvPr id="17" name="Rectangle 16"/>
          <p:cNvSpPr/>
          <p:nvPr/>
        </p:nvSpPr>
        <p:spPr>
          <a:xfrm>
            <a:off x="3472034" y="711576"/>
            <a:ext cx="1981200" cy="830997"/>
          </a:xfrm>
          <a:prstGeom prst="rect">
            <a:avLst/>
          </a:prstGeom>
          <a:ln>
            <a:solidFill>
              <a:srgbClr val="7030A0"/>
            </a:solidFill>
          </a:ln>
        </p:spPr>
        <p:txBody>
          <a:bodyPr wrap="square">
            <a:spAutoFit/>
          </a:bodyPr>
          <a:lstStyle/>
          <a:p>
            <a:r>
              <a:rPr lang="en-GB" sz="1200" dirty="0"/>
              <a:t>She is not afraid to compete against the boys and stands up for Mickey when he gets emotional.</a:t>
            </a:r>
          </a:p>
        </p:txBody>
      </p:sp>
      <p:sp>
        <p:nvSpPr>
          <p:cNvPr id="18" name="TextBox 17"/>
          <p:cNvSpPr txBox="1"/>
          <p:nvPr/>
        </p:nvSpPr>
        <p:spPr>
          <a:xfrm>
            <a:off x="3416514" y="1771719"/>
            <a:ext cx="2092239" cy="1015663"/>
          </a:xfrm>
          <a:prstGeom prst="rect">
            <a:avLst/>
          </a:prstGeom>
          <a:noFill/>
          <a:ln>
            <a:solidFill>
              <a:srgbClr val="92D050"/>
            </a:solidFill>
          </a:ln>
        </p:spPr>
        <p:txBody>
          <a:bodyPr wrap="square" rtlCol="0">
            <a:spAutoFit/>
          </a:bodyPr>
          <a:lstStyle/>
          <a:p>
            <a:r>
              <a:rPr lang="en-GB" sz="1200" dirty="0"/>
              <a:t>Linda is constantly telling Mickey she loves him when they are teenagers. However, she still waits for him to make the first move.</a:t>
            </a:r>
          </a:p>
        </p:txBody>
      </p:sp>
      <p:sp>
        <p:nvSpPr>
          <p:cNvPr id="19" name="Rectangle 18"/>
          <p:cNvSpPr/>
          <p:nvPr/>
        </p:nvSpPr>
        <p:spPr>
          <a:xfrm>
            <a:off x="8614509" y="756056"/>
            <a:ext cx="1192429" cy="1938992"/>
          </a:xfrm>
          <a:prstGeom prst="rect">
            <a:avLst/>
          </a:prstGeom>
          <a:ln>
            <a:solidFill>
              <a:srgbClr val="FFC000"/>
            </a:solidFill>
          </a:ln>
        </p:spPr>
        <p:txBody>
          <a:bodyPr wrap="square">
            <a:spAutoFit/>
          </a:bodyPr>
          <a:lstStyle/>
          <a:p>
            <a:r>
              <a:rPr lang="en-GB" sz="1200" dirty="0">
                <a:solidFill>
                  <a:prstClr val="black"/>
                </a:solidFill>
              </a:rPr>
              <a:t>Linda becomes a stereotypical housewife, allowing Mickey actions to dictate what their life will be. Her sole focus is her husband and her child.</a:t>
            </a:r>
            <a:endParaRPr lang="en-GB" sz="1600" dirty="0"/>
          </a:p>
        </p:txBody>
      </p:sp>
      <p:sp>
        <p:nvSpPr>
          <p:cNvPr id="20" name="TextBox 19"/>
          <p:cNvSpPr txBox="1"/>
          <p:nvPr/>
        </p:nvSpPr>
        <p:spPr>
          <a:xfrm>
            <a:off x="5838144" y="756056"/>
            <a:ext cx="2391455" cy="830997"/>
          </a:xfrm>
          <a:prstGeom prst="rect">
            <a:avLst/>
          </a:prstGeom>
          <a:noFill/>
          <a:ln>
            <a:solidFill>
              <a:srgbClr val="FF0000"/>
            </a:solidFill>
          </a:ln>
        </p:spPr>
        <p:txBody>
          <a:bodyPr wrap="square" rtlCol="0">
            <a:spAutoFit/>
          </a:bodyPr>
          <a:lstStyle/>
          <a:p>
            <a:r>
              <a:rPr lang="en-GB" sz="1200" dirty="0"/>
              <a:t>Linda loves both Mickey and Edward (in a way) but when she becomes pregnant in this era her decision is made for her. </a:t>
            </a:r>
          </a:p>
        </p:txBody>
      </p:sp>
      <p:sp>
        <p:nvSpPr>
          <p:cNvPr id="21" name="TextBox 20"/>
          <p:cNvSpPr txBox="1"/>
          <p:nvPr/>
        </p:nvSpPr>
        <p:spPr>
          <a:xfrm>
            <a:off x="5893663" y="2052393"/>
            <a:ext cx="2335936" cy="830997"/>
          </a:xfrm>
          <a:prstGeom prst="rect">
            <a:avLst/>
          </a:prstGeom>
          <a:noFill/>
          <a:ln>
            <a:solidFill>
              <a:srgbClr val="FF0000"/>
            </a:solidFill>
          </a:ln>
        </p:spPr>
        <p:txBody>
          <a:bodyPr wrap="square" rtlCol="0">
            <a:spAutoFit/>
          </a:bodyPr>
          <a:lstStyle/>
          <a:p>
            <a:r>
              <a:rPr lang="en-GB" sz="1200" dirty="0"/>
              <a:t>After Mickey’s time in prison and his depression, Eddie represents the freedom of her youth that she has lost.</a:t>
            </a:r>
          </a:p>
        </p:txBody>
      </p:sp>
    </p:spTree>
    <p:extLst>
      <p:ext uri="{BB962C8B-B14F-4D97-AF65-F5344CB8AC3E}">
        <p14:creationId xmlns:p14="http://schemas.microsoft.com/office/powerpoint/2010/main" val="19382257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87810" y="3433933"/>
            <a:ext cx="2619375" cy="1600438"/>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b="1" u="sng" dirty="0"/>
              <a:t>Mr Lyons </a:t>
            </a:r>
          </a:p>
          <a:p>
            <a:r>
              <a:rPr lang="en-GB" sz="1400" dirty="0"/>
              <a:t>A </a:t>
            </a:r>
            <a:r>
              <a:rPr lang="en-GB" sz="1400" b="1" dirty="0">
                <a:solidFill>
                  <a:srgbClr val="FF0000"/>
                </a:solidFill>
              </a:rPr>
              <a:t>high flying business man </a:t>
            </a:r>
            <a:r>
              <a:rPr lang="en-GB" sz="1400" dirty="0"/>
              <a:t>who often </a:t>
            </a:r>
            <a:r>
              <a:rPr lang="en-GB" sz="1400" b="1" dirty="0">
                <a:solidFill>
                  <a:srgbClr val="7030A0"/>
                </a:solidFill>
              </a:rPr>
              <a:t>works away from home. </a:t>
            </a:r>
            <a:r>
              <a:rPr lang="en-GB" sz="1400" dirty="0">
                <a:solidFill>
                  <a:schemeClr val="tx1"/>
                </a:solidFill>
              </a:rPr>
              <a:t>His distance is made up by the fact that he can provide </a:t>
            </a:r>
            <a:r>
              <a:rPr lang="en-GB" sz="1400" b="1" dirty="0">
                <a:solidFill>
                  <a:schemeClr val="accent4"/>
                </a:solidFill>
              </a:rPr>
              <a:t>money </a:t>
            </a:r>
            <a:r>
              <a:rPr lang="en-GB" sz="1400" dirty="0">
                <a:solidFill>
                  <a:schemeClr val="tx1"/>
                </a:solidFill>
              </a:rPr>
              <a:t> for the house and for expensive schooling for Edward.</a:t>
            </a:r>
          </a:p>
        </p:txBody>
      </p:sp>
      <p:sp>
        <p:nvSpPr>
          <p:cNvPr id="3" name="TextBox 2"/>
          <p:cNvSpPr txBox="1"/>
          <p:nvPr/>
        </p:nvSpPr>
        <p:spPr>
          <a:xfrm>
            <a:off x="7121270" y="3380678"/>
            <a:ext cx="3320667" cy="2031325"/>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b="1" u="sng" dirty="0"/>
              <a:t>Sammy</a:t>
            </a:r>
            <a:endParaRPr lang="en-GB" sz="1400" b="1" dirty="0"/>
          </a:p>
          <a:p>
            <a:r>
              <a:rPr lang="en-GB" sz="1400" dirty="0"/>
              <a:t>Mickey looks up to Sammy as a </a:t>
            </a:r>
            <a:r>
              <a:rPr lang="en-GB" sz="1400" b="1" dirty="0">
                <a:solidFill>
                  <a:srgbClr val="7030A0"/>
                </a:solidFill>
              </a:rPr>
              <a:t>role model </a:t>
            </a:r>
            <a:r>
              <a:rPr lang="en-GB" sz="1400" dirty="0"/>
              <a:t>when they are children. As a child he is incredibly </a:t>
            </a:r>
            <a:r>
              <a:rPr lang="en-GB" sz="1400" b="1" dirty="0">
                <a:solidFill>
                  <a:srgbClr val="92D050"/>
                </a:solidFill>
              </a:rPr>
              <a:t>naughty</a:t>
            </a:r>
            <a:r>
              <a:rPr lang="en-GB" sz="1400" dirty="0"/>
              <a:t> and as he grows up his behaviour gets </a:t>
            </a:r>
            <a:r>
              <a:rPr lang="en-GB" sz="1400" b="1" dirty="0">
                <a:solidFill>
                  <a:srgbClr val="FFC000"/>
                </a:solidFill>
              </a:rPr>
              <a:t>progressively worse</a:t>
            </a:r>
            <a:r>
              <a:rPr lang="en-GB" sz="1400" dirty="0"/>
              <a:t>. Sammy uses his </a:t>
            </a:r>
            <a:r>
              <a:rPr lang="en-GB" sz="1400" b="1" dirty="0">
                <a:solidFill>
                  <a:srgbClr val="FF0000"/>
                </a:solidFill>
              </a:rPr>
              <a:t>influence</a:t>
            </a:r>
            <a:r>
              <a:rPr lang="en-GB" sz="1400" dirty="0"/>
              <a:t> over Mickey to get him in to trouble but he shows no </a:t>
            </a:r>
            <a:r>
              <a:rPr lang="en-GB" sz="1400" b="1" dirty="0">
                <a:solidFill>
                  <a:srgbClr val="00B0F0"/>
                </a:solidFill>
              </a:rPr>
              <a:t>loyalty</a:t>
            </a:r>
            <a:r>
              <a:rPr lang="en-GB" sz="1400" dirty="0"/>
              <a:t> to him when everything goes wrong.</a:t>
            </a:r>
          </a:p>
        </p:txBody>
      </p:sp>
      <p:sp>
        <p:nvSpPr>
          <p:cNvPr id="4" name="Rectangle 3"/>
          <p:cNvSpPr/>
          <p:nvPr/>
        </p:nvSpPr>
        <p:spPr>
          <a:xfrm>
            <a:off x="1587809" y="2534536"/>
            <a:ext cx="1981200" cy="646331"/>
          </a:xfrm>
          <a:prstGeom prst="rect">
            <a:avLst/>
          </a:prstGeom>
          <a:ln>
            <a:solidFill>
              <a:srgbClr val="7030A0"/>
            </a:solidFill>
          </a:ln>
        </p:spPr>
        <p:txBody>
          <a:bodyPr wrap="square">
            <a:spAutoFit/>
          </a:bodyPr>
          <a:lstStyle/>
          <a:p>
            <a:r>
              <a:rPr lang="en-GB" sz="1200" dirty="0"/>
              <a:t>A high flying business man who often works away from home. </a:t>
            </a:r>
          </a:p>
        </p:txBody>
      </p:sp>
      <p:sp>
        <p:nvSpPr>
          <p:cNvPr id="5" name="Rectangle 4"/>
          <p:cNvSpPr/>
          <p:nvPr/>
        </p:nvSpPr>
        <p:spPr>
          <a:xfrm>
            <a:off x="4471798" y="3611510"/>
            <a:ext cx="1192429" cy="1569660"/>
          </a:xfrm>
          <a:prstGeom prst="rect">
            <a:avLst/>
          </a:prstGeom>
          <a:ln>
            <a:solidFill>
              <a:srgbClr val="FFC000"/>
            </a:solidFill>
          </a:ln>
        </p:spPr>
        <p:txBody>
          <a:bodyPr wrap="square">
            <a:spAutoFit/>
          </a:bodyPr>
          <a:lstStyle/>
          <a:p>
            <a:r>
              <a:rPr lang="en-GB" sz="1200" dirty="0">
                <a:solidFill>
                  <a:prstClr val="black"/>
                </a:solidFill>
              </a:rPr>
              <a:t>Mr Lyons prefers not to become involved in affairs. Often treats his wife Mrs Lyons like a child. </a:t>
            </a:r>
            <a:endParaRPr lang="en-GB" sz="1600" dirty="0"/>
          </a:p>
        </p:txBody>
      </p:sp>
      <p:sp>
        <p:nvSpPr>
          <p:cNvPr id="6" name="TextBox 5"/>
          <p:cNvSpPr txBox="1"/>
          <p:nvPr/>
        </p:nvSpPr>
        <p:spPr>
          <a:xfrm>
            <a:off x="3637328" y="2397460"/>
            <a:ext cx="2092239" cy="830997"/>
          </a:xfrm>
          <a:prstGeom prst="rect">
            <a:avLst/>
          </a:prstGeom>
          <a:noFill/>
          <a:ln>
            <a:solidFill>
              <a:srgbClr val="92D050"/>
            </a:solidFill>
          </a:ln>
        </p:spPr>
        <p:txBody>
          <a:bodyPr wrap="square" rtlCol="0">
            <a:spAutoFit/>
          </a:bodyPr>
          <a:lstStyle/>
          <a:p>
            <a:r>
              <a:rPr lang="en-GB" sz="1200" dirty="0"/>
              <a:t>He becomes the managing director of the factory where Mickey worked before Mickey was made redundant</a:t>
            </a:r>
          </a:p>
        </p:txBody>
      </p:sp>
      <p:sp>
        <p:nvSpPr>
          <p:cNvPr id="7" name="Rectangle 6"/>
          <p:cNvSpPr/>
          <p:nvPr/>
        </p:nvSpPr>
        <p:spPr>
          <a:xfrm>
            <a:off x="3804242" y="458372"/>
            <a:ext cx="3472153" cy="83099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GB" sz="2400" u="sng" dirty="0"/>
              <a:t>Characters</a:t>
            </a:r>
          </a:p>
          <a:p>
            <a:pPr algn="ctr"/>
            <a:r>
              <a:rPr lang="en-GB" sz="2400" dirty="0"/>
              <a:t>Mr Lyons and Sammy </a:t>
            </a:r>
          </a:p>
        </p:txBody>
      </p:sp>
      <p:sp>
        <p:nvSpPr>
          <p:cNvPr id="9" name="TextBox 8"/>
          <p:cNvSpPr txBox="1"/>
          <p:nvPr/>
        </p:nvSpPr>
        <p:spPr>
          <a:xfrm>
            <a:off x="1587809" y="5253575"/>
            <a:ext cx="2049518" cy="1015663"/>
          </a:xfrm>
          <a:prstGeom prst="rect">
            <a:avLst/>
          </a:prstGeom>
          <a:noFill/>
          <a:ln>
            <a:solidFill>
              <a:srgbClr val="FF0000"/>
            </a:solidFill>
          </a:ln>
        </p:spPr>
        <p:txBody>
          <a:bodyPr wrap="square" rtlCol="0">
            <a:spAutoFit/>
          </a:bodyPr>
          <a:lstStyle/>
          <a:p>
            <a:r>
              <a:rPr lang="en-GB" sz="1200" dirty="0"/>
              <a:t>He seems indifferent to the people whose lives he can directly affect - his workforce. He sends Mickey a heartless redundancy letter. </a:t>
            </a:r>
          </a:p>
        </p:txBody>
      </p:sp>
      <p:sp>
        <p:nvSpPr>
          <p:cNvPr id="13" name="Rectangle 12"/>
          <p:cNvSpPr/>
          <p:nvPr/>
        </p:nvSpPr>
        <p:spPr>
          <a:xfrm>
            <a:off x="8460736" y="2331874"/>
            <a:ext cx="1981200" cy="830997"/>
          </a:xfrm>
          <a:prstGeom prst="rect">
            <a:avLst/>
          </a:prstGeom>
          <a:ln>
            <a:solidFill>
              <a:srgbClr val="7030A0"/>
            </a:solidFill>
          </a:ln>
        </p:spPr>
        <p:txBody>
          <a:bodyPr wrap="square">
            <a:spAutoFit/>
          </a:bodyPr>
          <a:lstStyle/>
          <a:p>
            <a:r>
              <a:rPr lang="en-GB" sz="1200" dirty="0"/>
              <a:t>As Mickey’s father leaves before he is born Sammy is the only male role model he has.</a:t>
            </a:r>
          </a:p>
        </p:txBody>
      </p:sp>
      <p:sp>
        <p:nvSpPr>
          <p:cNvPr id="14" name="TextBox 13"/>
          <p:cNvSpPr txBox="1"/>
          <p:nvPr/>
        </p:nvSpPr>
        <p:spPr>
          <a:xfrm>
            <a:off x="6220741" y="2147207"/>
            <a:ext cx="2092239" cy="1200329"/>
          </a:xfrm>
          <a:prstGeom prst="rect">
            <a:avLst/>
          </a:prstGeom>
          <a:noFill/>
          <a:ln>
            <a:solidFill>
              <a:srgbClr val="92D050"/>
            </a:solidFill>
          </a:ln>
        </p:spPr>
        <p:txBody>
          <a:bodyPr wrap="square" rtlCol="0">
            <a:spAutoFit/>
          </a:bodyPr>
          <a:lstStyle/>
          <a:p>
            <a:r>
              <a:rPr lang="en-GB" sz="1200" dirty="0"/>
              <a:t>Sammy ‘Wees straight through’ the neighbours letter box and burns his school down. His use of a gun during his childhood games foreshadows his future crimes.</a:t>
            </a:r>
          </a:p>
        </p:txBody>
      </p:sp>
      <p:sp>
        <p:nvSpPr>
          <p:cNvPr id="15" name="Rectangle 14"/>
          <p:cNvSpPr/>
          <p:nvPr/>
        </p:nvSpPr>
        <p:spPr>
          <a:xfrm>
            <a:off x="6072709" y="3499249"/>
            <a:ext cx="955309" cy="1754326"/>
          </a:xfrm>
          <a:prstGeom prst="rect">
            <a:avLst/>
          </a:prstGeom>
          <a:ln>
            <a:solidFill>
              <a:srgbClr val="FFC000"/>
            </a:solidFill>
          </a:ln>
        </p:spPr>
        <p:txBody>
          <a:bodyPr wrap="square">
            <a:spAutoFit/>
          </a:bodyPr>
          <a:lstStyle/>
          <a:p>
            <a:r>
              <a:rPr lang="en-GB" sz="1200" dirty="0">
                <a:solidFill>
                  <a:prstClr val="black"/>
                </a:solidFill>
              </a:rPr>
              <a:t>He later robs a bus conductor at knifepoint and shoots a man during the robbery.</a:t>
            </a:r>
            <a:endParaRPr lang="en-GB" sz="1600" dirty="0"/>
          </a:p>
        </p:txBody>
      </p:sp>
      <p:sp>
        <p:nvSpPr>
          <p:cNvPr id="16" name="TextBox 15"/>
          <p:cNvSpPr txBox="1"/>
          <p:nvPr/>
        </p:nvSpPr>
        <p:spPr>
          <a:xfrm>
            <a:off x="6100543" y="5445146"/>
            <a:ext cx="2332637" cy="1200329"/>
          </a:xfrm>
          <a:prstGeom prst="rect">
            <a:avLst/>
          </a:prstGeom>
          <a:noFill/>
          <a:ln>
            <a:solidFill>
              <a:srgbClr val="FF0000"/>
            </a:solidFill>
          </a:ln>
        </p:spPr>
        <p:txBody>
          <a:bodyPr wrap="square" rtlCol="0">
            <a:spAutoFit/>
          </a:bodyPr>
          <a:lstStyle/>
          <a:p>
            <a:r>
              <a:rPr lang="en-GB" sz="1200" dirty="0"/>
              <a:t>Sammy persuades Mickey to join in the robbery by reminding him of everything he hasn’t got. Sammy is a stereotypical working class youth of this time, turning to crime instead of working hard.</a:t>
            </a:r>
          </a:p>
        </p:txBody>
      </p:sp>
      <p:sp>
        <p:nvSpPr>
          <p:cNvPr id="17" name="TextBox 16"/>
          <p:cNvSpPr txBox="1"/>
          <p:nvPr/>
        </p:nvSpPr>
        <p:spPr>
          <a:xfrm>
            <a:off x="8531450" y="5684586"/>
            <a:ext cx="2017987" cy="646331"/>
          </a:xfrm>
          <a:prstGeom prst="rect">
            <a:avLst/>
          </a:prstGeom>
          <a:noFill/>
          <a:ln>
            <a:solidFill>
              <a:srgbClr val="00B0F0"/>
            </a:solidFill>
          </a:ln>
        </p:spPr>
        <p:txBody>
          <a:bodyPr wrap="square" rtlCol="0">
            <a:spAutoFit/>
          </a:bodyPr>
          <a:lstStyle/>
          <a:p>
            <a:r>
              <a:rPr lang="en-GB" sz="1200" dirty="0"/>
              <a:t>When the robbery goes wrong and Sammy has shot a man he runs out on Mickey.</a:t>
            </a:r>
          </a:p>
        </p:txBody>
      </p:sp>
      <p:pic>
        <p:nvPicPr>
          <p:cNvPr id="18" name="Picture 17"/>
          <p:cNvPicPr>
            <a:picLocks noChangeAspect="1"/>
          </p:cNvPicPr>
          <p:nvPr/>
        </p:nvPicPr>
        <p:blipFill>
          <a:blip r:embed="rId2"/>
          <a:stretch>
            <a:fillRect/>
          </a:stretch>
        </p:blipFill>
        <p:spPr>
          <a:xfrm>
            <a:off x="7546297" y="226865"/>
            <a:ext cx="2619375" cy="1743075"/>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147" y="132499"/>
            <a:ext cx="3042180" cy="2011895"/>
          </a:xfrm>
          <a:prstGeom prst="rect">
            <a:avLst/>
          </a:prstGeom>
        </p:spPr>
      </p:pic>
    </p:spTree>
    <p:extLst>
      <p:ext uri="{BB962C8B-B14F-4D97-AF65-F5344CB8AC3E}">
        <p14:creationId xmlns:p14="http://schemas.microsoft.com/office/powerpoint/2010/main" val="15388561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44510" y="2774924"/>
            <a:ext cx="1284326" cy="46166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GB" sz="2400" dirty="0"/>
              <a:t>Dialogue</a:t>
            </a:r>
          </a:p>
        </p:txBody>
      </p:sp>
      <p:sp>
        <p:nvSpPr>
          <p:cNvPr id="3" name="TextBox 2"/>
          <p:cNvSpPr txBox="1"/>
          <p:nvPr/>
        </p:nvSpPr>
        <p:spPr>
          <a:xfrm>
            <a:off x="4456386" y="3236588"/>
            <a:ext cx="3163614"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b="1" dirty="0"/>
              <a:t>Identify who says each line and how the line has an impact on the character</a:t>
            </a:r>
          </a:p>
        </p:txBody>
      </p:sp>
      <p:sp>
        <p:nvSpPr>
          <p:cNvPr id="4" name="Rectangular Callout 3"/>
          <p:cNvSpPr/>
          <p:nvPr/>
        </p:nvSpPr>
        <p:spPr>
          <a:xfrm>
            <a:off x="7430815" y="367862"/>
            <a:ext cx="2995448" cy="1902372"/>
          </a:xfrm>
          <a:prstGeom prst="wedgeRectCallout">
            <a:avLst>
              <a:gd name="adj1" fmla="val -62938"/>
              <a:gd name="adj2" fmla="val 85152"/>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r>
              <a:rPr lang="en-GB" sz="1400" b="1" dirty="0">
                <a:solidFill>
                  <a:schemeClr val="tx1"/>
                </a:solidFill>
              </a:rPr>
              <a:t>“Twins? You’re expecting twins? "Mrs Lyons </a:t>
            </a:r>
          </a:p>
          <a:p>
            <a:r>
              <a:rPr lang="en-GB" sz="1400" dirty="0">
                <a:solidFill>
                  <a:schemeClr val="tx1"/>
                </a:solidFill>
              </a:rPr>
              <a:t>……………………………………………………………………………………………………………………………………………………………………………………………………………………………………………………………………………………………………………………………………………………………………………………………………………………………………………</a:t>
            </a:r>
          </a:p>
        </p:txBody>
      </p:sp>
      <p:sp>
        <p:nvSpPr>
          <p:cNvPr id="5" name="Rectangular Callout 4"/>
          <p:cNvSpPr/>
          <p:nvPr/>
        </p:nvSpPr>
        <p:spPr>
          <a:xfrm>
            <a:off x="1855077" y="289034"/>
            <a:ext cx="2995448" cy="1902372"/>
          </a:xfrm>
          <a:prstGeom prst="wedgeRectCallout">
            <a:avLst>
              <a:gd name="adj1" fmla="val 58114"/>
              <a:gd name="adj2" fmla="val 89019"/>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0" anchor="ctr"/>
          <a:lstStyle/>
          <a:p>
            <a:r>
              <a:rPr lang="en-GB" sz="1400" b="1" dirty="0">
                <a:solidFill>
                  <a:schemeClr val="tx1"/>
                </a:solidFill>
              </a:rPr>
              <a:t>“Are you soft?” Mickey Johnstone</a:t>
            </a:r>
          </a:p>
          <a:p>
            <a:r>
              <a:rPr lang="en-GB" sz="1400" dirty="0">
                <a:solidFill>
                  <a:schemeClr val="tx1"/>
                </a:solidFill>
              </a:rPr>
              <a:t>……………………………………………………………………………………………………………………………………………………………………………………………………………………………………………………………………………………………………………………………………………………………………………………………………………………………………………</a:t>
            </a:r>
          </a:p>
        </p:txBody>
      </p:sp>
      <p:sp>
        <p:nvSpPr>
          <p:cNvPr id="6" name="Rectangular Callout 5"/>
          <p:cNvSpPr/>
          <p:nvPr/>
        </p:nvSpPr>
        <p:spPr>
          <a:xfrm>
            <a:off x="1855077" y="4619297"/>
            <a:ext cx="2995448" cy="1902372"/>
          </a:xfrm>
          <a:prstGeom prst="wedgeRectCallout">
            <a:avLst>
              <a:gd name="adj1" fmla="val 74606"/>
              <a:gd name="adj2" fmla="val -90539"/>
            </a:avLst>
          </a:prstGeom>
          <a:noFill/>
          <a:ln w="9525" cap="flat" cmpd="sng" algn="ctr">
            <a:solidFill>
              <a:srgbClr val="0070C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r>
              <a:rPr lang="en-GB" sz="1400" b="1" dirty="0">
                <a:solidFill>
                  <a:schemeClr val="tx1"/>
                </a:solidFill>
              </a:rPr>
              <a:t> “I had it all worked out. We were just getting straight.” Mrs Johnstone </a:t>
            </a:r>
          </a:p>
          <a:p>
            <a:r>
              <a:rPr lang="en-GB" sz="1400" dirty="0">
                <a:solidFill>
                  <a:schemeClr val="tx1"/>
                </a:solidFill>
              </a:rPr>
              <a:t>……………………………………………………………………………………………………………………………………………………………………………………………………………………………………………………………………………………………………………………………………………………………………………………………………………………………………………</a:t>
            </a:r>
          </a:p>
        </p:txBody>
      </p:sp>
      <p:sp>
        <p:nvSpPr>
          <p:cNvPr id="7" name="Rectangular Callout 6"/>
          <p:cNvSpPr/>
          <p:nvPr/>
        </p:nvSpPr>
        <p:spPr>
          <a:xfrm>
            <a:off x="7299436" y="4619297"/>
            <a:ext cx="2995448" cy="1902372"/>
          </a:xfrm>
          <a:prstGeom prst="wedgeRectCallout">
            <a:avLst>
              <a:gd name="adj1" fmla="val -70307"/>
              <a:gd name="adj2" fmla="val -90539"/>
            </a:avLst>
          </a:prstGeom>
          <a:noFill/>
          <a:ln w="9525" cap="flat" cmpd="sng" algn="ctr">
            <a:solidFill>
              <a:srgbClr val="7030A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r>
              <a:rPr lang="en-GB" sz="1400" b="1" dirty="0">
                <a:solidFill>
                  <a:schemeClr val="tx1"/>
                </a:solidFill>
              </a:rPr>
              <a:t>“So you’re not working. Why is it so important? Eddie</a:t>
            </a:r>
          </a:p>
          <a:p>
            <a:r>
              <a:rPr lang="en-GB" sz="1400" dirty="0">
                <a:solidFill>
                  <a:schemeClr val="tx1"/>
                </a:solidFill>
              </a:rPr>
              <a:t>……………………………………………………………………………………………………………………………………………………………………………………………………………………………………………………………………………………………………………………………………………………………………………………………………………………………………………</a:t>
            </a:r>
          </a:p>
        </p:txBody>
      </p:sp>
    </p:spTree>
    <p:extLst>
      <p:ext uri="{BB962C8B-B14F-4D97-AF65-F5344CB8AC3E}">
        <p14:creationId xmlns:p14="http://schemas.microsoft.com/office/powerpoint/2010/main" val="32384445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58820" y="137617"/>
            <a:ext cx="1446358" cy="46166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GB" sz="2400" dirty="0"/>
              <a:t>Proxemics</a:t>
            </a:r>
          </a:p>
        </p:txBody>
      </p:sp>
      <p:sp>
        <p:nvSpPr>
          <p:cNvPr id="4" name="TextBox 3"/>
          <p:cNvSpPr txBox="1"/>
          <p:nvPr/>
        </p:nvSpPr>
        <p:spPr>
          <a:xfrm>
            <a:off x="6243145" y="620110"/>
            <a:ext cx="4277711" cy="6124754"/>
          </a:xfrm>
          <a:prstGeom prst="rect">
            <a:avLst/>
          </a:prstGeom>
          <a:noFill/>
          <a:ln>
            <a:solidFill>
              <a:srgbClr val="00B0F0"/>
            </a:solidFill>
          </a:ln>
        </p:spPr>
        <p:txBody>
          <a:bodyPr wrap="square" rtlCol="0">
            <a:spAutoFit/>
          </a:bodyPr>
          <a:lstStyle/>
          <a:p>
            <a:r>
              <a:rPr lang="en-GB" sz="1400" dirty="0"/>
              <a:t>Proxemics can be used to analyse characters relationships. As actors we can convey two or more characters relationships by thinking about their distance from each other and how they are positioned.</a:t>
            </a:r>
          </a:p>
          <a:p>
            <a:r>
              <a:rPr lang="en-GB" sz="1400" b="1" dirty="0"/>
              <a:t>If you were directing the scene in act 1 where Mickey and Edward first meet, how would you direct the actors to show their change in relationships through proxemics?</a:t>
            </a:r>
          </a:p>
          <a:p>
            <a:r>
              <a:rPr lang="en-GB" sz="1400" dirty="0"/>
              <a:t>................................................................................................................................................................................................................................................................................................................................................................................................................................................................................................................................................................................................................................................................................................................................................................................................................................................................................................................................................................................................................................................................................................................................................................................................................................................................................................................................................................................................................................................................................................................................................................................................................................................................................................................................................................................................................................................................................................................</a:t>
            </a:r>
          </a:p>
        </p:txBody>
      </p:sp>
      <p:sp>
        <p:nvSpPr>
          <p:cNvPr id="5" name="Rectangle 4"/>
          <p:cNvSpPr/>
          <p:nvPr/>
        </p:nvSpPr>
        <p:spPr>
          <a:xfrm>
            <a:off x="2416768" y="128088"/>
            <a:ext cx="2775953" cy="46166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GB" sz="2400" dirty="0"/>
              <a:t>Audience Perception</a:t>
            </a:r>
          </a:p>
        </p:txBody>
      </p:sp>
      <p:sp>
        <p:nvSpPr>
          <p:cNvPr id="6" name="TextBox 5"/>
          <p:cNvSpPr txBox="1"/>
          <p:nvPr/>
        </p:nvSpPr>
        <p:spPr>
          <a:xfrm>
            <a:off x="1665890" y="620110"/>
            <a:ext cx="4277711" cy="6140500"/>
          </a:xfrm>
          <a:custGeom>
            <a:avLst/>
            <a:gdLst>
              <a:gd name="connsiteX0" fmla="*/ 0 w 4277711"/>
              <a:gd name="connsiteY0" fmla="*/ 0 h 6340197"/>
              <a:gd name="connsiteX1" fmla="*/ 4277711 w 4277711"/>
              <a:gd name="connsiteY1" fmla="*/ 0 h 6340197"/>
              <a:gd name="connsiteX2" fmla="*/ 4277711 w 4277711"/>
              <a:gd name="connsiteY2" fmla="*/ 6340197 h 6340197"/>
              <a:gd name="connsiteX3" fmla="*/ 0 w 4277711"/>
              <a:gd name="connsiteY3" fmla="*/ 6340197 h 6340197"/>
              <a:gd name="connsiteX4" fmla="*/ 0 w 4277711"/>
              <a:gd name="connsiteY4" fmla="*/ 0 h 6340197"/>
              <a:gd name="connsiteX0" fmla="*/ 0 w 4277711"/>
              <a:gd name="connsiteY0" fmla="*/ 0 h 6340197"/>
              <a:gd name="connsiteX1" fmla="*/ 4277711 w 4277711"/>
              <a:gd name="connsiteY1" fmla="*/ 0 h 6340197"/>
              <a:gd name="connsiteX2" fmla="*/ 4277711 w 4277711"/>
              <a:gd name="connsiteY2" fmla="*/ 6140500 h 6340197"/>
              <a:gd name="connsiteX3" fmla="*/ 0 w 4277711"/>
              <a:gd name="connsiteY3" fmla="*/ 6340197 h 6340197"/>
              <a:gd name="connsiteX4" fmla="*/ 0 w 4277711"/>
              <a:gd name="connsiteY4" fmla="*/ 0 h 6340197"/>
              <a:gd name="connsiteX0" fmla="*/ 0 w 4277711"/>
              <a:gd name="connsiteY0" fmla="*/ 0 h 6140500"/>
              <a:gd name="connsiteX1" fmla="*/ 4277711 w 4277711"/>
              <a:gd name="connsiteY1" fmla="*/ 0 h 6140500"/>
              <a:gd name="connsiteX2" fmla="*/ 4277711 w 4277711"/>
              <a:gd name="connsiteY2" fmla="*/ 6140500 h 6140500"/>
              <a:gd name="connsiteX3" fmla="*/ 0 w 4277711"/>
              <a:gd name="connsiteY3" fmla="*/ 6098459 h 6140500"/>
              <a:gd name="connsiteX4" fmla="*/ 0 w 4277711"/>
              <a:gd name="connsiteY4" fmla="*/ 0 h 6140500"/>
              <a:gd name="connsiteX0" fmla="*/ 0 w 4277711"/>
              <a:gd name="connsiteY0" fmla="*/ 0 h 6140500"/>
              <a:gd name="connsiteX1" fmla="*/ 4277711 w 4277711"/>
              <a:gd name="connsiteY1" fmla="*/ 0 h 6140500"/>
              <a:gd name="connsiteX2" fmla="*/ 4277711 w 4277711"/>
              <a:gd name="connsiteY2" fmla="*/ 6140500 h 6140500"/>
              <a:gd name="connsiteX3" fmla="*/ 10510 w 4277711"/>
              <a:gd name="connsiteY3" fmla="*/ 6119480 h 6140500"/>
              <a:gd name="connsiteX4" fmla="*/ 0 w 4277711"/>
              <a:gd name="connsiteY4" fmla="*/ 0 h 6140500"/>
              <a:gd name="connsiteX0" fmla="*/ 0 w 4277711"/>
              <a:gd name="connsiteY0" fmla="*/ 0 h 6140500"/>
              <a:gd name="connsiteX1" fmla="*/ 4277711 w 4277711"/>
              <a:gd name="connsiteY1" fmla="*/ 0 h 6140500"/>
              <a:gd name="connsiteX2" fmla="*/ 4277711 w 4277711"/>
              <a:gd name="connsiteY2" fmla="*/ 6140500 h 6140500"/>
              <a:gd name="connsiteX3" fmla="*/ 10510 w 4277711"/>
              <a:gd name="connsiteY3" fmla="*/ 6129990 h 6140500"/>
              <a:gd name="connsiteX4" fmla="*/ 0 w 4277711"/>
              <a:gd name="connsiteY4" fmla="*/ 0 h 6140500"/>
              <a:gd name="connsiteX0" fmla="*/ 0 w 4277711"/>
              <a:gd name="connsiteY0" fmla="*/ 0 h 6140500"/>
              <a:gd name="connsiteX1" fmla="*/ 4277711 w 4277711"/>
              <a:gd name="connsiteY1" fmla="*/ 0 h 6140500"/>
              <a:gd name="connsiteX2" fmla="*/ 4277711 w 4277711"/>
              <a:gd name="connsiteY2" fmla="*/ 6140500 h 6140500"/>
              <a:gd name="connsiteX3" fmla="*/ 10510 w 4277711"/>
              <a:gd name="connsiteY3" fmla="*/ 6140500 h 6140500"/>
              <a:gd name="connsiteX4" fmla="*/ 0 w 4277711"/>
              <a:gd name="connsiteY4" fmla="*/ 0 h 614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7711" h="6140500">
                <a:moveTo>
                  <a:pt x="0" y="0"/>
                </a:moveTo>
                <a:lnTo>
                  <a:pt x="4277711" y="0"/>
                </a:lnTo>
                <a:lnTo>
                  <a:pt x="4277711" y="6140500"/>
                </a:lnTo>
                <a:lnTo>
                  <a:pt x="10510" y="6140500"/>
                </a:lnTo>
                <a:cubicBezTo>
                  <a:pt x="7007" y="4100673"/>
                  <a:pt x="3503" y="2039827"/>
                  <a:pt x="0" y="0"/>
                </a:cubicBezTo>
                <a:close/>
              </a:path>
            </a:pathLst>
          </a:custGeom>
          <a:noFill/>
          <a:ln>
            <a:solidFill>
              <a:srgbClr val="FFC000"/>
            </a:solidFill>
          </a:ln>
        </p:spPr>
        <p:txBody>
          <a:bodyPr wrap="square" rtlCol="0">
            <a:spAutoFit/>
          </a:bodyPr>
          <a:lstStyle/>
          <a:p>
            <a:r>
              <a:rPr lang="en-GB" sz="1400" dirty="0"/>
              <a:t>Within ‘Blood Brothers’ the characters have certain preconceived judgements of the protagonists. However, we as the audience have a different perception as we are shown the characters internal struggle through songs and monologues.</a:t>
            </a:r>
          </a:p>
          <a:p>
            <a:r>
              <a:rPr lang="en-GB" sz="1400" b="1" dirty="0"/>
              <a:t>Towards the end of Act 1 the policeman takes both Mickey and Edward home. How does Russell show the different perceptions that the policeman has of Mickey and Edward?</a:t>
            </a:r>
          </a:p>
          <a:p>
            <a:r>
              <a:rPr lang="en-GB" sz="1400" dirty="0"/>
              <a:t>....................................................................................................................................................................................................................................................................................................................................................................................................................................................................................................................................................................................................................................................................................................................................................................................................................................................................................................................................................................................................................................................</a:t>
            </a:r>
            <a:r>
              <a:rPr lang="en-GB" sz="1400" b="1" dirty="0"/>
              <a:t>As an audience how do we perceive Mickey and Edward in this scene?</a:t>
            </a:r>
          </a:p>
          <a:p>
            <a:r>
              <a:rPr lang="en-GB" sz="1400" dirty="0"/>
              <a:t>........................................................................................................................................................................................................................................................................................................................................................................................................................................................................................................................................................................</a:t>
            </a:r>
          </a:p>
        </p:txBody>
      </p:sp>
    </p:spTree>
    <p:extLst>
      <p:ext uri="{BB962C8B-B14F-4D97-AF65-F5344CB8AC3E}">
        <p14:creationId xmlns:p14="http://schemas.microsoft.com/office/powerpoint/2010/main" val="3933427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7763" y="1215124"/>
            <a:ext cx="2607673"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sz="1400" b="1" u="sng" dirty="0"/>
              <a:t>1. Swearing on the Bible </a:t>
            </a:r>
          </a:p>
          <a:p>
            <a:r>
              <a:rPr lang="en-GB" sz="1400" dirty="0"/>
              <a:t>Mrs Lyons asks Mrs Johnston to swear on the Bible that she will give 1 of her babies to her and keep this a secret</a:t>
            </a:r>
            <a:r>
              <a:rPr lang="en-GB" sz="1600" dirty="0"/>
              <a:t>. </a:t>
            </a:r>
          </a:p>
        </p:txBody>
      </p:sp>
      <p:sp>
        <p:nvSpPr>
          <p:cNvPr id="6" name="Rectangle 5"/>
          <p:cNvSpPr/>
          <p:nvPr/>
        </p:nvSpPr>
        <p:spPr>
          <a:xfrm>
            <a:off x="137763" y="2574179"/>
            <a:ext cx="2607673" cy="138499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GB" sz="1400" b="1" u="sng" dirty="0"/>
              <a:t>2. Mickey and Eddie First Meet</a:t>
            </a:r>
          </a:p>
          <a:p>
            <a:r>
              <a:rPr lang="en-GB" sz="1400" dirty="0"/>
              <a:t>These two characters meet in the park and have no idea they are brothers. They call each other ‘Blood Brothers’ when they find out they have the same birthday. </a:t>
            </a:r>
          </a:p>
        </p:txBody>
      </p:sp>
      <p:sp>
        <p:nvSpPr>
          <p:cNvPr id="8" name="Rectangle 7"/>
          <p:cNvSpPr/>
          <p:nvPr/>
        </p:nvSpPr>
        <p:spPr>
          <a:xfrm>
            <a:off x="3304394" y="225402"/>
            <a:ext cx="5508527" cy="83099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GB" sz="2400" dirty="0"/>
              <a:t>Key Scenes: Make sure you understand what is happening in these scenes. </a:t>
            </a:r>
          </a:p>
        </p:txBody>
      </p:sp>
      <p:sp>
        <p:nvSpPr>
          <p:cNvPr id="7" name="Rectangle 6"/>
          <p:cNvSpPr/>
          <p:nvPr/>
        </p:nvSpPr>
        <p:spPr>
          <a:xfrm>
            <a:off x="95593" y="4117900"/>
            <a:ext cx="2607673" cy="267765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sz="1400" b="1" u="sng" dirty="0"/>
              <a:t>3. Policeman </a:t>
            </a:r>
          </a:p>
          <a:p>
            <a:r>
              <a:rPr lang="en-GB" sz="1400" dirty="0"/>
              <a:t>Mickey, Linda and Eddie are caught throwing stones The policeman visits Mrs Johnstone and warns her harshly that any more trouble from her children will mean a court visit. In contrast, he then visits Mrs Lyons but chooses to explain away the trouble as merely a childish ‘prank’. He asks her to make sure Edward ‘keeps with his own kind’. </a:t>
            </a:r>
          </a:p>
        </p:txBody>
      </p:sp>
      <p:sp>
        <p:nvSpPr>
          <p:cNvPr id="9" name="Rectangle 8"/>
          <p:cNvSpPr/>
          <p:nvPr/>
        </p:nvSpPr>
        <p:spPr>
          <a:xfrm>
            <a:off x="3028725" y="2447017"/>
            <a:ext cx="2607673" cy="3108543"/>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GB" sz="1400" b="1" u="sng" dirty="0"/>
              <a:t>4. Teenagers on the Bus</a:t>
            </a:r>
          </a:p>
          <a:p>
            <a:r>
              <a:rPr lang="en-GB" sz="1400" dirty="0"/>
              <a:t>Mickey is on the school bus with Linda when Sammy pulls out a knife and threatens the conductor for a cheap ticket before running off. </a:t>
            </a:r>
            <a:r>
              <a:rPr lang="en-GB" sz="1400" b="1" dirty="0"/>
              <a:t>Linda tells Mickey she loves him</a:t>
            </a:r>
            <a:r>
              <a:rPr lang="en-GB" sz="1400" dirty="0"/>
              <a:t>, but only if he doesn’t become a criminal like his brother. </a:t>
            </a:r>
          </a:p>
          <a:p>
            <a:r>
              <a:rPr lang="en-GB" sz="1400" dirty="0"/>
              <a:t>Mickey </a:t>
            </a:r>
            <a:r>
              <a:rPr lang="en-GB" sz="1400" b="1" dirty="0"/>
              <a:t>doesn’t know how to tell Linda he loves her</a:t>
            </a:r>
            <a:r>
              <a:rPr lang="en-GB" sz="1400" dirty="0"/>
              <a:t>. Edward recommends they go to see sex films at the cinema to ‘see how it’s done’. </a:t>
            </a:r>
          </a:p>
        </p:txBody>
      </p:sp>
      <p:sp>
        <p:nvSpPr>
          <p:cNvPr id="10" name="TextBox 9"/>
          <p:cNvSpPr txBox="1"/>
          <p:nvPr/>
        </p:nvSpPr>
        <p:spPr>
          <a:xfrm>
            <a:off x="167051" y="225401"/>
            <a:ext cx="2391455" cy="830997"/>
          </a:xfrm>
          <a:prstGeom prst="rect">
            <a:avLst/>
          </a:prstGeom>
          <a:noFill/>
          <a:ln>
            <a:solidFill>
              <a:srgbClr val="FF0000"/>
            </a:solidFill>
          </a:ln>
        </p:spPr>
        <p:txBody>
          <a:bodyPr wrap="square" rtlCol="0">
            <a:spAutoFit/>
          </a:bodyPr>
          <a:lstStyle/>
          <a:p>
            <a:pPr algn="ctr"/>
            <a:r>
              <a:rPr lang="en-GB" sz="4800" dirty="0"/>
              <a:t>Act 1</a:t>
            </a:r>
          </a:p>
        </p:txBody>
      </p:sp>
      <p:sp>
        <p:nvSpPr>
          <p:cNvPr id="11" name="TextBox 10"/>
          <p:cNvSpPr txBox="1"/>
          <p:nvPr/>
        </p:nvSpPr>
        <p:spPr>
          <a:xfrm>
            <a:off x="3190452" y="1399789"/>
            <a:ext cx="2391455" cy="830997"/>
          </a:xfrm>
          <a:prstGeom prst="rect">
            <a:avLst/>
          </a:prstGeom>
          <a:noFill/>
          <a:ln>
            <a:solidFill>
              <a:srgbClr val="FF0000"/>
            </a:solidFill>
          </a:ln>
        </p:spPr>
        <p:txBody>
          <a:bodyPr wrap="square" rtlCol="0">
            <a:spAutoFit/>
          </a:bodyPr>
          <a:lstStyle/>
          <a:p>
            <a:pPr algn="ctr"/>
            <a:r>
              <a:rPr lang="en-GB" sz="4800" dirty="0"/>
              <a:t>Act 2</a:t>
            </a:r>
          </a:p>
        </p:txBody>
      </p:sp>
      <p:sp>
        <p:nvSpPr>
          <p:cNvPr id="12" name="Rectangle 11"/>
          <p:cNvSpPr/>
          <p:nvPr/>
        </p:nvSpPr>
        <p:spPr>
          <a:xfrm>
            <a:off x="5971634" y="1369799"/>
            <a:ext cx="2607673" cy="418576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sz="1400" b="1" u="sng" dirty="0"/>
              <a:t>5. Made redundant</a:t>
            </a:r>
          </a:p>
          <a:p>
            <a:r>
              <a:rPr lang="en-GB" sz="1400" dirty="0"/>
              <a:t>Mickey loses his job. due to the ‘global slump’ his services are no longer required. </a:t>
            </a:r>
          </a:p>
          <a:p>
            <a:r>
              <a:rPr lang="en-GB" sz="1400" dirty="0"/>
              <a:t>Edward comes back from university for Christmas, well dressed and happy. Mickey doesn’t share his happiness. Edward doesn’t see the problem of living life ‘on the dole’ but Mickey feels that he just cannot begin to understand. Mickey explains that he has had to grow up and become an adult, while Edward can happily still play around like a kid. He feels they no longer have anything in common and he tells Edward to ‘beat it’. </a:t>
            </a:r>
          </a:p>
        </p:txBody>
      </p:sp>
      <p:sp>
        <p:nvSpPr>
          <p:cNvPr id="13" name="Rectangle 12"/>
          <p:cNvSpPr/>
          <p:nvPr/>
        </p:nvSpPr>
        <p:spPr>
          <a:xfrm>
            <a:off x="9068663" y="111966"/>
            <a:ext cx="2607673" cy="2462213"/>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GB" sz="1400" b="1" u="sng" dirty="0"/>
              <a:t>6. Downhill</a:t>
            </a:r>
          </a:p>
          <a:p>
            <a:r>
              <a:rPr lang="en-GB" sz="1400" dirty="0"/>
              <a:t>Mickey goes to prison for armed robbery set up by Sammy’s gang. Once out he relies on anti-depressants. Linda has found Mickey a job and a new home. Mickey is angry and knows who really sorted their lives out and gave him the job. It was Edward, now grown up and known as Councillor Eddie Lyons. </a:t>
            </a:r>
          </a:p>
        </p:txBody>
      </p:sp>
      <p:sp>
        <p:nvSpPr>
          <p:cNvPr id="14" name="Rectangle 13"/>
          <p:cNvSpPr/>
          <p:nvPr/>
        </p:nvSpPr>
        <p:spPr>
          <a:xfrm>
            <a:off x="9068663" y="2825238"/>
            <a:ext cx="2607673" cy="397031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sz="1400" b="1" u="sng" dirty="0"/>
              <a:t>7. Love Triangle </a:t>
            </a:r>
          </a:p>
          <a:p>
            <a:r>
              <a:rPr lang="en-GB" sz="1400" dirty="0"/>
              <a:t>Edward kisses Linda and Mrs Lyons tells Mickey that Edward and Linda are seeing each other. Mickey takes a gun that Sammy had hidden under the floorboards. Mickey charges into town to look for Edward who is in a meeting. There is a commotion amongst the audience and Mickey approaches the stage pointing his gun at Edward. Mrs Johnstone to </a:t>
            </a:r>
            <a:r>
              <a:rPr lang="en-GB" sz="1400" b="1" dirty="0"/>
              <a:t>reveal</a:t>
            </a:r>
            <a:r>
              <a:rPr lang="en-GB" sz="1400" dirty="0"/>
              <a:t> to him that Edward is actually his twin brother The police arrive. Waving his gun in a frenzy at Edward, it accidentally goes off and Edward is killed. The police shoot Mickey. </a:t>
            </a:r>
          </a:p>
        </p:txBody>
      </p:sp>
    </p:spTree>
    <p:extLst>
      <p:ext uri="{BB962C8B-B14F-4D97-AF65-F5344CB8AC3E}">
        <p14:creationId xmlns:p14="http://schemas.microsoft.com/office/powerpoint/2010/main" val="32421841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6410" y="2774923"/>
            <a:ext cx="1271502" cy="46166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GB" sz="2400" dirty="0"/>
              <a:t>Top Tips </a:t>
            </a:r>
          </a:p>
        </p:txBody>
      </p:sp>
      <p:sp>
        <p:nvSpPr>
          <p:cNvPr id="3" name="TextBox 2"/>
          <p:cNvSpPr txBox="1"/>
          <p:nvPr/>
        </p:nvSpPr>
        <p:spPr>
          <a:xfrm>
            <a:off x="4456386" y="3236588"/>
            <a:ext cx="3163614"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b="1" dirty="0"/>
              <a:t>How can I approach the written exam? </a:t>
            </a:r>
          </a:p>
        </p:txBody>
      </p:sp>
      <p:sp>
        <p:nvSpPr>
          <p:cNvPr id="4" name="Rectangular Callout 3"/>
          <p:cNvSpPr/>
          <p:nvPr/>
        </p:nvSpPr>
        <p:spPr>
          <a:xfrm>
            <a:off x="8202667" y="350736"/>
            <a:ext cx="2995448" cy="2424187"/>
          </a:xfrm>
          <a:prstGeom prst="wedgeRectCallout">
            <a:avLst>
              <a:gd name="adj1" fmla="val -62938"/>
              <a:gd name="adj2" fmla="val 85152"/>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r>
              <a:rPr lang="en-GB" sz="1400" b="1" u="sng" dirty="0">
                <a:solidFill>
                  <a:schemeClr val="tx1"/>
                </a:solidFill>
              </a:rPr>
              <a:t>How long should I spend answering each question?</a:t>
            </a:r>
          </a:p>
          <a:p>
            <a:r>
              <a:rPr lang="en-GB" sz="1400" dirty="0">
                <a:solidFill>
                  <a:schemeClr val="tx1"/>
                </a:solidFill>
              </a:rPr>
              <a:t>Section A: 5 minutes</a:t>
            </a:r>
          </a:p>
          <a:p>
            <a:r>
              <a:rPr lang="en-GB" sz="1400" dirty="0">
                <a:solidFill>
                  <a:schemeClr val="tx1"/>
                </a:solidFill>
              </a:rPr>
              <a:t>Section B: 1: 5 minutes, 2: 10 minutes, 3: 15 minutes, 4: 25 minutes. </a:t>
            </a:r>
          </a:p>
          <a:p>
            <a:r>
              <a:rPr lang="en-GB" sz="1400" dirty="0">
                <a:solidFill>
                  <a:schemeClr val="tx1"/>
                </a:solidFill>
              </a:rPr>
              <a:t>Section C: 40 minutes </a:t>
            </a:r>
          </a:p>
          <a:p>
            <a:endParaRPr lang="en-GB" sz="1400" dirty="0">
              <a:solidFill>
                <a:schemeClr val="tx1"/>
              </a:solidFill>
            </a:endParaRPr>
          </a:p>
          <a:p>
            <a:r>
              <a:rPr lang="en-GB" sz="1400" b="1" u="sng" dirty="0">
                <a:solidFill>
                  <a:schemeClr val="tx1"/>
                </a:solidFill>
              </a:rPr>
              <a:t>5 minutes spare to check work </a:t>
            </a:r>
          </a:p>
        </p:txBody>
      </p:sp>
      <p:sp>
        <p:nvSpPr>
          <p:cNvPr id="5" name="Rectangular Callout 4"/>
          <p:cNvSpPr/>
          <p:nvPr/>
        </p:nvSpPr>
        <p:spPr>
          <a:xfrm>
            <a:off x="475267" y="289033"/>
            <a:ext cx="2995448" cy="1902372"/>
          </a:xfrm>
          <a:prstGeom prst="wedgeRectCallout">
            <a:avLst>
              <a:gd name="adj1" fmla="val 58114"/>
              <a:gd name="adj2" fmla="val 89019"/>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0" anchor="ctr"/>
          <a:lstStyle/>
          <a:p>
            <a:r>
              <a:rPr lang="en-GB" sz="1400" b="1" u="sng" dirty="0">
                <a:solidFill>
                  <a:schemeClr val="tx1"/>
                </a:solidFill>
              </a:rPr>
              <a:t>Which question should I answer first?</a:t>
            </a:r>
          </a:p>
          <a:p>
            <a:pPr marL="342900" indent="-342900">
              <a:buFont typeface="+mj-lt"/>
              <a:buAutoNum type="arabicPeriod"/>
            </a:pPr>
            <a:r>
              <a:rPr lang="en-GB" sz="1400" dirty="0">
                <a:solidFill>
                  <a:schemeClr val="tx1"/>
                </a:solidFill>
              </a:rPr>
              <a:t>Start with Section A multiple choice (to build your confidence) </a:t>
            </a:r>
          </a:p>
          <a:p>
            <a:pPr marL="342900" indent="-342900">
              <a:buFont typeface="+mj-lt"/>
              <a:buAutoNum type="arabicPeriod"/>
            </a:pPr>
            <a:r>
              <a:rPr lang="en-GB" sz="1400" dirty="0">
                <a:solidFill>
                  <a:schemeClr val="tx1"/>
                </a:solidFill>
              </a:rPr>
              <a:t>Section C: Live Theatre Review (32 marks)</a:t>
            </a:r>
          </a:p>
          <a:p>
            <a:pPr marL="342900" indent="-342900">
              <a:buFont typeface="+mj-lt"/>
              <a:buAutoNum type="arabicPeriod"/>
            </a:pPr>
            <a:r>
              <a:rPr lang="en-GB" sz="1400" dirty="0">
                <a:solidFill>
                  <a:schemeClr val="tx1"/>
                </a:solidFill>
              </a:rPr>
              <a:t>Section B: In order to build up skills and understanding. </a:t>
            </a:r>
          </a:p>
        </p:txBody>
      </p:sp>
      <p:sp>
        <p:nvSpPr>
          <p:cNvPr id="6" name="Rectangular Callout 5"/>
          <p:cNvSpPr/>
          <p:nvPr/>
        </p:nvSpPr>
        <p:spPr>
          <a:xfrm>
            <a:off x="357353" y="3544365"/>
            <a:ext cx="2995448" cy="2947553"/>
          </a:xfrm>
          <a:prstGeom prst="wedgeRectCallout">
            <a:avLst>
              <a:gd name="adj1" fmla="val 84145"/>
              <a:gd name="adj2" fmla="val -46591"/>
            </a:avLst>
          </a:prstGeom>
          <a:noFill/>
          <a:ln w="9525" cap="flat" cmpd="sng" algn="ctr">
            <a:solidFill>
              <a:srgbClr val="0070C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endParaRPr lang="en-GB" sz="1400" b="1" u="sng" dirty="0">
              <a:solidFill>
                <a:schemeClr val="tx1"/>
              </a:solidFill>
            </a:endParaRPr>
          </a:p>
          <a:p>
            <a:endParaRPr lang="en-GB" sz="1400" b="1" u="sng" dirty="0">
              <a:solidFill>
                <a:schemeClr val="tx1"/>
              </a:solidFill>
            </a:endParaRPr>
          </a:p>
          <a:p>
            <a:r>
              <a:rPr lang="en-GB" sz="1400" b="1" u="sng" dirty="0">
                <a:solidFill>
                  <a:schemeClr val="tx1"/>
                </a:solidFill>
              </a:rPr>
              <a:t>What should I remember to do most? </a:t>
            </a:r>
          </a:p>
          <a:p>
            <a:pPr marL="285750" indent="-285750">
              <a:buFont typeface="Arial" panose="020B0604020202020204" pitchFamily="34" charset="0"/>
              <a:buChar char="•"/>
            </a:pPr>
            <a:r>
              <a:rPr lang="en-GB" sz="1400" dirty="0">
                <a:solidFill>
                  <a:schemeClr val="tx1"/>
                </a:solidFill>
              </a:rPr>
              <a:t>Always </a:t>
            </a:r>
            <a:r>
              <a:rPr lang="en-GB" sz="1400" b="1" u="sng" dirty="0">
                <a:solidFill>
                  <a:schemeClr val="tx1"/>
                </a:solidFill>
              </a:rPr>
              <a:t>justify </a:t>
            </a:r>
            <a:r>
              <a:rPr lang="en-GB" sz="1400" dirty="0">
                <a:solidFill>
                  <a:schemeClr val="tx1"/>
                </a:solidFill>
              </a:rPr>
              <a:t>your ideas: explain why. </a:t>
            </a:r>
          </a:p>
          <a:p>
            <a:pPr marL="285750" indent="-285750">
              <a:buFont typeface="Arial" panose="020B0604020202020204" pitchFamily="34" charset="0"/>
              <a:buChar char="•"/>
            </a:pPr>
            <a:r>
              <a:rPr lang="en-GB" sz="1400" b="1" u="sng" dirty="0">
                <a:solidFill>
                  <a:schemeClr val="tx1"/>
                </a:solidFill>
              </a:rPr>
              <a:t>Design Question in Section A: </a:t>
            </a:r>
            <a:r>
              <a:rPr lang="en-GB" sz="1400" dirty="0">
                <a:solidFill>
                  <a:schemeClr val="tx1"/>
                </a:solidFill>
              </a:rPr>
              <a:t>Link your ideas back to the time period in Liverpool. </a:t>
            </a:r>
          </a:p>
          <a:p>
            <a:pPr marL="285750" indent="-285750">
              <a:buFont typeface="Arial" panose="020B0604020202020204" pitchFamily="34" charset="0"/>
              <a:buChar char="•"/>
            </a:pPr>
            <a:r>
              <a:rPr lang="en-GB" sz="1400" b="1" u="sng" dirty="0">
                <a:solidFill>
                  <a:schemeClr val="tx1"/>
                </a:solidFill>
              </a:rPr>
              <a:t>Double, double check </a:t>
            </a:r>
            <a:r>
              <a:rPr lang="en-GB" sz="1400" dirty="0">
                <a:solidFill>
                  <a:schemeClr val="tx1"/>
                </a:solidFill>
              </a:rPr>
              <a:t>what character the question is asking you to talk about! Mr and Mrs are two different characters. </a:t>
            </a:r>
          </a:p>
          <a:p>
            <a:pPr marL="285750" indent="-285750">
              <a:buFont typeface="Arial" panose="020B0604020202020204" pitchFamily="34" charset="0"/>
              <a:buChar char="•"/>
            </a:pPr>
            <a:endParaRPr lang="en-GB" sz="1400" dirty="0">
              <a:solidFill>
                <a:schemeClr val="tx1"/>
              </a:solidFill>
            </a:endParaRPr>
          </a:p>
          <a:p>
            <a:pPr marL="285750" indent="-285750">
              <a:buFont typeface="Arial" panose="020B0604020202020204" pitchFamily="34" charset="0"/>
              <a:buChar char="•"/>
            </a:pPr>
            <a:endParaRPr lang="en-GB" sz="1400" b="1" dirty="0">
              <a:solidFill>
                <a:schemeClr val="tx1"/>
              </a:solidFill>
            </a:endParaRPr>
          </a:p>
          <a:p>
            <a:endParaRPr lang="en-GB" sz="1400" dirty="0">
              <a:solidFill>
                <a:schemeClr val="tx1"/>
              </a:solidFill>
            </a:endParaRPr>
          </a:p>
        </p:txBody>
      </p:sp>
      <p:sp>
        <p:nvSpPr>
          <p:cNvPr id="7" name="Rectangular Callout 6"/>
          <p:cNvSpPr/>
          <p:nvPr/>
        </p:nvSpPr>
        <p:spPr>
          <a:xfrm>
            <a:off x="6038193" y="4589547"/>
            <a:ext cx="2995448" cy="1902372"/>
          </a:xfrm>
          <a:prstGeom prst="wedgeRectCallout">
            <a:avLst>
              <a:gd name="adj1" fmla="val -70307"/>
              <a:gd name="adj2" fmla="val -90539"/>
            </a:avLst>
          </a:prstGeom>
          <a:noFill/>
          <a:ln w="9525" cap="flat" cmpd="sng" algn="ctr">
            <a:solidFill>
              <a:srgbClr val="7030A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endParaRPr lang="en-GB" sz="1400" dirty="0">
              <a:solidFill>
                <a:schemeClr val="tx1"/>
              </a:solidFill>
            </a:endParaRPr>
          </a:p>
        </p:txBody>
      </p:sp>
      <p:sp>
        <p:nvSpPr>
          <p:cNvPr id="8" name="Rectangle 7"/>
          <p:cNvSpPr/>
          <p:nvPr/>
        </p:nvSpPr>
        <p:spPr>
          <a:xfrm>
            <a:off x="9492810" y="3263783"/>
            <a:ext cx="2108638" cy="188786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rPr>
              <a:t>You </a:t>
            </a:r>
            <a:r>
              <a:rPr lang="en-GB" sz="2400" b="1" u="sng" dirty="0">
                <a:solidFill>
                  <a:schemeClr val="bg1"/>
                </a:solidFill>
              </a:rPr>
              <a:t>CAN </a:t>
            </a:r>
            <a:r>
              <a:rPr lang="en-GB" sz="2400" dirty="0">
                <a:solidFill>
                  <a:schemeClr val="bg1"/>
                </a:solidFill>
              </a:rPr>
              <a:t>take a clean copy of the play into the exam!</a:t>
            </a:r>
          </a:p>
        </p:txBody>
      </p:sp>
      <p:sp>
        <p:nvSpPr>
          <p:cNvPr id="9" name="Rectangle 8"/>
          <p:cNvSpPr/>
          <p:nvPr/>
        </p:nvSpPr>
        <p:spPr>
          <a:xfrm>
            <a:off x="6038194" y="4687306"/>
            <a:ext cx="2995448" cy="1815882"/>
          </a:xfrm>
          <a:prstGeom prst="rect">
            <a:avLst/>
          </a:prstGeom>
        </p:spPr>
        <p:txBody>
          <a:bodyPr wrap="square">
            <a:spAutoFit/>
          </a:bodyPr>
          <a:lstStyle/>
          <a:p>
            <a:r>
              <a:rPr lang="en-GB" sz="1400" b="1" u="sng" dirty="0"/>
              <a:t>How can I safe time?</a:t>
            </a:r>
          </a:p>
          <a:p>
            <a:pPr marL="285750" indent="-285750">
              <a:buFont typeface="Arial" panose="020B0604020202020204" pitchFamily="34" charset="0"/>
              <a:buChar char="•"/>
            </a:pPr>
            <a:r>
              <a:rPr lang="en-GB" sz="1400" dirty="0"/>
              <a:t>Write Mrs J, Mrs L, Mr L in replace of full names. The examiner will still understand. </a:t>
            </a:r>
          </a:p>
          <a:p>
            <a:pPr marL="285750" indent="-285750">
              <a:buFont typeface="Arial" panose="020B0604020202020204" pitchFamily="34" charset="0"/>
              <a:buChar char="•"/>
            </a:pPr>
            <a:r>
              <a:rPr lang="en-GB" sz="1400" dirty="0"/>
              <a:t>Diagrams and sketches can be used for the design question as long as you justify your ideas. </a:t>
            </a:r>
          </a:p>
          <a:p>
            <a:endParaRPr lang="en-GB" sz="1400" b="1" u="sng" dirty="0"/>
          </a:p>
        </p:txBody>
      </p:sp>
      <p:sp>
        <p:nvSpPr>
          <p:cNvPr id="10" name="Rectangle 9"/>
          <p:cNvSpPr/>
          <p:nvPr/>
        </p:nvSpPr>
        <p:spPr>
          <a:xfrm>
            <a:off x="4887842" y="406138"/>
            <a:ext cx="2108638" cy="116971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rPr>
              <a:t>Exam 1hr 45 minutes </a:t>
            </a:r>
          </a:p>
        </p:txBody>
      </p:sp>
    </p:spTree>
    <p:extLst>
      <p:ext uri="{BB962C8B-B14F-4D97-AF65-F5344CB8AC3E}">
        <p14:creationId xmlns:p14="http://schemas.microsoft.com/office/powerpoint/2010/main" val="11663236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694035" y="225401"/>
            <a:ext cx="5508527" cy="83099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GB" sz="2400" b="1" u="sng" dirty="0"/>
              <a:t>How to answer a 4 mark question</a:t>
            </a:r>
          </a:p>
          <a:p>
            <a:pPr algn="ctr"/>
            <a:r>
              <a:rPr lang="en-GB" sz="2400" b="1" u="sng" dirty="0"/>
              <a:t>WHAT- HOW-WHY </a:t>
            </a:r>
          </a:p>
        </p:txBody>
      </p:sp>
      <p:sp>
        <p:nvSpPr>
          <p:cNvPr id="9" name="Rectangle 8"/>
          <p:cNvSpPr/>
          <p:nvPr/>
        </p:nvSpPr>
        <p:spPr>
          <a:xfrm>
            <a:off x="8338091" y="225401"/>
            <a:ext cx="3581400" cy="147732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GB" dirty="0"/>
              <a:t>Always a design question</a:t>
            </a:r>
          </a:p>
          <a:p>
            <a:pPr marL="342900" indent="-342900" algn="ctr">
              <a:buFont typeface="Wingdings" panose="05000000000000000000" pitchFamily="2" charset="2"/>
              <a:buChar char="ü"/>
            </a:pPr>
            <a:r>
              <a:rPr lang="en-GB" dirty="0"/>
              <a:t>Costume</a:t>
            </a:r>
          </a:p>
          <a:p>
            <a:pPr marL="342900" indent="-342900" algn="ctr">
              <a:buFont typeface="Wingdings" panose="05000000000000000000" pitchFamily="2" charset="2"/>
              <a:buChar char="ü"/>
            </a:pPr>
            <a:r>
              <a:rPr lang="en-GB" dirty="0"/>
              <a:t>Set </a:t>
            </a:r>
          </a:p>
          <a:p>
            <a:pPr marL="342900" indent="-342900" algn="ctr">
              <a:buFont typeface="Wingdings" panose="05000000000000000000" pitchFamily="2" charset="2"/>
              <a:buChar char="ü"/>
            </a:pPr>
            <a:r>
              <a:rPr lang="en-GB" dirty="0"/>
              <a:t>Lighting </a:t>
            </a:r>
          </a:p>
          <a:p>
            <a:pPr marL="342900" indent="-342900" algn="ctr">
              <a:buFont typeface="Wingdings" panose="05000000000000000000" pitchFamily="2" charset="2"/>
              <a:buChar char="ü"/>
            </a:pPr>
            <a:r>
              <a:rPr lang="en-GB" dirty="0"/>
              <a:t>Sound</a:t>
            </a:r>
          </a:p>
        </p:txBody>
      </p:sp>
      <p:sp>
        <p:nvSpPr>
          <p:cNvPr id="10" name="TextBox 9"/>
          <p:cNvSpPr txBox="1"/>
          <p:nvPr/>
        </p:nvSpPr>
        <p:spPr>
          <a:xfrm>
            <a:off x="167051" y="225401"/>
            <a:ext cx="2391455" cy="830997"/>
          </a:xfrm>
          <a:prstGeom prst="rect">
            <a:avLst/>
          </a:prstGeom>
          <a:noFill/>
          <a:ln>
            <a:solidFill>
              <a:srgbClr val="FF0000"/>
            </a:solidFill>
          </a:ln>
        </p:spPr>
        <p:txBody>
          <a:bodyPr wrap="square" rtlCol="0">
            <a:spAutoFit/>
          </a:bodyPr>
          <a:lstStyle/>
          <a:p>
            <a:pPr algn="ctr"/>
            <a:r>
              <a:rPr lang="en-GB" sz="4800" dirty="0"/>
              <a:t>5 </a:t>
            </a:r>
            <a:r>
              <a:rPr lang="en-GB" sz="4800" dirty="0" err="1"/>
              <a:t>mins</a:t>
            </a:r>
            <a:endParaRPr lang="en-GB" sz="4800" dirty="0"/>
          </a:p>
        </p:txBody>
      </p:sp>
      <p:sp>
        <p:nvSpPr>
          <p:cNvPr id="14" name="Rectangle 13">
            <a:extLst>
              <a:ext uri="{FF2B5EF4-FFF2-40B4-BE49-F238E27FC236}">
                <a16:creationId xmlns:a16="http://schemas.microsoft.com/office/drawing/2014/main" id="{DA16A0C3-5D63-4088-A18B-C6EE972681B0}"/>
              </a:ext>
            </a:extLst>
          </p:cNvPr>
          <p:cNvSpPr/>
          <p:nvPr/>
        </p:nvSpPr>
        <p:spPr>
          <a:xfrm>
            <a:off x="167051" y="1447483"/>
            <a:ext cx="3795939" cy="4887056"/>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6000" b="1" u="sng" dirty="0"/>
              <a:t>Tip</a:t>
            </a:r>
          </a:p>
          <a:p>
            <a:pPr algn="ctr">
              <a:defRPr/>
            </a:pPr>
            <a:r>
              <a:rPr lang="en-GB" sz="2800" dirty="0"/>
              <a:t>It is important that you justify your ideas- don’t just describe.</a:t>
            </a:r>
          </a:p>
          <a:p>
            <a:pPr algn="ctr">
              <a:defRPr/>
            </a:pPr>
            <a:endParaRPr lang="en-GB" sz="2800" dirty="0"/>
          </a:p>
          <a:p>
            <a:pPr algn="ctr">
              <a:defRPr/>
            </a:pPr>
            <a:r>
              <a:rPr lang="en-GB" sz="2800" dirty="0"/>
              <a:t>What would you use?</a:t>
            </a:r>
          </a:p>
          <a:p>
            <a:pPr algn="ctr">
              <a:defRPr/>
            </a:pPr>
            <a:endParaRPr lang="en-GB" sz="2800" dirty="0"/>
          </a:p>
          <a:p>
            <a:pPr algn="ctr">
              <a:defRPr/>
            </a:pPr>
            <a:r>
              <a:rPr lang="en-GB" sz="2800" dirty="0"/>
              <a:t>How would you use it?</a:t>
            </a:r>
          </a:p>
          <a:p>
            <a:pPr algn="ctr">
              <a:defRPr/>
            </a:pPr>
            <a:endParaRPr lang="en-GB" sz="2800" dirty="0"/>
          </a:p>
          <a:p>
            <a:pPr algn="ctr">
              <a:defRPr/>
            </a:pPr>
            <a:r>
              <a:rPr lang="en-GB" sz="2800" dirty="0"/>
              <a:t>Why would you use it? </a:t>
            </a:r>
          </a:p>
        </p:txBody>
      </p:sp>
      <p:sp>
        <p:nvSpPr>
          <p:cNvPr id="17" name="Rectangle 16"/>
          <p:cNvSpPr/>
          <p:nvPr/>
        </p:nvSpPr>
        <p:spPr>
          <a:xfrm>
            <a:off x="4229688" y="1880671"/>
            <a:ext cx="5281249"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b="1" u="sng" dirty="0"/>
              <a:t>Costume:</a:t>
            </a:r>
            <a:r>
              <a:rPr lang="en-GB" dirty="0"/>
              <a:t> Colour, fabric, accessorises, hairstyle, time period, understanding of character. </a:t>
            </a:r>
          </a:p>
        </p:txBody>
      </p:sp>
      <p:sp>
        <p:nvSpPr>
          <p:cNvPr id="20" name="Rectangle 19"/>
          <p:cNvSpPr/>
          <p:nvPr/>
        </p:nvSpPr>
        <p:spPr>
          <a:xfrm>
            <a:off x="4229687" y="3070886"/>
            <a:ext cx="5281249" cy="923330"/>
          </a:xfrm>
          <a:prstGeom prst="rect">
            <a:avLst/>
          </a:prstGeom>
          <a:ln>
            <a:solidFill>
              <a:srgbClr val="00B050"/>
            </a:solidFill>
          </a:ln>
        </p:spPr>
        <p:style>
          <a:lnRef idx="2">
            <a:schemeClr val="accent1"/>
          </a:lnRef>
          <a:fillRef idx="1">
            <a:schemeClr val="lt1"/>
          </a:fillRef>
          <a:effectRef idx="0">
            <a:schemeClr val="accent1"/>
          </a:effectRef>
          <a:fontRef idx="minor">
            <a:schemeClr val="dk1"/>
          </a:fontRef>
        </p:style>
        <p:txBody>
          <a:bodyPr wrap="square">
            <a:spAutoFit/>
          </a:bodyPr>
          <a:lstStyle/>
          <a:p>
            <a:pPr>
              <a:defRPr sz="1800" b="0" i="0" u="none" strike="noStrike" kern="0" cap="none" spc="0" baseline="0">
                <a:solidFill>
                  <a:srgbClr val="000000"/>
                </a:solidFill>
                <a:uFillTx/>
              </a:defRPr>
            </a:pPr>
            <a:r>
              <a:rPr lang="en-GB" b="1" u="sng" dirty="0"/>
              <a:t>Set:</a:t>
            </a:r>
            <a:r>
              <a:rPr lang="en-GB" dirty="0"/>
              <a:t> Stage directions, </a:t>
            </a:r>
            <a:r>
              <a:rPr lang="en-GB" kern="0" dirty="0">
                <a:solidFill>
                  <a:srgbClr val="000000"/>
                </a:solidFill>
              </a:rPr>
              <a:t>Colours, textures, material, scale/size, levels., entrances/exits. Projections, backdrop, floor space.  </a:t>
            </a:r>
          </a:p>
        </p:txBody>
      </p:sp>
      <p:sp>
        <p:nvSpPr>
          <p:cNvPr id="21" name="Rectangle 20"/>
          <p:cNvSpPr/>
          <p:nvPr/>
        </p:nvSpPr>
        <p:spPr>
          <a:xfrm>
            <a:off x="4229687" y="4538100"/>
            <a:ext cx="5281249" cy="369332"/>
          </a:xfrm>
          <a:prstGeom prst="rect">
            <a:avLst/>
          </a:prstGeom>
          <a:ln>
            <a:solidFill>
              <a:schemeClr val="accent4"/>
            </a:solidFill>
          </a:ln>
        </p:spPr>
        <p:style>
          <a:lnRef idx="2">
            <a:schemeClr val="accent1"/>
          </a:lnRef>
          <a:fillRef idx="1">
            <a:schemeClr val="lt1"/>
          </a:fillRef>
          <a:effectRef idx="0">
            <a:schemeClr val="accent1"/>
          </a:effectRef>
          <a:fontRef idx="minor">
            <a:schemeClr val="dk1"/>
          </a:fontRef>
        </p:style>
        <p:txBody>
          <a:bodyPr wrap="square">
            <a:spAutoFit/>
          </a:bodyPr>
          <a:lstStyle/>
          <a:p>
            <a:pPr>
              <a:defRPr sz="1800" b="0" i="0" u="none" strike="noStrike" kern="0" cap="none" spc="0" baseline="0">
                <a:solidFill>
                  <a:srgbClr val="000000"/>
                </a:solidFill>
                <a:uFillTx/>
              </a:defRPr>
            </a:pPr>
            <a:r>
              <a:rPr lang="en-GB" b="1" u="sng" dirty="0"/>
              <a:t>Lighting</a:t>
            </a:r>
            <a:r>
              <a:rPr lang="en-GB" dirty="0"/>
              <a:t> Stage directions, </a:t>
            </a:r>
            <a:r>
              <a:rPr lang="en-GB" kern="0" dirty="0">
                <a:solidFill>
                  <a:srgbClr val="000000"/>
                </a:solidFill>
              </a:rPr>
              <a:t>Colours, brightness, cue.   </a:t>
            </a:r>
          </a:p>
        </p:txBody>
      </p:sp>
      <p:sp>
        <p:nvSpPr>
          <p:cNvPr id="22" name="Rectangle 21"/>
          <p:cNvSpPr/>
          <p:nvPr/>
        </p:nvSpPr>
        <p:spPr>
          <a:xfrm>
            <a:off x="4272773" y="5388650"/>
            <a:ext cx="5281249" cy="646331"/>
          </a:xfrm>
          <a:prstGeom prst="rect">
            <a:avLst/>
          </a:prstGeom>
          <a:ln>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defRPr sz="1800" b="0" i="0" u="none" strike="noStrike" kern="0" cap="none" spc="0" baseline="0">
                <a:solidFill>
                  <a:srgbClr val="000000"/>
                </a:solidFill>
                <a:uFillTx/>
              </a:defRPr>
            </a:pPr>
            <a:r>
              <a:rPr lang="en-GB" b="1" u="sng" dirty="0"/>
              <a:t>Sound</a:t>
            </a:r>
            <a:r>
              <a:rPr lang="en-GB" dirty="0"/>
              <a:t> Live, recorded, volume, pace, tone, cue, effects.  </a:t>
            </a:r>
            <a:endParaRPr lang="en-GB" kern="0" dirty="0">
              <a:solidFill>
                <a:srgbClr val="000000"/>
              </a:solidFill>
            </a:endParaRPr>
          </a:p>
        </p:txBody>
      </p:sp>
    </p:spTree>
    <p:extLst>
      <p:ext uri="{BB962C8B-B14F-4D97-AF65-F5344CB8AC3E}">
        <p14:creationId xmlns:p14="http://schemas.microsoft.com/office/powerpoint/2010/main" val="16253423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694035" y="225401"/>
            <a:ext cx="5508527" cy="83099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GB" sz="2400" b="1" u="sng" dirty="0"/>
              <a:t>How to answer an 8 mark question</a:t>
            </a:r>
          </a:p>
          <a:p>
            <a:pPr algn="ctr"/>
            <a:r>
              <a:rPr lang="en-GB" sz="2400" b="1" u="sng" dirty="0"/>
              <a:t>WHAT-HOW-WHY</a:t>
            </a:r>
          </a:p>
        </p:txBody>
      </p:sp>
      <p:sp>
        <p:nvSpPr>
          <p:cNvPr id="9" name="Rectangle 8"/>
          <p:cNvSpPr/>
          <p:nvPr/>
        </p:nvSpPr>
        <p:spPr>
          <a:xfrm>
            <a:off x="8338091" y="225401"/>
            <a:ext cx="3581400" cy="92333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GB" dirty="0"/>
              <a:t>“Describe how you would use vocal and physical skills to perform (given line)”</a:t>
            </a:r>
          </a:p>
        </p:txBody>
      </p:sp>
      <p:sp>
        <p:nvSpPr>
          <p:cNvPr id="10" name="TextBox 9"/>
          <p:cNvSpPr txBox="1"/>
          <p:nvPr/>
        </p:nvSpPr>
        <p:spPr>
          <a:xfrm>
            <a:off x="167051" y="225401"/>
            <a:ext cx="2391455" cy="830997"/>
          </a:xfrm>
          <a:prstGeom prst="rect">
            <a:avLst/>
          </a:prstGeom>
          <a:noFill/>
          <a:ln>
            <a:solidFill>
              <a:srgbClr val="FF0000"/>
            </a:solidFill>
          </a:ln>
        </p:spPr>
        <p:txBody>
          <a:bodyPr wrap="square" rtlCol="0">
            <a:spAutoFit/>
          </a:bodyPr>
          <a:lstStyle/>
          <a:p>
            <a:pPr algn="ctr"/>
            <a:r>
              <a:rPr lang="en-GB" sz="4800" dirty="0"/>
              <a:t>10 </a:t>
            </a:r>
            <a:r>
              <a:rPr lang="en-GB" sz="4800" dirty="0" err="1"/>
              <a:t>mins</a:t>
            </a:r>
            <a:endParaRPr lang="en-GB" sz="4800" dirty="0"/>
          </a:p>
        </p:txBody>
      </p:sp>
      <p:sp>
        <p:nvSpPr>
          <p:cNvPr id="12" name="Rectangle 11"/>
          <p:cNvSpPr/>
          <p:nvPr/>
        </p:nvSpPr>
        <p:spPr>
          <a:xfrm>
            <a:off x="167050" y="1323491"/>
            <a:ext cx="5281249"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b="1" u="sng" dirty="0"/>
              <a:t>Step 1: </a:t>
            </a:r>
            <a:r>
              <a:rPr lang="en-GB" dirty="0"/>
              <a:t>Outline what is happening in the scene (At this point in the play/In this scene) 1 sentence will be enough. </a:t>
            </a:r>
          </a:p>
        </p:txBody>
      </p:sp>
      <p:sp>
        <p:nvSpPr>
          <p:cNvPr id="11" name="Rectangle 10"/>
          <p:cNvSpPr/>
          <p:nvPr/>
        </p:nvSpPr>
        <p:spPr>
          <a:xfrm>
            <a:off x="167050" y="2421581"/>
            <a:ext cx="5281249"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b="1" u="sng" dirty="0"/>
              <a:t>Step 2:  </a:t>
            </a:r>
            <a:r>
              <a:rPr lang="en-GB" dirty="0"/>
              <a:t>Identify how you want to play the character saying the line. (I want to show this character as/ I would want to establish that/ I would present) </a:t>
            </a:r>
          </a:p>
        </p:txBody>
      </p:sp>
      <p:sp>
        <p:nvSpPr>
          <p:cNvPr id="15" name="Rectangle 14"/>
          <p:cNvSpPr/>
          <p:nvPr/>
        </p:nvSpPr>
        <p:spPr>
          <a:xfrm>
            <a:off x="167050" y="3545420"/>
            <a:ext cx="5281249" cy="14773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b="1" u="sng" dirty="0"/>
              <a:t>Step 3: </a:t>
            </a:r>
            <a:r>
              <a:rPr lang="en-GB" dirty="0"/>
              <a:t>Make 3 physical points (must link to your idea of character) </a:t>
            </a:r>
          </a:p>
          <a:p>
            <a:pPr lvl="0"/>
            <a:r>
              <a:rPr lang="en-GB" dirty="0"/>
              <a:t>Describe and explain </a:t>
            </a:r>
          </a:p>
          <a:p>
            <a:pPr lvl="0"/>
            <a:r>
              <a:rPr lang="en-GB" dirty="0"/>
              <a:t>What would you do?</a:t>
            </a:r>
          </a:p>
          <a:p>
            <a:pPr lvl="0"/>
            <a:r>
              <a:rPr lang="en-GB" dirty="0"/>
              <a:t>What would this show?</a:t>
            </a:r>
          </a:p>
        </p:txBody>
      </p:sp>
      <p:sp>
        <p:nvSpPr>
          <p:cNvPr id="16" name="Rectangle 15"/>
          <p:cNvSpPr/>
          <p:nvPr/>
        </p:nvSpPr>
        <p:spPr>
          <a:xfrm>
            <a:off x="167050" y="5223257"/>
            <a:ext cx="5281249" cy="14773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b="1" u="sng" dirty="0"/>
              <a:t>Step 4: </a:t>
            </a:r>
            <a:r>
              <a:rPr lang="en-GB" dirty="0"/>
              <a:t>Make 3 vocal points (must link to your idea of character) </a:t>
            </a:r>
          </a:p>
          <a:p>
            <a:pPr lvl="0"/>
            <a:r>
              <a:rPr lang="en-GB" dirty="0"/>
              <a:t>Describe and explain </a:t>
            </a:r>
          </a:p>
          <a:p>
            <a:pPr lvl="0"/>
            <a:r>
              <a:rPr lang="en-GB" dirty="0"/>
              <a:t>What would you do?</a:t>
            </a:r>
          </a:p>
          <a:p>
            <a:pPr lvl="0"/>
            <a:r>
              <a:rPr lang="en-GB" dirty="0"/>
              <a:t>What would this show?</a:t>
            </a:r>
          </a:p>
        </p:txBody>
      </p:sp>
      <p:sp>
        <p:nvSpPr>
          <p:cNvPr id="2" name="Rectangle 1"/>
          <p:cNvSpPr/>
          <p:nvPr/>
        </p:nvSpPr>
        <p:spPr>
          <a:xfrm>
            <a:off x="7067550" y="2064961"/>
            <a:ext cx="3657600" cy="112395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t>Physical Skills </a:t>
            </a:r>
          </a:p>
        </p:txBody>
      </p:sp>
      <p:sp>
        <p:nvSpPr>
          <p:cNvPr id="18" name="Rectangle 17"/>
          <p:cNvSpPr/>
          <p:nvPr/>
        </p:nvSpPr>
        <p:spPr>
          <a:xfrm>
            <a:off x="7067550" y="4837971"/>
            <a:ext cx="3657600" cy="112395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t>Vocal Skills </a:t>
            </a:r>
          </a:p>
        </p:txBody>
      </p:sp>
      <p:cxnSp>
        <p:nvCxnSpPr>
          <p:cNvPr id="4" name="Straight Arrow Connector 3"/>
          <p:cNvCxnSpPr/>
          <p:nvPr/>
        </p:nvCxnSpPr>
        <p:spPr>
          <a:xfrm flipH="1" flipV="1">
            <a:off x="6286500" y="1485900"/>
            <a:ext cx="781050" cy="5790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10363200" y="4105141"/>
            <a:ext cx="647700" cy="7328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54299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694035" y="225401"/>
            <a:ext cx="5508527" cy="156966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GB" sz="2400" b="1" u="sng" dirty="0"/>
              <a:t>How to answer a 12 mark question</a:t>
            </a:r>
          </a:p>
          <a:p>
            <a:pPr algn="ctr"/>
            <a:r>
              <a:rPr lang="en-GB" sz="2400" b="1" dirty="0"/>
              <a:t>YOU WILL NEED TO TALK ABOUT BOTH CHARACTERS FOR HIGHER LEVELS!</a:t>
            </a:r>
          </a:p>
          <a:p>
            <a:pPr algn="ctr"/>
            <a:r>
              <a:rPr lang="en-GB" sz="2400" b="1" dirty="0"/>
              <a:t>WHAT-HOW-WHY-LINK</a:t>
            </a:r>
          </a:p>
        </p:txBody>
      </p:sp>
      <p:sp>
        <p:nvSpPr>
          <p:cNvPr id="9" name="Rectangle 8"/>
          <p:cNvSpPr/>
          <p:nvPr/>
        </p:nvSpPr>
        <p:spPr>
          <a:xfrm>
            <a:off x="8338091" y="225401"/>
            <a:ext cx="3581400" cy="147732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GB" dirty="0"/>
              <a:t>“Explain how you might use performance space and interaction with others to create </a:t>
            </a:r>
            <a:r>
              <a:rPr lang="en-GB" b="1" u="sng" dirty="0"/>
              <a:t>(tension/comedy..?)</a:t>
            </a:r>
            <a:r>
              <a:rPr lang="en-GB" dirty="0"/>
              <a:t> for your audience.”</a:t>
            </a:r>
          </a:p>
        </p:txBody>
      </p:sp>
      <p:sp>
        <p:nvSpPr>
          <p:cNvPr id="10" name="TextBox 9"/>
          <p:cNvSpPr txBox="1"/>
          <p:nvPr/>
        </p:nvSpPr>
        <p:spPr>
          <a:xfrm>
            <a:off x="167051" y="225401"/>
            <a:ext cx="2391455" cy="830997"/>
          </a:xfrm>
          <a:prstGeom prst="rect">
            <a:avLst/>
          </a:prstGeom>
          <a:noFill/>
          <a:ln>
            <a:solidFill>
              <a:srgbClr val="FF0000"/>
            </a:solidFill>
          </a:ln>
        </p:spPr>
        <p:txBody>
          <a:bodyPr wrap="square" rtlCol="0">
            <a:spAutoFit/>
          </a:bodyPr>
          <a:lstStyle/>
          <a:p>
            <a:pPr algn="ctr"/>
            <a:r>
              <a:rPr lang="en-GB" sz="4800" dirty="0"/>
              <a:t>15 </a:t>
            </a:r>
            <a:r>
              <a:rPr lang="en-GB" sz="4800" dirty="0" err="1"/>
              <a:t>mins</a:t>
            </a:r>
            <a:endParaRPr lang="en-GB" sz="4800" dirty="0"/>
          </a:p>
        </p:txBody>
      </p:sp>
      <p:sp>
        <p:nvSpPr>
          <p:cNvPr id="12" name="Rectangle 11"/>
          <p:cNvSpPr/>
          <p:nvPr/>
        </p:nvSpPr>
        <p:spPr>
          <a:xfrm>
            <a:off x="157079" y="2015947"/>
            <a:ext cx="5281249"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b="1" u="sng" dirty="0"/>
              <a:t>Step 1:</a:t>
            </a:r>
            <a:r>
              <a:rPr lang="en-GB" dirty="0"/>
              <a:t>. Briefly explain why is this scene is (comedic/has tension) Show the examiner you understand what’s happening in the scene.  </a:t>
            </a:r>
          </a:p>
        </p:txBody>
      </p:sp>
      <p:sp>
        <p:nvSpPr>
          <p:cNvPr id="11" name="Rectangle 10"/>
          <p:cNvSpPr/>
          <p:nvPr/>
        </p:nvSpPr>
        <p:spPr>
          <a:xfrm>
            <a:off x="157080" y="3170111"/>
            <a:ext cx="5281249"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b="1" u="sng" dirty="0"/>
              <a:t>Step 2:</a:t>
            </a:r>
            <a:r>
              <a:rPr lang="en-GB" dirty="0"/>
              <a:t>Talk about the scene in its order and ensure you use quotes from the extract to show the examiner which part you are talking about. Try and talk about the beginning, middle and end of the extract. </a:t>
            </a:r>
          </a:p>
        </p:txBody>
      </p:sp>
      <p:sp>
        <p:nvSpPr>
          <p:cNvPr id="15" name="Rectangle 14"/>
          <p:cNvSpPr/>
          <p:nvPr/>
        </p:nvSpPr>
        <p:spPr>
          <a:xfrm>
            <a:off x="157081" y="4601274"/>
            <a:ext cx="5281249" cy="203132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b="1" u="sng" dirty="0"/>
              <a:t>Step 3: </a:t>
            </a:r>
            <a:r>
              <a:rPr lang="en-GB" dirty="0"/>
              <a:t>Talk about your ideas (mention at least 4 between performance space and interaction) </a:t>
            </a:r>
          </a:p>
          <a:p>
            <a:endParaRPr lang="en-GB" dirty="0"/>
          </a:p>
          <a:p>
            <a:pPr marL="285750" lvl="0" indent="-285750">
              <a:buFont typeface="Arial" panose="020B0604020202020204" pitchFamily="34" charset="0"/>
              <a:buChar char="•"/>
            </a:pPr>
            <a:r>
              <a:rPr lang="en-GB" dirty="0"/>
              <a:t>When this happens (direct note form the script) </a:t>
            </a:r>
          </a:p>
          <a:p>
            <a:pPr marL="285750" lvl="0" indent="-285750">
              <a:buFont typeface="Arial" panose="020B0604020202020204" pitchFamily="34" charset="0"/>
              <a:buChar char="•"/>
            </a:pPr>
            <a:r>
              <a:rPr lang="en-GB" dirty="0"/>
              <a:t>I would (performance space or interaction) </a:t>
            </a:r>
            <a:r>
              <a:rPr lang="en-GB" b="1" u="sng" dirty="0"/>
              <a:t>DETAIL</a:t>
            </a:r>
            <a:r>
              <a:rPr lang="en-GB" dirty="0"/>
              <a:t>!</a:t>
            </a:r>
          </a:p>
          <a:p>
            <a:pPr marL="285750" lvl="0" indent="-285750">
              <a:buFont typeface="Arial" panose="020B0604020202020204" pitchFamily="34" charset="0"/>
              <a:buChar char="•"/>
            </a:pPr>
            <a:r>
              <a:rPr lang="en-GB" dirty="0"/>
              <a:t>This would create tension/comedy because…</a:t>
            </a:r>
          </a:p>
          <a:p>
            <a:endParaRPr lang="en-GB" dirty="0"/>
          </a:p>
        </p:txBody>
      </p:sp>
      <p:sp>
        <p:nvSpPr>
          <p:cNvPr id="2" name="Rectangle 1"/>
          <p:cNvSpPr/>
          <p:nvPr/>
        </p:nvSpPr>
        <p:spPr>
          <a:xfrm>
            <a:off x="7029450" y="2572920"/>
            <a:ext cx="3981450" cy="112395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t>Performance Space</a:t>
            </a:r>
          </a:p>
        </p:txBody>
      </p:sp>
      <p:sp>
        <p:nvSpPr>
          <p:cNvPr id="18" name="Rectangle 17"/>
          <p:cNvSpPr/>
          <p:nvPr/>
        </p:nvSpPr>
        <p:spPr>
          <a:xfrm>
            <a:off x="6286500" y="5161821"/>
            <a:ext cx="3981450" cy="112395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t>Interaction with others </a:t>
            </a:r>
          </a:p>
        </p:txBody>
      </p:sp>
      <p:cxnSp>
        <p:nvCxnSpPr>
          <p:cNvPr id="4" name="Straight Arrow Connector 3"/>
          <p:cNvCxnSpPr/>
          <p:nvPr/>
        </p:nvCxnSpPr>
        <p:spPr>
          <a:xfrm flipH="1" flipV="1">
            <a:off x="6286500" y="1993859"/>
            <a:ext cx="781050" cy="5790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10128791" y="4567061"/>
            <a:ext cx="520159" cy="5947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8561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75338" y="175930"/>
            <a:ext cx="2140651" cy="46166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GB" sz="2400" dirty="0"/>
              <a:t>Theatre Makers</a:t>
            </a:r>
          </a:p>
        </p:txBody>
      </p:sp>
      <p:sp>
        <p:nvSpPr>
          <p:cNvPr id="4" name="TextBox 3"/>
          <p:cNvSpPr txBox="1"/>
          <p:nvPr/>
        </p:nvSpPr>
        <p:spPr>
          <a:xfrm>
            <a:off x="5549464" y="252873"/>
            <a:ext cx="4256689" cy="30777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GB" sz="1400" dirty="0"/>
              <a:t>Link the following Theatre Makers to their definition</a:t>
            </a:r>
          </a:p>
        </p:txBody>
      </p:sp>
      <p:sp>
        <p:nvSpPr>
          <p:cNvPr id="5" name="TextBox 4"/>
          <p:cNvSpPr txBox="1"/>
          <p:nvPr/>
        </p:nvSpPr>
        <p:spPr>
          <a:xfrm>
            <a:off x="1954924" y="914400"/>
            <a:ext cx="1881352" cy="369332"/>
          </a:xfrm>
          <a:prstGeom prst="rect">
            <a:avLst/>
          </a:prstGeom>
          <a:noFill/>
        </p:spPr>
        <p:txBody>
          <a:bodyPr wrap="square" rtlCol="0">
            <a:spAutoFit/>
          </a:bodyPr>
          <a:lstStyle/>
          <a:p>
            <a:r>
              <a:rPr lang="en-GB" dirty="0"/>
              <a:t>Actors</a:t>
            </a:r>
          </a:p>
        </p:txBody>
      </p:sp>
      <p:sp>
        <p:nvSpPr>
          <p:cNvPr id="6" name="Rectangle 5"/>
          <p:cNvSpPr/>
          <p:nvPr/>
        </p:nvSpPr>
        <p:spPr>
          <a:xfrm>
            <a:off x="5328745" y="4026418"/>
            <a:ext cx="4572000" cy="276999"/>
          </a:xfrm>
          <a:prstGeom prst="rect">
            <a:avLst/>
          </a:prstGeom>
          <a:ln>
            <a:solidFill>
              <a:srgbClr val="7030A0"/>
            </a:solidFill>
          </a:ln>
        </p:spPr>
        <p:style>
          <a:lnRef idx="2">
            <a:schemeClr val="accent1"/>
          </a:lnRef>
          <a:fillRef idx="1">
            <a:schemeClr val="lt1"/>
          </a:fillRef>
          <a:effectRef idx="0">
            <a:schemeClr val="accent1"/>
          </a:effectRef>
          <a:fontRef idx="minor">
            <a:schemeClr val="dk1"/>
          </a:fontRef>
        </p:style>
        <p:txBody>
          <a:bodyPr>
            <a:spAutoFit/>
          </a:bodyPr>
          <a:lstStyle/>
          <a:p>
            <a:r>
              <a:rPr lang="en-GB" sz="1200" dirty="0">
                <a:solidFill>
                  <a:srgbClr val="000000"/>
                </a:solidFill>
                <a:latin typeface="Calibri Light" panose="020F0302020204030204" pitchFamily="34" charset="0"/>
                <a:ea typeface="Calibri" panose="020F0502020204030204" pitchFamily="34" charset="0"/>
                <a:cs typeface="Times New Roman" panose="02020603050405020304" pitchFamily="18" charset="0"/>
              </a:rPr>
              <a:t>The author of a play. </a:t>
            </a:r>
            <a:endParaRPr lang="en-GB" sz="1200" dirty="0"/>
          </a:p>
        </p:txBody>
      </p:sp>
      <p:sp>
        <p:nvSpPr>
          <p:cNvPr id="7" name="Rectangle 6"/>
          <p:cNvSpPr/>
          <p:nvPr/>
        </p:nvSpPr>
        <p:spPr>
          <a:xfrm>
            <a:off x="1975945" y="1407559"/>
            <a:ext cx="1653273" cy="388696"/>
          </a:xfrm>
          <a:prstGeom prst="rect">
            <a:avLst/>
          </a:prstGeom>
        </p:spPr>
        <p:txBody>
          <a:bodyPr wrap="none">
            <a:spAutoFit/>
          </a:bodyPr>
          <a:lstStyle/>
          <a:p>
            <a:pPr>
              <a:lnSpc>
                <a:spcPct val="107000"/>
              </a:lnSpc>
            </a:pPr>
            <a:r>
              <a:rPr lang="en-GB" dirty="0">
                <a:latin typeface="Calibri" panose="020F0502020204030204" pitchFamily="34" charset="0"/>
                <a:ea typeface="Calibri" panose="020F0502020204030204" pitchFamily="34" charset="0"/>
                <a:cs typeface="Times New Roman" panose="02020603050405020304" pitchFamily="18" charset="0"/>
              </a:rPr>
              <a:t>Choreographer </a:t>
            </a:r>
          </a:p>
        </p:txBody>
      </p:sp>
      <p:sp>
        <p:nvSpPr>
          <p:cNvPr id="9" name="Rectangle 8"/>
          <p:cNvSpPr/>
          <p:nvPr/>
        </p:nvSpPr>
        <p:spPr>
          <a:xfrm>
            <a:off x="1973206" y="1906805"/>
            <a:ext cx="1895712" cy="369332"/>
          </a:xfrm>
          <a:prstGeom prst="rect">
            <a:avLst/>
          </a:prstGeom>
        </p:spPr>
        <p:txBody>
          <a:bodyPr wrap="none">
            <a:spAutoFit/>
          </a:bodyPr>
          <a:lstStyle/>
          <a:p>
            <a:r>
              <a:rPr lang="en-GB" dirty="0">
                <a:latin typeface="Calibri" panose="020F0502020204030204" pitchFamily="34" charset="0"/>
                <a:ea typeface="Calibri" panose="020F0502020204030204" pitchFamily="34" charset="0"/>
                <a:cs typeface="Times New Roman" panose="02020603050405020304" pitchFamily="18" charset="0"/>
              </a:rPr>
              <a:t>Costume Designer</a:t>
            </a:r>
            <a:endParaRPr lang="en-GB" dirty="0"/>
          </a:p>
        </p:txBody>
      </p:sp>
      <p:sp>
        <p:nvSpPr>
          <p:cNvPr id="10" name="Rectangle 9"/>
          <p:cNvSpPr/>
          <p:nvPr/>
        </p:nvSpPr>
        <p:spPr>
          <a:xfrm>
            <a:off x="5328745" y="1216852"/>
            <a:ext cx="4572000" cy="461665"/>
          </a:xfrm>
          <a:prstGeom prst="rect">
            <a:avLst/>
          </a:prstGeom>
          <a:ln>
            <a:solidFill>
              <a:srgbClr val="7030A0"/>
            </a:solidFill>
          </a:ln>
        </p:spPr>
        <p:style>
          <a:lnRef idx="2">
            <a:schemeClr val="accent1"/>
          </a:lnRef>
          <a:fillRef idx="1">
            <a:schemeClr val="lt1"/>
          </a:fillRef>
          <a:effectRef idx="0">
            <a:schemeClr val="accent1"/>
          </a:effectRef>
          <a:fontRef idx="minor">
            <a:schemeClr val="dk1"/>
          </a:fontRef>
        </p:style>
        <p:txBody>
          <a:bodyPr>
            <a:spAutoFit/>
          </a:bodyPr>
          <a:lstStyle/>
          <a:p>
            <a:r>
              <a:rPr lang="en-GB" sz="1200" dirty="0">
                <a:solidFill>
                  <a:srgbClr val="000000"/>
                </a:solidFill>
                <a:latin typeface="Calibri Light" panose="020F0302020204030204" pitchFamily="34" charset="0"/>
                <a:ea typeface="Calibri" panose="020F0502020204030204" pitchFamily="34" charset="0"/>
                <a:cs typeface="Arial" panose="020B0604020202020204" pitchFamily="34" charset="0"/>
              </a:rPr>
              <a:t>A member of the cast of a musical or play who knows the part of one</a:t>
            </a:r>
            <a:br>
              <a:rPr lang="en-GB" sz="1200" dirty="0">
                <a:solidFill>
                  <a:srgbClr val="000000"/>
                </a:solidFill>
                <a:latin typeface="Calibri Light" panose="020F0302020204030204" pitchFamily="34" charset="0"/>
                <a:ea typeface="Calibri" panose="020F0502020204030204" pitchFamily="34" charset="0"/>
                <a:cs typeface="Arial" panose="020B0604020202020204" pitchFamily="34" charset="0"/>
              </a:rPr>
            </a:br>
            <a:r>
              <a:rPr lang="en-GB" sz="1200" dirty="0">
                <a:solidFill>
                  <a:srgbClr val="000000"/>
                </a:solidFill>
                <a:latin typeface="Calibri Light" panose="020F0302020204030204" pitchFamily="34" charset="0"/>
                <a:ea typeface="Calibri" panose="020F0502020204030204" pitchFamily="34" charset="0"/>
                <a:cs typeface="Arial" panose="020B0604020202020204" pitchFamily="34" charset="0"/>
              </a:rPr>
              <a:t>(sometimes more)of the principal roles and is also in the chorus.</a:t>
            </a:r>
            <a:endParaRPr lang="en-GB" sz="1200" dirty="0"/>
          </a:p>
        </p:txBody>
      </p:sp>
      <p:sp>
        <p:nvSpPr>
          <p:cNvPr id="11" name="Rectangle 10"/>
          <p:cNvSpPr/>
          <p:nvPr/>
        </p:nvSpPr>
        <p:spPr>
          <a:xfrm>
            <a:off x="1973207" y="2390072"/>
            <a:ext cx="947247" cy="369332"/>
          </a:xfrm>
          <a:prstGeom prst="rect">
            <a:avLst/>
          </a:prstGeom>
        </p:spPr>
        <p:txBody>
          <a:bodyPr wrap="none">
            <a:spAutoFit/>
          </a:bodyPr>
          <a:lstStyle/>
          <a:p>
            <a:r>
              <a:rPr lang="en-GB" dirty="0">
                <a:latin typeface="Calibri" panose="020F0502020204030204" pitchFamily="34" charset="0"/>
                <a:ea typeface="Calibri" panose="020F0502020204030204" pitchFamily="34" charset="0"/>
                <a:cs typeface="Times New Roman" panose="02020603050405020304" pitchFamily="18" charset="0"/>
              </a:rPr>
              <a:t>Director</a:t>
            </a:r>
            <a:endParaRPr lang="en-GB" dirty="0"/>
          </a:p>
        </p:txBody>
      </p:sp>
      <p:sp>
        <p:nvSpPr>
          <p:cNvPr id="12" name="Rectangle 11"/>
          <p:cNvSpPr/>
          <p:nvPr/>
        </p:nvSpPr>
        <p:spPr>
          <a:xfrm>
            <a:off x="5328745" y="2888759"/>
            <a:ext cx="4572000" cy="461665"/>
          </a:xfrm>
          <a:prstGeom prst="rect">
            <a:avLst/>
          </a:prstGeom>
          <a:ln>
            <a:solidFill>
              <a:srgbClr val="7030A0"/>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GB" sz="1200" dirty="0">
                <a:solidFill>
                  <a:srgbClr val="000000"/>
                </a:solidFill>
                <a:latin typeface="Calibri Light" panose="020F0302020204030204" pitchFamily="34" charset="0"/>
                <a:ea typeface="Calibri" panose="020F0502020204030204" pitchFamily="34" charset="0"/>
                <a:cs typeface="Arial" panose="020B0604020202020204" pitchFamily="34" charset="0"/>
              </a:rPr>
              <a:t>In charge of backstage calling the cues from the prompt corner and supervising props.</a:t>
            </a:r>
            <a:endParaRPr lang="en-GB" sz="1200" dirty="0"/>
          </a:p>
        </p:txBody>
      </p:sp>
      <p:sp>
        <p:nvSpPr>
          <p:cNvPr id="14" name="Rectangle 13"/>
          <p:cNvSpPr/>
          <p:nvPr/>
        </p:nvSpPr>
        <p:spPr>
          <a:xfrm>
            <a:off x="1973206" y="2873339"/>
            <a:ext cx="1857688" cy="388696"/>
          </a:xfrm>
          <a:prstGeom prst="rect">
            <a:avLst/>
          </a:prstGeom>
        </p:spPr>
        <p:txBody>
          <a:bodyPr wrap="none">
            <a:spAutoFit/>
          </a:bodyPr>
          <a:lstStyle/>
          <a:p>
            <a:pPr>
              <a:lnSpc>
                <a:spcPct val="107000"/>
              </a:lnSpc>
            </a:pPr>
            <a:r>
              <a:rPr lang="en-GB" dirty="0">
                <a:latin typeface="Calibri" panose="020F0502020204030204" pitchFamily="34" charset="0"/>
                <a:ea typeface="Calibri" panose="020F0502020204030204" pitchFamily="34" charset="0"/>
                <a:cs typeface="Times New Roman" panose="02020603050405020304" pitchFamily="18" charset="0"/>
              </a:rPr>
              <a:t>Lighting Designer </a:t>
            </a:r>
          </a:p>
        </p:txBody>
      </p:sp>
      <p:sp>
        <p:nvSpPr>
          <p:cNvPr id="15" name="Rectangle 14"/>
          <p:cNvSpPr/>
          <p:nvPr/>
        </p:nvSpPr>
        <p:spPr>
          <a:xfrm>
            <a:off x="5328745" y="721144"/>
            <a:ext cx="4572000" cy="461665"/>
          </a:xfrm>
          <a:prstGeom prst="rect">
            <a:avLst/>
          </a:prstGeom>
          <a:ln>
            <a:solidFill>
              <a:srgbClr val="7030A0"/>
            </a:solidFill>
          </a:ln>
        </p:spPr>
        <p:style>
          <a:lnRef idx="2">
            <a:schemeClr val="accent1"/>
          </a:lnRef>
          <a:fillRef idx="1">
            <a:schemeClr val="lt1"/>
          </a:fillRef>
          <a:effectRef idx="0">
            <a:schemeClr val="accent1"/>
          </a:effectRef>
          <a:fontRef idx="minor">
            <a:schemeClr val="dk1"/>
          </a:fontRef>
        </p:style>
        <p:txBody>
          <a:bodyPr>
            <a:spAutoFit/>
          </a:bodyPr>
          <a:lstStyle/>
          <a:p>
            <a:r>
              <a:rPr lang="en-GB" sz="1200" dirty="0">
                <a:solidFill>
                  <a:srgbClr val="000000"/>
                </a:solidFill>
                <a:latin typeface="Calibri Light" panose="020F0302020204030204" pitchFamily="34" charset="0"/>
                <a:cs typeface="Times New Roman" panose="02020603050405020304" pitchFamily="18" charset="0"/>
              </a:rPr>
              <a:t>Responsible  for the finances of the production. They also source the performers and teams. </a:t>
            </a:r>
            <a:endParaRPr lang="en-GB" sz="1200" dirty="0"/>
          </a:p>
        </p:txBody>
      </p:sp>
      <p:sp>
        <p:nvSpPr>
          <p:cNvPr id="17" name="Rectangle 16"/>
          <p:cNvSpPr/>
          <p:nvPr/>
        </p:nvSpPr>
        <p:spPr>
          <a:xfrm>
            <a:off x="5328745" y="4388416"/>
            <a:ext cx="4572000" cy="461665"/>
          </a:xfrm>
          <a:prstGeom prst="rect">
            <a:avLst/>
          </a:prstGeom>
          <a:ln>
            <a:solidFill>
              <a:srgbClr val="7030A0"/>
            </a:solidFill>
          </a:ln>
        </p:spPr>
        <p:style>
          <a:lnRef idx="2">
            <a:schemeClr val="accent1"/>
          </a:lnRef>
          <a:fillRef idx="1">
            <a:schemeClr val="lt1"/>
          </a:fillRef>
          <a:effectRef idx="0">
            <a:schemeClr val="accent1"/>
          </a:effectRef>
          <a:fontRef idx="minor">
            <a:schemeClr val="dk1"/>
          </a:fontRef>
        </p:style>
        <p:txBody>
          <a:bodyPr>
            <a:spAutoFit/>
          </a:bodyPr>
          <a:lstStyle/>
          <a:p>
            <a:r>
              <a:rPr lang="en-GB" sz="1200" dirty="0">
                <a:solidFill>
                  <a:srgbClr val="000000"/>
                </a:solidFill>
                <a:latin typeface="Calibri Light" panose="020F0302020204030204" pitchFamily="34" charset="0"/>
                <a:ea typeface="Calibri" panose="020F0502020204030204" pitchFamily="34" charset="0"/>
                <a:cs typeface="Times New Roman" panose="02020603050405020304" pitchFamily="18" charset="0"/>
              </a:rPr>
              <a:t>Broadly, the role involves being responsible for the overall artistic vision</a:t>
            </a:r>
            <a:br>
              <a:rPr lang="en-GB" sz="1200" dirty="0">
                <a:solidFill>
                  <a:srgbClr val="000000"/>
                </a:solidFill>
                <a:latin typeface="Calibri Light" panose="020F0302020204030204" pitchFamily="34" charset="0"/>
                <a:ea typeface="Calibri" panose="020F0502020204030204" pitchFamily="34" charset="0"/>
                <a:cs typeface="Times New Roman" panose="02020603050405020304" pitchFamily="18" charset="0"/>
              </a:rPr>
            </a:br>
            <a:r>
              <a:rPr lang="en-GB" sz="1200" dirty="0">
                <a:solidFill>
                  <a:srgbClr val="000000"/>
                </a:solidFill>
                <a:latin typeface="Calibri Light" panose="020F0302020204030204" pitchFamily="34" charset="0"/>
                <a:ea typeface="Calibri" panose="020F0502020204030204" pitchFamily="34" charset="0"/>
                <a:cs typeface="Times New Roman" panose="02020603050405020304" pitchFamily="18" charset="0"/>
              </a:rPr>
              <a:t>of a production including characterisation, blocking and design.</a:t>
            </a:r>
            <a:endParaRPr lang="en-GB" dirty="0"/>
          </a:p>
        </p:txBody>
      </p:sp>
      <p:sp>
        <p:nvSpPr>
          <p:cNvPr id="18" name="Rectangle 17"/>
          <p:cNvSpPr/>
          <p:nvPr/>
        </p:nvSpPr>
        <p:spPr>
          <a:xfrm>
            <a:off x="1970385" y="3881801"/>
            <a:ext cx="1171411" cy="369332"/>
          </a:xfrm>
          <a:prstGeom prst="rect">
            <a:avLst/>
          </a:prstGeom>
        </p:spPr>
        <p:txBody>
          <a:bodyPr wrap="none">
            <a:spAutoFit/>
          </a:bodyPr>
          <a:lstStyle/>
          <a:p>
            <a:r>
              <a:rPr lang="en-GB" dirty="0">
                <a:latin typeface="Calibri" panose="020F0502020204030204" pitchFamily="34" charset="0"/>
                <a:ea typeface="Calibri" panose="020F0502020204030204" pitchFamily="34" charset="0"/>
                <a:cs typeface="Times New Roman" panose="02020603050405020304" pitchFamily="18" charset="0"/>
              </a:rPr>
              <a:t>Playwright</a:t>
            </a:r>
            <a:endParaRPr lang="en-GB" dirty="0"/>
          </a:p>
        </p:txBody>
      </p:sp>
      <p:sp>
        <p:nvSpPr>
          <p:cNvPr id="19" name="Rectangle 18"/>
          <p:cNvSpPr/>
          <p:nvPr/>
        </p:nvSpPr>
        <p:spPr>
          <a:xfrm>
            <a:off x="1954924" y="4374826"/>
            <a:ext cx="1414554" cy="388696"/>
          </a:xfrm>
          <a:prstGeom prst="rect">
            <a:avLst/>
          </a:prstGeom>
        </p:spPr>
        <p:txBody>
          <a:bodyPr wrap="none">
            <a:spAutoFit/>
          </a:bodyPr>
          <a:lstStyle/>
          <a:p>
            <a:pPr>
              <a:lnSpc>
                <a:spcPct val="107000"/>
              </a:lnSpc>
            </a:pPr>
            <a:r>
              <a:rPr lang="en-GB" dirty="0">
                <a:latin typeface="Calibri" panose="020F0502020204030204" pitchFamily="34" charset="0"/>
                <a:ea typeface="Calibri" panose="020F0502020204030204" pitchFamily="34" charset="0"/>
                <a:cs typeface="Times New Roman" panose="02020603050405020304" pitchFamily="18" charset="0"/>
              </a:rPr>
              <a:t>Set Designer </a:t>
            </a:r>
          </a:p>
        </p:txBody>
      </p:sp>
      <p:sp>
        <p:nvSpPr>
          <p:cNvPr id="20" name="Rectangle 19"/>
          <p:cNvSpPr/>
          <p:nvPr/>
        </p:nvSpPr>
        <p:spPr>
          <a:xfrm>
            <a:off x="1975944" y="4831682"/>
            <a:ext cx="1657826" cy="388696"/>
          </a:xfrm>
          <a:prstGeom prst="rect">
            <a:avLst/>
          </a:prstGeom>
        </p:spPr>
        <p:txBody>
          <a:bodyPr wrap="none">
            <a:spAutoFit/>
          </a:bodyPr>
          <a:lstStyle/>
          <a:p>
            <a:pPr>
              <a:lnSpc>
                <a:spcPct val="107000"/>
              </a:lnSpc>
            </a:pPr>
            <a:r>
              <a:rPr lang="en-GB" dirty="0">
                <a:latin typeface="Calibri" panose="020F0502020204030204" pitchFamily="34" charset="0"/>
                <a:ea typeface="Calibri" panose="020F0502020204030204" pitchFamily="34" charset="0"/>
                <a:cs typeface="Times New Roman" panose="02020603050405020304" pitchFamily="18" charset="0"/>
              </a:rPr>
              <a:t>Sound Designer</a:t>
            </a:r>
          </a:p>
        </p:txBody>
      </p:sp>
      <p:sp>
        <p:nvSpPr>
          <p:cNvPr id="21" name="Rectangle 20"/>
          <p:cNvSpPr/>
          <p:nvPr/>
        </p:nvSpPr>
        <p:spPr>
          <a:xfrm>
            <a:off x="1954924" y="5288538"/>
            <a:ext cx="1646348" cy="388696"/>
          </a:xfrm>
          <a:prstGeom prst="rect">
            <a:avLst/>
          </a:prstGeom>
        </p:spPr>
        <p:txBody>
          <a:bodyPr wrap="none">
            <a:spAutoFit/>
          </a:bodyPr>
          <a:lstStyle/>
          <a:p>
            <a:pPr>
              <a:lnSpc>
                <a:spcPct val="107000"/>
              </a:lnSpc>
            </a:pPr>
            <a:r>
              <a:rPr lang="en-GB" dirty="0">
                <a:latin typeface="Calibri" panose="020F0502020204030204" pitchFamily="34" charset="0"/>
                <a:ea typeface="Calibri" panose="020F0502020204030204" pitchFamily="34" charset="0"/>
                <a:cs typeface="Times New Roman" panose="02020603050405020304" pitchFamily="18" charset="0"/>
              </a:rPr>
              <a:t>Stage Manager </a:t>
            </a:r>
          </a:p>
        </p:txBody>
      </p:sp>
      <p:sp>
        <p:nvSpPr>
          <p:cNvPr id="22" name="Rectangle 21"/>
          <p:cNvSpPr/>
          <p:nvPr/>
        </p:nvSpPr>
        <p:spPr>
          <a:xfrm>
            <a:off x="1970384" y="5783974"/>
            <a:ext cx="1279389" cy="388696"/>
          </a:xfrm>
          <a:prstGeom prst="rect">
            <a:avLst/>
          </a:prstGeom>
        </p:spPr>
        <p:txBody>
          <a:bodyPr wrap="non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Understudy</a:t>
            </a:r>
          </a:p>
        </p:txBody>
      </p:sp>
      <p:sp>
        <p:nvSpPr>
          <p:cNvPr id="23" name="Rectangle 22"/>
          <p:cNvSpPr/>
          <p:nvPr/>
        </p:nvSpPr>
        <p:spPr>
          <a:xfrm>
            <a:off x="5328745" y="4976402"/>
            <a:ext cx="4572000" cy="461665"/>
          </a:xfrm>
          <a:prstGeom prst="rect">
            <a:avLst/>
          </a:prstGeom>
          <a:ln>
            <a:solidFill>
              <a:srgbClr val="7030A0"/>
            </a:solidFill>
          </a:ln>
        </p:spPr>
        <p:style>
          <a:lnRef idx="2">
            <a:schemeClr val="accent1"/>
          </a:lnRef>
          <a:fillRef idx="1">
            <a:schemeClr val="lt1"/>
          </a:fillRef>
          <a:effectRef idx="0">
            <a:schemeClr val="accent1"/>
          </a:effectRef>
          <a:fontRef idx="minor">
            <a:schemeClr val="dk1"/>
          </a:fontRef>
        </p:style>
        <p:txBody>
          <a:bodyPr>
            <a:spAutoFit/>
          </a:bodyPr>
          <a:lstStyle/>
          <a:p>
            <a:r>
              <a:rPr lang="en-GB" sz="1200" dirty="0">
                <a:solidFill>
                  <a:srgbClr val="000000"/>
                </a:solidFill>
                <a:latin typeface="Calibri Light" panose="020F0302020204030204" pitchFamily="34" charset="0"/>
                <a:ea typeface="Calibri" panose="020F0502020204030204" pitchFamily="34" charset="0"/>
                <a:cs typeface="Times New Roman" panose="02020603050405020304" pitchFamily="18" charset="0"/>
              </a:rPr>
              <a:t>Member of the production team responsible for setting dances and</a:t>
            </a:r>
            <a:br>
              <a:rPr lang="en-GB" sz="1200" dirty="0">
                <a:solidFill>
                  <a:srgbClr val="000000"/>
                </a:solidFill>
                <a:latin typeface="Calibri Light" panose="020F0302020204030204" pitchFamily="34" charset="0"/>
                <a:ea typeface="Calibri" panose="020F0502020204030204" pitchFamily="34" charset="0"/>
                <a:cs typeface="Times New Roman" panose="02020603050405020304" pitchFamily="18" charset="0"/>
              </a:rPr>
            </a:br>
            <a:r>
              <a:rPr lang="en-GB" sz="1200" dirty="0">
                <a:solidFill>
                  <a:srgbClr val="000000"/>
                </a:solidFill>
                <a:latin typeface="Calibri Light" panose="020F0302020204030204" pitchFamily="34" charset="0"/>
                <a:ea typeface="Calibri" panose="020F0502020204030204" pitchFamily="34" charset="0"/>
                <a:cs typeface="Times New Roman" panose="02020603050405020304" pitchFamily="18" charset="0"/>
              </a:rPr>
              <a:t>movement sequences during the production.</a:t>
            </a:r>
            <a:endParaRPr lang="en-GB" dirty="0"/>
          </a:p>
        </p:txBody>
      </p:sp>
      <p:sp>
        <p:nvSpPr>
          <p:cNvPr id="25" name="Rectangle 24"/>
          <p:cNvSpPr/>
          <p:nvPr/>
        </p:nvSpPr>
        <p:spPr>
          <a:xfrm>
            <a:off x="5328745" y="5556252"/>
            <a:ext cx="4572000" cy="830997"/>
          </a:xfrm>
          <a:prstGeom prst="rect">
            <a:avLst/>
          </a:prstGeom>
          <a:ln>
            <a:solidFill>
              <a:srgbClr val="7030A0"/>
            </a:solidFill>
          </a:ln>
        </p:spPr>
        <p:style>
          <a:lnRef idx="2">
            <a:schemeClr val="accent1"/>
          </a:lnRef>
          <a:fillRef idx="1">
            <a:schemeClr val="lt1"/>
          </a:fillRef>
          <a:effectRef idx="0">
            <a:schemeClr val="accent1"/>
          </a:effectRef>
          <a:fontRef idx="minor">
            <a:schemeClr val="dk1"/>
          </a:fontRef>
        </p:style>
        <p:txBody>
          <a:bodyPr>
            <a:spAutoFit/>
          </a:bodyPr>
          <a:lstStyle/>
          <a:p>
            <a:r>
              <a:rPr lang="en-GB" sz="1200" dirty="0">
                <a:solidFill>
                  <a:srgbClr val="000000"/>
                </a:solidFill>
                <a:latin typeface="Calibri Light" panose="020F0302020204030204" pitchFamily="34" charset="0"/>
                <a:ea typeface="Calibri" panose="020F0502020204030204" pitchFamily="34" charset="0"/>
                <a:cs typeface="Times New Roman" panose="02020603050405020304" pitchFamily="18" charset="0"/>
              </a:rPr>
              <a:t>Member of the production team who has the responsibility for planning and executing the layout of all sound playback and reinforcement equipment for the show. This role also includes the sourcing of music and sound effects for the production.</a:t>
            </a:r>
            <a:endParaRPr lang="en-GB" dirty="0"/>
          </a:p>
        </p:txBody>
      </p:sp>
      <p:sp>
        <p:nvSpPr>
          <p:cNvPr id="29" name="Rectangle 28"/>
          <p:cNvSpPr/>
          <p:nvPr/>
        </p:nvSpPr>
        <p:spPr>
          <a:xfrm>
            <a:off x="5328745" y="2099966"/>
            <a:ext cx="4572000" cy="276999"/>
          </a:xfrm>
          <a:prstGeom prst="rect">
            <a:avLst/>
          </a:prstGeom>
          <a:ln>
            <a:solidFill>
              <a:srgbClr val="7030A0"/>
            </a:solidFill>
          </a:ln>
        </p:spPr>
        <p:style>
          <a:lnRef idx="2">
            <a:schemeClr val="accent1"/>
          </a:lnRef>
          <a:fillRef idx="1">
            <a:schemeClr val="lt1"/>
          </a:fillRef>
          <a:effectRef idx="0">
            <a:schemeClr val="accent1"/>
          </a:effectRef>
          <a:fontRef idx="minor">
            <a:schemeClr val="dk1"/>
          </a:fontRef>
        </p:style>
        <p:txBody>
          <a:bodyPr>
            <a:spAutoFit/>
          </a:bodyPr>
          <a:lstStyle/>
          <a:p>
            <a:r>
              <a:rPr lang="en-GB" sz="1200" dirty="0">
                <a:solidFill>
                  <a:srgbClr val="000000"/>
                </a:solidFill>
                <a:latin typeface="Calibri Light" panose="020F0302020204030204" pitchFamily="34" charset="0"/>
                <a:ea typeface="Calibri" panose="020F0502020204030204" pitchFamily="34" charset="0"/>
                <a:cs typeface="Times New Roman" panose="02020603050405020304" pitchFamily="18" charset="0"/>
              </a:rPr>
              <a:t>Person (male or female) whose role is to play a character. </a:t>
            </a:r>
            <a:endParaRPr lang="en-GB" dirty="0"/>
          </a:p>
        </p:txBody>
      </p:sp>
      <p:sp>
        <p:nvSpPr>
          <p:cNvPr id="31" name="Rectangle 30"/>
          <p:cNvSpPr/>
          <p:nvPr/>
        </p:nvSpPr>
        <p:spPr>
          <a:xfrm>
            <a:off x="5328745" y="3479754"/>
            <a:ext cx="4572000" cy="461665"/>
          </a:xfrm>
          <a:prstGeom prst="rect">
            <a:avLst/>
          </a:prstGeom>
          <a:ln>
            <a:solidFill>
              <a:srgbClr val="7030A0"/>
            </a:solidFill>
          </a:ln>
        </p:spPr>
        <p:style>
          <a:lnRef idx="2">
            <a:schemeClr val="accent1"/>
          </a:lnRef>
          <a:fillRef idx="1">
            <a:schemeClr val="lt1"/>
          </a:fillRef>
          <a:effectRef idx="0">
            <a:schemeClr val="accent1"/>
          </a:effectRef>
          <a:fontRef idx="minor">
            <a:schemeClr val="dk1"/>
          </a:fontRef>
        </p:style>
        <p:txBody>
          <a:bodyPr>
            <a:spAutoFit/>
          </a:bodyPr>
          <a:lstStyle/>
          <a:p>
            <a:r>
              <a:rPr lang="en-GB" sz="1200" dirty="0">
                <a:solidFill>
                  <a:srgbClr val="000000"/>
                </a:solidFill>
                <a:latin typeface="Calibri Light" panose="020F0302020204030204" pitchFamily="34" charset="0"/>
                <a:ea typeface="Calibri" panose="020F0502020204030204" pitchFamily="34" charset="0"/>
                <a:cs typeface="Times New Roman" panose="02020603050405020304" pitchFamily="18" charset="0"/>
              </a:rPr>
              <a:t>Member of the creative team for a show responsible for the clothes worn by the actors throughout the performance..</a:t>
            </a:r>
            <a:endParaRPr lang="en-GB" dirty="0"/>
          </a:p>
        </p:txBody>
      </p:sp>
      <p:sp>
        <p:nvSpPr>
          <p:cNvPr id="32" name="Rectangle 31"/>
          <p:cNvSpPr/>
          <p:nvPr/>
        </p:nvSpPr>
        <p:spPr>
          <a:xfrm>
            <a:off x="5328745" y="2482430"/>
            <a:ext cx="4572000" cy="276999"/>
          </a:xfrm>
          <a:prstGeom prst="rect">
            <a:avLst/>
          </a:prstGeom>
          <a:ln>
            <a:solidFill>
              <a:srgbClr val="7030A0"/>
            </a:solidFill>
          </a:ln>
        </p:spPr>
        <p:style>
          <a:lnRef idx="2">
            <a:schemeClr val="accent1"/>
          </a:lnRef>
          <a:fillRef idx="1">
            <a:schemeClr val="lt1"/>
          </a:fillRef>
          <a:effectRef idx="0">
            <a:schemeClr val="accent1"/>
          </a:effectRef>
          <a:fontRef idx="minor">
            <a:schemeClr val="dk1"/>
          </a:fontRef>
        </p:style>
        <p:txBody>
          <a:bodyPr wrap="square">
            <a:spAutoFit/>
          </a:bodyPr>
          <a:lstStyle/>
          <a:p>
            <a:pPr lvl="0"/>
            <a:r>
              <a:rPr lang="en-GB" sz="1200">
                <a:solidFill>
                  <a:prstClr val="black"/>
                </a:solidFill>
                <a:latin typeface="Calibri Light" panose="020F0302020204030204"/>
              </a:rPr>
              <a:t>Professional in charge of the design and plotting of the lights on stage</a:t>
            </a:r>
            <a:endParaRPr lang="en-GB" sz="1200" dirty="0">
              <a:solidFill>
                <a:prstClr val="black"/>
              </a:solidFill>
              <a:latin typeface="Calibri Light" panose="020F0302020204030204"/>
            </a:endParaRPr>
          </a:p>
        </p:txBody>
      </p:sp>
      <p:sp>
        <p:nvSpPr>
          <p:cNvPr id="33" name="Rectangle 32"/>
          <p:cNvSpPr/>
          <p:nvPr/>
        </p:nvSpPr>
        <p:spPr>
          <a:xfrm>
            <a:off x="5328745" y="1725573"/>
            <a:ext cx="4572000" cy="276999"/>
          </a:xfrm>
          <a:prstGeom prst="rect">
            <a:avLst/>
          </a:prstGeom>
          <a:ln>
            <a:solidFill>
              <a:srgbClr val="7030A0"/>
            </a:solidFill>
          </a:ln>
        </p:spPr>
        <p:style>
          <a:lnRef idx="2">
            <a:schemeClr val="accent1"/>
          </a:lnRef>
          <a:fillRef idx="1">
            <a:schemeClr val="lt1"/>
          </a:fillRef>
          <a:effectRef idx="0">
            <a:schemeClr val="accent1"/>
          </a:effectRef>
          <a:fontRef idx="minor">
            <a:schemeClr val="dk1"/>
          </a:fontRef>
        </p:style>
        <p:txBody>
          <a:bodyPr>
            <a:spAutoFit/>
          </a:bodyPr>
          <a:lstStyle/>
          <a:p>
            <a:r>
              <a:rPr lang="en-GB" sz="1200" dirty="0">
                <a:solidFill>
                  <a:srgbClr val="000000"/>
                </a:solidFill>
                <a:latin typeface="Calibri Light" panose="020F0302020204030204" pitchFamily="34" charset="0"/>
                <a:ea typeface="Calibri" panose="020F0502020204030204" pitchFamily="34" charset="0"/>
                <a:cs typeface="Arial" panose="020B0604020202020204" pitchFamily="34" charset="0"/>
              </a:rPr>
              <a:t>Responsible for the design and production of everything on stage.</a:t>
            </a:r>
            <a:endParaRPr lang="en-GB" dirty="0"/>
          </a:p>
        </p:txBody>
      </p:sp>
      <p:sp>
        <p:nvSpPr>
          <p:cNvPr id="26" name="Rectangle 25">
            <a:extLst>
              <a:ext uri="{FF2B5EF4-FFF2-40B4-BE49-F238E27FC236}">
                <a16:creationId xmlns:a16="http://schemas.microsoft.com/office/drawing/2014/main" id="{2AE5DF62-8949-4B62-A9A9-0B0C6C0DFFEC}"/>
              </a:ext>
            </a:extLst>
          </p:cNvPr>
          <p:cNvSpPr/>
          <p:nvPr/>
        </p:nvSpPr>
        <p:spPr>
          <a:xfrm>
            <a:off x="1970384" y="3350424"/>
            <a:ext cx="1038554" cy="375552"/>
          </a:xfrm>
          <a:prstGeom prst="rect">
            <a:avLst/>
          </a:prstGeom>
        </p:spPr>
        <p:txBody>
          <a:bodyPr wrap="none">
            <a:spAutoFit/>
          </a:bodyPr>
          <a:lstStyle/>
          <a:p>
            <a:pPr>
              <a:lnSpc>
                <a:spcPct val="107000"/>
              </a:lnSpc>
            </a:pPr>
            <a:r>
              <a:rPr lang="en-GB" dirty="0">
                <a:latin typeface="Calibri" panose="020F0502020204030204" pitchFamily="34" charset="0"/>
                <a:ea typeface="Calibri" panose="020F0502020204030204" pitchFamily="34" charset="0"/>
                <a:cs typeface="Times New Roman" panose="02020603050405020304" pitchFamily="18" charset="0"/>
              </a:rPr>
              <a:t>Producer</a:t>
            </a:r>
          </a:p>
        </p:txBody>
      </p:sp>
    </p:spTree>
    <p:extLst>
      <p:ext uri="{BB962C8B-B14F-4D97-AF65-F5344CB8AC3E}">
        <p14:creationId xmlns:p14="http://schemas.microsoft.com/office/powerpoint/2010/main" val="32678546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694035" y="225401"/>
            <a:ext cx="5508527" cy="83099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GB" sz="2400" b="1" u="sng" dirty="0"/>
              <a:t>How to answer a 20 mark question</a:t>
            </a:r>
          </a:p>
          <a:p>
            <a:pPr algn="ctr"/>
            <a:r>
              <a:rPr lang="en-GB" sz="2400" b="1" u="sng" dirty="0"/>
              <a:t>WHAT-HOW-WHY-LINK</a:t>
            </a:r>
          </a:p>
        </p:txBody>
      </p:sp>
      <p:sp>
        <p:nvSpPr>
          <p:cNvPr id="9" name="Rectangle 8"/>
          <p:cNvSpPr/>
          <p:nvPr/>
        </p:nvSpPr>
        <p:spPr>
          <a:xfrm>
            <a:off x="8338091" y="225401"/>
            <a:ext cx="3581400" cy="1754326"/>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GB" dirty="0"/>
              <a:t>“</a:t>
            </a:r>
            <a:r>
              <a:rPr lang="en-GB" i="1" dirty="0"/>
              <a:t>“Describe how you would use your acting skills to interpret [CHARACTER] in this extract and explain why your ideas are appropriate both for this </a:t>
            </a:r>
            <a:r>
              <a:rPr lang="en-GB" b="1" i="1" u="sng" dirty="0"/>
              <a:t>extract </a:t>
            </a:r>
            <a:r>
              <a:rPr lang="en-GB" i="1" dirty="0"/>
              <a:t>and the </a:t>
            </a:r>
            <a:r>
              <a:rPr lang="en-GB" b="1" i="1" u="sng" dirty="0"/>
              <a:t>rest of the play</a:t>
            </a:r>
            <a:r>
              <a:rPr lang="en-GB" i="1" dirty="0"/>
              <a:t>.”</a:t>
            </a:r>
            <a:endParaRPr lang="en-GB" dirty="0"/>
          </a:p>
        </p:txBody>
      </p:sp>
      <p:sp>
        <p:nvSpPr>
          <p:cNvPr id="10" name="TextBox 9"/>
          <p:cNvSpPr txBox="1"/>
          <p:nvPr/>
        </p:nvSpPr>
        <p:spPr>
          <a:xfrm>
            <a:off x="167051" y="225401"/>
            <a:ext cx="2391455" cy="830997"/>
          </a:xfrm>
          <a:prstGeom prst="rect">
            <a:avLst/>
          </a:prstGeom>
          <a:noFill/>
          <a:ln>
            <a:solidFill>
              <a:srgbClr val="FF0000"/>
            </a:solidFill>
          </a:ln>
        </p:spPr>
        <p:txBody>
          <a:bodyPr wrap="square" rtlCol="0">
            <a:spAutoFit/>
          </a:bodyPr>
          <a:lstStyle/>
          <a:p>
            <a:pPr algn="ctr"/>
            <a:r>
              <a:rPr lang="en-GB" sz="4800" dirty="0"/>
              <a:t>25 </a:t>
            </a:r>
            <a:r>
              <a:rPr lang="en-GB" sz="4800" dirty="0" err="1"/>
              <a:t>mins</a:t>
            </a:r>
            <a:endParaRPr lang="en-GB" sz="4800" dirty="0"/>
          </a:p>
        </p:txBody>
      </p:sp>
      <p:sp>
        <p:nvSpPr>
          <p:cNvPr id="12" name="Rectangle 11"/>
          <p:cNvSpPr/>
          <p:nvPr/>
        </p:nvSpPr>
        <p:spPr>
          <a:xfrm>
            <a:off x="167050" y="1323491"/>
            <a:ext cx="5281249"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b="1" u="sng" dirty="0"/>
              <a:t>Step 1:</a:t>
            </a:r>
            <a:r>
              <a:rPr lang="en-GB" dirty="0"/>
              <a:t>. Briefly explain what is happening in this scene and comment how this scene contrasts to another. “At this point of the play (character) is… in contrast to the beginning/end of the play when (character) is. </a:t>
            </a:r>
          </a:p>
        </p:txBody>
      </p:sp>
      <p:sp>
        <p:nvSpPr>
          <p:cNvPr id="11" name="Rectangle 10"/>
          <p:cNvSpPr/>
          <p:nvPr/>
        </p:nvSpPr>
        <p:spPr>
          <a:xfrm>
            <a:off x="167049" y="2790913"/>
            <a:ext cx="5281249"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b="1" u="sng" dirty="0"/>
              <a:t>Step 2:</a:t>
            </a:r>
            <a:r>
              <a:rPr lang="en-GB" dirty="0"/>
              <a:t> Talk about this extract in detail and how you would use your physical skills. Comment on contrast/similarities from another scene. </a:t>
            </a:r>
          </a:p>
        </p:txBody>
      </p:sp>
      <p:sp>
        <p:nvSpPr>
          <p:cNvPr id="15" name="Rectangle 14"/>
          <p:cNvSpPr/>
          <p:nvPr/>
        </p:nvSpPr>
        <p:spPr>
          <a:xfrm>
            <a:off x="167048" y="4146158"/>
            <a:ext cx="5281249" cy="230832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b="1" u="sng" dirty="0"/>
              <a:t>Step 3: </a:t>
            </a:r>
            <a:r>
              <a:rPr lang="en-GB" dirty="0"/>
              <a:t>Talk about this extract in detail and how you would use your vocal skills. Comment on contrast/similarities from another scene. </a:t>
            </a:r>
          </a:p>
          <a:p>
            <a:endParaRPr lang="en-GB" dirty="0"/>
          </a:p>
          <a:p>
            <a:pPr marL="285750" lvl="0" indent="-285750">
              <a:buFont typeface="Arial" panose="020B0604020202020204" pitchFamily="34" charset="0"/>
              <a:buChar char="•"/>
            </a:pPr>
            <a:r>
              <a:rPr lang="en-GB" dirty="0"/>
              <a:t>Write in detail</a:t>
            </a:r>
          </a:p>
          <a:p>
            <a:pPr marL="285750" lvl="0" indent="-285750">
              <a:buFont typeface="Arial" panose="020B0604020202020204" pitchFamily="34" charset="0"/>
              <a:buChar char="•"/>
            </a:pPr>
            <a:r>
              <a:rPr lang="en-GB" dirty="0"/>
              <a:t>Write about the whole of the extract </a:t>
            </a:r>
          </a:p>
          <a:p>
            <a:pPr marL="285750" lvl="0" indent="-285750">
              <a:buFont typeface="Arial" panose="020B0604020202020204" pitchFamily="34" charset="0"/>
              <a:buChar char="•"/>
            </a:pPr>
            <a:r>
              <a:rPr lang="en-GB" dirty="0"/>
              <a:t>Comment on scenes across the whole of the play.</a:t>
            </a:r>
          </a:p>
          <a:p>
            <a:endParaRPr lang="en-GB" dirty="0"/>
          </a:p>
        </p:txBody>
      </p:sp>
      <p:sp>
        <p:nvSpPr>
          <p:cNvPr id="2" name="Rectangle 1"/>
          <p:cNvSpPr/>
          <p:nvPr/>
        </p:nvSpPr>
        <p:spPr>
          <a:xfrm>
            <a:off x="7009353" y="3714243"/>
            <a:ext cx="3202493" cy="116403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t>Performance Space</a:t>
            </a:r>
          </a:p>
        </p:txBody>
      </p:sp>
      <p:sp>
        <p:nvSpPr>
          <p:cNvPr id="18" name="Rectangle 17"/>
          <p:cNvSpPr/>
          <p:nvPr/>
        </p:nvSpPr>
        <p:spPr>
          <a:xfrm>
            <a:off x="7428286" y="5384066"/>
            <a:ext cx="3981450" cy="112395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t>Interaction with others </a:t>
            </a:r>
          </a:p>
        </p:txBody>
      </p:sp>
      <p:sp>
        <p:nvSpPr>
          <p:cNvPr id="13" name="Rectangle 12"/>
          <p:cNvSpPr/>
          <p:nvPr/>
        </p:nvSpPr>
        <p:spPr>
          <a:xfrm>
            <a:off x="5655756" y="2361170"/>
            <a:ext cx="2954843" cy="76150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t>Physical Skills </a:t>
            </a:r>
          </a:p>
        </p:txBody>
      </p:sp>
      <p:sp>
        <p:nvSpPr>
          <p:cNvPr id="14" name="Rectangle 13"/>
          <p:cNvSpPr/>
          <p:nvPr/>
        </p:nvSpPr>
        <p:spPr>
          <a:xfrm>
            <a:off x="9067800" y="2320323"/>
            <a:ext cx="2851691" cy="76150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t>Vocal Skills </a:t>
            </a:r>
          </a:p>
        </p:txBody>
      </p:sp>
    </p:spTree>
    <p:extLst>
      <p:ext uri="{BB962C8B-B14F-4D97-AF65-F5344CB8AC3E}">
        <p14:creationId xmlns:p14="http://schemas.microsoft.com/office/powerpoint/2010/main" val="3123979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38506" y="156971"/>
            <a:ext cx="2772106" cy="46166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GB" sz="2400" dirty="0"/>
              <a:t>Performance Design </a:t>
            </a:r>
          </a:p>
        </p:txBody>
      </p:sp>
      <p:sp>
        <p:nvSpPr>
          <p:cNvPr id="3" name="TextBox 2"/>
          <p:cNvSpPr txBox="1"/>
          <p:nvPr/>
        </p:nvSpPr>
        <p:spPr>
          <a:xfrm>
            <a:off x="4412781" y="152233"/>
            <a:ext cx="3163614"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b="1" dirty="0"/>
              <a:t>You will to memorise and understand the use of these design elements</a:t>
            </a:r>
          </a:p>
        </p:txBody>
      </p:sp>
      <p:sp>
        <p:nvSpPr>
          <p:cNvPr id="8" name="Rectangle 7">
            <a:extLst>
              <a:ext uri="{FF2B5EF4-FFF2-40B4-BE49-F238E27FC236}">
                <a16:creationId xmlns:a16="http://schemas.microsoft.com/office/drawing/2014/main" id="{C36DD4E3-DA7B-443C-9AB5-3DDA13EFA35F}"/>
              </a:ext>
            </a:extLst>
          </p:cNvPr>
          <p:cNvSpPr/>
          <p:nvPr/>
        </p:nvSpPr>
        <p:spPr>
          <a:xfrm>
            <a:off x="1313793" y="1087051"/>
            <a:ext cx="3945492" cy="2762444"/>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u="sng" dirty="0">
                <a:solidFill>
                  <a:schemeClr val="tx1"/>
                </a:solidFill>
              </a:rPr>
              <a:t>Lighting Design</a:t>
            </a:r>
          </a:p>
          <a:p>
            <a:pPr marL="285750" indent="-285750">
              <a:buFont typeface="Arial" panose="020B0604020202020204" pitchFamily="34" charset="0"/>
              <a:buChar char="•"/>
            </a:pPr>
            <a:r>
              <a:rPr lang="en-GB" sz="1200" b="1" dirty="0">
                <a:solidFill>
                  <a:schemeClr val="tx1"/>
                </a:solidFill>
              </a:rPr>
              <a:t>Floodlight</a:t>
            </a:r>
            <a:r>
              <a:rPr lang="en-GB" sz="1200" dirty="0">
                <a:solidFill>
                  <a:schemeClr val="tx1"/>
                </a:solidFill>
              </a:rPr>
              <a:t>: Used to cover a large area with a general ‘wash’ (clear light) Also used to light a back screen. </a:t>
            </a:r>
          </a:p>
          <a:p>
            <a:pPr marL="285750" indent="-285750">
              <a:buFont typeface="Arial" panose="020B0604020202020204" pitchFamily="34" charset="0"/>
              <a:buChar char="•"/>
            </a:pPr>
            <a:r>
              <a:rPr lang="en-GB" sz="1200" b="1" dirty="0">
                <a:solidFill>
                  <a:schemeClr val="tx1"/>
                </a:solidFill>
              </a:rPr>
              <a:t>Profile Spot: </a:t>
            </a:r>
            <a:r>
              <a:rPr lang="en-GB" sz="1200" dirty="0">
                <a:solidFill>
                  <a:schemeClr val="tx1"/>
                </a:solidFill>
              </a:rPr>
              <a:t>Creates a focused spot of light. The ‘gate’ can hold gobos (shapes) to create special effects. </a:t>
            </a:r>
          </a:p>
          <a:p>
            <a:pPr marL="285750" indent="-285750">
              <a:buFont typeface="Arial" panose="020B0604020202020204" pitchFamily="34" charset="0"/>
              <a:buChar char="•"/>
            </a:pPr>
            <a:r>
              <a:rPr lang="en-GB" sz="1200" b="1" dirty="0">
                <a:solidFill>
                  <a:schemeClr val="tx1"/>
                </a:solidFill>
              </a:rPr>
              <a:t>Strobe Light: </a:t>
            </a:r>
            <a:r>
              <a:rPr lang="en-GB" sz="1200" dirty="0">
                <a:solidFill>
                  <a:schemeClr val="tx1"/>
                </a:solidFill>
              </a:rPr>
              <a:t>Creates flashes of light which can be controlled. </a:t>
            </a:r>
          </a:p>
          <a:p>
            <a:pPr marL="285750" indent="-285750">
              <a:buFont typeface="Arial" panose="020B0604020202020204" pitchFamily="34" charset="0"/>
              <a:buChar char="•"/>
            </a:pPr>
            <a:r>
              <a:rPr lang="en-GB" sz="1200" b="1" dirty="0">
                <a:solidFill>
                  <a:schemeClr val="tx1"/>
                </a:solidFill>
              </a:rPr>
              <a:t>Follow Spot</a:t>
            </a:r>
            <a:r>
              <a:rPr lang="en-GB" sz="1200" dirty="0">
                <a:solidFill>
                  <a:schemeClr val="tx1"/>
                </a:solidFill>
              </a:rPr>
              <a:t>: Lights used to follow an actors movement on stage. </a:t>
            </a:r>
          </a:p>
          <a:p>
            <a:pPr marL="285750" indent="-285750">
              <a:buFont typeface="Arial" panose="020B0604020202020204" pitchFamily="34" charset="0"/>
              <a:buChar char="•"/>
            </a:pPr>
            <a:r>
              <a:rPr lang="en-GB" sz="1200" b="1" dirty="0">
                <a:solidFill>
                  <a:schemeClr val="tx1"/>
                </a:solidFill>
              </a:rPr>
              <a:t>Gel: </a:t>
            </a:r>
            <a:r>
              <a:rPr lang="en-GB" sz="1200" dirty="0">
                <a:solidFill>
                  <a:schemeClr val="tx1"/>
                </a:solidFill>
              </a:rPr>
              <a:t>Colour tint which is place in front of the light blub to change its colour. </a:t>
            </a:r>
          </a:p>
          <a:p>
            <a:pPr marL="285750" indent="-285750">
              <a:buFont typeface="Arial" panose="020B0604020202020204" pitchFamily="34" charset="0"/>
              <a:buChar char="•"/>
            </a:pPr>
            <a:r>
              <a:rPr lang="en-GB" sz="1200" b="1" dirty="0">
                <a:solidFill>
                  <a:schemeClr val="tx1"/>
                </a:solidFill>
              </a:rPr>
              <a:t>Cross Fade</a:t>
            </a:r>
            <a:r>
              <a:rPr lang="en-GB" sz="1200" dirty="0">
                <a:solidFill>
                  <a:schemeClr val="tx1"/>
                </a:solidFill>
              </a:rPr>
              <a:t>: Fading lights out on one stage area whilst bringing up lights on another area. </a:t>
            </a:r>
          </a:p>
        </p:txBody>
      </p:sp>
      <p:pic>
        <p:nvPicPr>
          <p:cNvPr id="13" name="Picture 12">
            <a:extLst>
              <a:ext uri="{FF2B5EF4-FFF2-40B4-BE49-F238E27FC236}">
                <a16:creationId xmlns:a16="http://schemas.microsoft.com/office/drawing/2014/main" id="{0833126F-DD16-4089-B35B-57256DA83DEF}"/>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01312" y="0"/>
            <a:ext cx="1299839" cy="1424995"/>
          </a:xfrm>
          <a:prstGeom prst="rect">
            <a:avLst/>
          </a:prstGeom>
        </p:spPr>
      </p:pic>
      <p:sp>
        <p:nvSpPr>
          <p:cNvPr id="14" name="Rectangle 13">
            <a:extLst>
              <a:ext uri="{FF2B5EF4-FFF2-40B4-BE49-F238E27FC236}">
                <a16:creationId xmlns:a16="http://schemas.microsoft.com/office/drawing/2014/main" id="{DBC36511-E0D2-4F8E-8CA0-AECD03194A96}"/>
              </a:ext>
            </a:extLst>
          </p:cNvPr>
          <p:cNvSpPr/>
          <p:nvPr/>
        </p:nvSpPr>
        <p:spPr>
          <a:xfrm>
            <a:off x="6096000" y="1186581"/>
            <a:ext cx="5224329" cy="2961475"/>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u="sng" dirty="0">
                <a:solidFill>
                  <a:schemeClr val="tx1"/>
                </a:solidFill>
              </a:rPr>
              <a:t>Costume Design </a:t>
            </a:r>
          </a:p>
          <a:p>
            <a:pPr marL="171450" indent="-171450">
              <a:buFont typeface="Arial" panose="020B0604020202020204" pitchFamily="34" charset="0"/>
              <a:buChar char="•"/>
            </a:pPr>
            <a:r>
              <a:rPr lang="en-GB" sz="1200" b="1" dirty="0">
                <a:solidFill>
                  <a:schemeClr val="tx1"/>
                </a:solidFill>
              </a:rPr>
              <a:t>Naturalistic Costume: </a:t>
            </a:r>
            <a:r>
              <a:rPr lang="en-GB" sz="1200" dirty="0">
                <a:solidFill>
                  <a:schemeClr val="tx1"/>
                </a:solidFill>
              </a:rPr>
              <a:t>Looks life-like, realistic, believable   </a:t>
            </a:r>
          </a:p>
          <a:p>
            <a:pPr marL="171450" indent="-171450">
              <a:buFont typeface="Arial" panose="020B0604020202020204" pitchFamily="34" charset="0"/>
              <a:buChar char="•"/>
            </a:pPr>
            <a:r>
              <a:rPr lang="en-GB" sz="1200" b="1" dirty="0">
                <a:solidFill>
                  <a:schemeClr val="tx1"/>
                </a:solidFill>
              </a:rPr>
              <a:t>Stylised Costume: </a:t>
            </a:r>
            <a:r>
              <a:rPr lang="en-GB" sz="1200" dirty="0">
                <a:solidFill>
                  <a:schemeClr val="tx1"/>
                </a:solidFill>
              </a:rPr>
              <a:t>Creative, open to interpretation, emphasises one element. </a:t>
            </a:r>
          </a:p>
          <a:p>
            <a:pPr marL="171450" indent="-171450">
              <a:buFont typeface="Arial" panose="020B0604020202020204" pitchFamily="34" charset="0"/>
              <a:buChar char="•"/>
            </a:pPr>
            <a:r>
              <a:rPr lang="en-GB" sz="1200" b="1" dirty="0">
                <a:solidFill>
                  <a:schemeClr val="tx1"/>
                </a:solidFill>
              </a:rPr>
              <a:t>Colour: </a:t>
            </a:r>
            <a:r>
              <a:rPr lang="en-GB" sz="1200" dirty="0">
                <a:solidFill>
                  <a:schemeClr val="tx1"/>
                </a:solidFill>
              </a:rPr>
              <a:t>Red, blue, black, </a:t>
            </a:r>
            <a:r>
              <a:rPr lang="en-GB" sz="1200" dirty="0" err="1">
                <a:solidFill>
                  <a:schemeClr val="tx1"/>
                </a:solidFill>
              </a:rPr>
              <a:t>ect</a:t>
            </a:r>
            <a:r>
              <a:rPr lang="en-GB" sz="1200" dirty="0">
                <a:solidFill>
                  <a:schemeClr val="tx1"/>
                </a:solidFill>
              </a:rPr>
              <a:t>. </a:t>
            </a:r>
          </a:p>
          <a:p>
            <a:pPr marL="171450" indent="-171450">
              <a:buFont typeface="Arial" panose="020B0604020202020204" pitchFamily="34" charset="0"/>
              <a:buChar char="•"/>
            </a:pPr>
            <a:r>
              <a:rPr lang="en-GB" sz="1200" b="1" dirty="0">
                <a:solidFill>
                  <a:schemeClr val="tx1"/>
                </a:solidFill>
              </a:rPr>
              <a:t>Fabric:  </a:t>
            </a:r>
            <a:r>
              <a:rPr lang="en-GB" sz="1200" dirty="0">
                <a:solidFill>
                  <a:schemeClr val="tx1"/>
                </a:solidFill>
              </a:rPr>
              <a:t>Cotton, silk, wool, chiffon </a:t>
            </a:r>
            <a:endParaRPr lang="en-GB" sz="1200" b="1" dirty="0">
              <a:solidFill>
                <a:schemeClr val="tx1"/>
              </a:solidFill>
            </a:endParaRPr>
          </a:p>
          <a:p>
            <a:pPr marL="171450" indent="-171450">
              <a:buFont typeface="Arial" panose="020B0604020202020204" pitchFamily="34" charset="0"/>
              <a:buChar char="•"/>
            </a:pPr>
            <a:r>
              <a:rPr lang="en-GB" sz="1200" b="1" dirty="0">
                <a:solidFill>
                  <a:schemeClr val="tx1"/>
                </a:solidFill>
              </a:rPr>
              <a:t>Texture:  </a:t>
            </a:r>
            <a:r>
              <a:rPr lang="en-GB" sz="1200" dirty="0">
                <a:solidFill>
                  <a:schemeClr val="tx1"/>
                </a:solidFill>
              </a:rPr>
              <a:t>Rough, smooth, silky, </a:t>
            </a:r>
            <a:endParaRPr lang="en-GB" sz="1200" b="1" dirty="0">
              <a:solidFill>
                <a:schemeClr val="tx1"/>
              </a:solidFill>
            </a:endParaRPr>
          </a:p>
          <a:p>
            <a:pPr marL="171450" indent="-171450">
              <a:buFont typeface="Arial" panose="020B0604020202020204" pitchFamily="34" charset="0"/>
              <a:buChar char="•"/>
            </a:pPr>
            <a:r>
              <a:rPr lang="en-GB" sz="1200" b="1" dirty="0">
                <a:solidFill>
                  <a:schemeClr val="tx1"/>
                </a:solidFill>
              </a:rPr>
              <a:t>Fit: </a:t>
            </a:r>
            <a:r>
              <a:rPr lang="en-GB" sz="1200" dirty="0">
                <a:solidFill>
                  <a:schemeClr val="tx1"/>
                </a:solidFill>
              </a:rPr>
              <a:t>Loose, tight, fitted, </a:t>
            </a:r>
          </a:p>
          <a:p>
            <a:pPr marL="171450" indent="-171450">
              <a:buFont typeface="Arial" panose="020B0604020202020204" pitchFamily="34" charset="0"/>
              <a:buChar char="•"/>
            </a:pPr>
            <a:endParaRPr lang="en-GB" sz="1200" dirty="0">
              <a:solidFill>
                <a:schemeClr val="tx1"/>
              </a:solidFill>
            </a:endParaRPr>
          </a:p>
          <a:p>
            <a:r>
              <a:rPr lang="en-GB" sz="1200" b="1" u="sng" dirty="0">
                <a:solidFill>
                  <a:schemeClr val="tx1"/>
                </a:solidFill>
              </a:rPr>
              <a:t>Hair and Makeup </a:t>
            </a:r>
          </a:p>
          <a:p>
            <a:pPr marL="171450" indent="-171450">
              <a:buFont typeface="Arial" panose="020B0604020202020204" pitchFamily="34" charset="0"/>
              <a:buChar char="•"/>
            </a:pPr>
            <a:r>
              <a:rPr lang="en-GB" sz="1200" dirty="0">
                <a:solidFill>
                  <a:schemeClr val="tx1"/>
                </a:solidFill>
              </a:rPr>
              <a:t>Hair: Length/colour/style</a:t>
            </a:r>
          </a:p>
          <a:p>
            <a:pPr marL="171450" indent="-171450">
              <a:buFont typeface="Arial" panose="020B0604020202020204" pitchFamily="34" charset="0"/>
              <a:buChar char="•"/>
            </a:pPr>
            <a:r>
              <a:rPr lang="en-GB" sz="1200" dirty="0">
                <a:solidFill>
                  <a:schemeClr val="tx1"/>
                </a:solidFill>
              </a:rPr>
              <a:t>Wigs: Colour, texture, length </a:t>
            </a:r>
          </a:p>
          <a:p>
            <a:pPr marL="171450" indent="-171450">
              <a:buFont typeface="Arial" panose="020B0604020202020204" pitchFamily="34" charset="0"/>
              <a:buChar char="•"/>
            </a:pPr>
            <a:r>
              <a:rPr lang="en-GB" sz="1200" dirty="0">
                <a:solidFill>
                  <a:schemeClr val="tx1"/>
                </a:solidFill>
              </a:rPr>
              <a:t>Hair accessorizes: Ribbons, slides, clips </a:t>
            </a:r>
          </a:p>
          <a:p>
            <a:endParaRPr lang="en-GB" sz="1200" dirty="0">
              <a:solidFill>
                <a:schemeClr val="tx1"/>
              </a:solidFill>
            </a:endParaRPr>
          </a:p>
          <a:p>
            <a:pPr marL="171450" indent="-171450">
              <a:buFont typeface="Arial" panose="020B0604020202020204" pitchFamily="34" charset="0"/>
              <a:buChar char="•"/>
            </a:pPr>
            <a:r>
              <a:rPr lang="en-GB" sz="1200" dirty="0">
                <a:solidFill>
                  <a:schemeClr val="tx1"/>
                </a:solidFill>
              </a:rPr>
              <a:t>Makeup: Natural/Exaggerated</a:t>
            </a:r>
          </a:p>
          <a:p>
            <a:pPr marL="171450" indent="-171450">
              <a:buFont typeface="Arial" panose="020B0604020202020204" pitchFamily="34" charset="0"/>
              <a:buChar char="•"/>
            </a:pPr>
            <a:r>
              <a:rPr lang="en-GB" sz="1200" dirty="0">
                <a:solidFill>
                  <a:schemeClr val="tx1"/>
                </a:solidFill>
              </a:rPr>
              <a:t>Colour palette</a:t>
            </a:r>
          </a:p>
          <a:p>
            <a:endParaRPr lang="en-GB" sz="1200" dirty="0">
              <a:solidFill>
                <a:schemeClr val="tx1"/>
              </a:solidFill>
            </a:endParaRPr>
          </a:p>
        </p:txBody>
      </p:sp>
      <p:pic>
        <p:nvPicPr>
          <p:cNvPr id="16" name="Picture 15">
            <a:extLst>
              <a:ext uri="{FF2B5EF4-FFF2-40B4-BE49-F238E27FC236}">
                <a16:creationId xmlns:a16="http://schemas.microsoft.com/office/drawing/2014/main" id="{A0A44476-EE56-4F8E-B050-8BA12DC5B1ED}"/>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032210" y="1741595"/>
            <a:ext cx="1894870" cy="1263863"/>
          </a:xfrm>
          <a:prstGeom prst="rect">
            <a:avLst/>
          </a:prstGeom>
        </p:spPr>
      </p:pic>
      <p:sp>
        <p:nvSpPr>
          <p:cNvPr id="18" name="Rectangle 17">
            <a:extLst>
              <a:ext uri="{FF2B5EF4-FFF2-40B4-BE49-F238E27FC236}">
                <a16:creationId xmlns:a16="http://schemas.microsoft.com/office/drawing/2014/main" id="{D164C580-1B17-4409-947D-F12D24C7BD89}"/>
              </a:ext>
            </a:extLst>
          </p:cNvPr>
          <p:cNvSpPr/>
          <p:nvPr/>
        </p:nvSpPr>
        <p:spPr>
          <a:xfrm>
            <a:off x="365120" y="4248652"/>
            <a:ext cx="3945492" cy="1989681"/>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b="1" u="sng" dirty="0">
              <a:solidFill>
                <a:schemeClr val="tx1"/>
              </a:solidFill>
            </a:endParaRPr>
          </a:p>
          <a:p>
            <a:r>
              <a:rPr lang="en-GB" sz="1200" b="1" u="sng" dirty="0">
                <a:solidFill>
                  <a:schemeClr val="tx1"/>
                </a:solidFill>
              </a:rPr>
              <a:t>Sound Design</a:t>
            </a:r>
          </a:p>
          <a:p>
            <a:pPr marL="171450" indent="-171450">
              <a:buFont typeface="Arial" panose="020B0604020202020204" pitchFamily="34" charset="0"/>
              <a:buChar char="•"/>
            </a:pPr>
            <a:r>
              <a:rPr lang="en-GB" sz="1200" b="1" dirty="0">
                <a:solidFill>
                  <a:schemeClr val="tx1"/>
                </a:solidFill>
              </a:rPr>
              <a:t>Live:</a:t>
            </a:r>
            <a:r>
              <a:rPr lang="en-GB" sz="1200" dirty="0">
                <a:solidFill>
                  <a:schemeClr val="tx1"/>
                </a:solidFill>
              </a:rPr>
              <a:t> Door Slamming, whistling, popping balloons</a:t>
            </a:r>
          </a:p>
          <a:p>
            <a:pPr marL="171450" indent="-171450">
              <a:buFont typeface="Arial" panose="020B0604020202020204" pitchFamily="34" charset="0"/>
              <a:buChar char="•"/>
            </a:pPr>
            <a:r>
              <a:rPr lang="en-GB" sz="1200" dirty="0">
                <a:solidFill>
                  <a:schemeClr val="tx1"/>
                </a:solidFill>
              </a:rPr>
              <a:t>Musical Instruments </a:t>
            </a:r>
          </a:p>
          <a:p>
            <a:pPr marL="171450" indent="-171450">
              <a:buFont typeface="Arial" panose="020B0604020202020204" pitchFamily="34" charset="0"/>
              <a:buChar char="•"/>
            </a:pPr>
            <a:r>
              <a:rPr lang="en-GB" sz="1200" b="1" dirty="0">
                <a:solidFill>
                  <a:schemeClr val="tx1"/>
                </a:solidFill>
              </a:rPr>
              <a:t>Voices:</a:t>
            </a:r>
            <a:r>
              <a:rPr lang="en-GB" sz="1200" dirty="0">
                <a:solidFill>
                  <a:schemeClr val="tx1"/>
                </a:solidFill>
              </a:rPr>
              <a:t> offstage/signing  </a:t>
            </a:r>
          </a:p>
          <a:p>
            <a:pPr marL="171450" indent="-171450">
              <a:buFont typeface="Arial" panose="020B0604020202020204" pitchFamily="34" charset="0"/>
              <a:buChar char="•"/>
            </a:pPr>
            <a:r>
              <a:rPr lang="en-GB" sz="1200" b="1" dirty="0">
                <a:solidFill>
                  <a:schemeClr val="tx1"/>
                </a:solidFill>
              </a:rPr>
              <a:t>Recorded:</a:t>
            </a:r>
            <a:r>
              <a:rPr lang="en-GB" sz="1200" dirty="0">
                <a:solidFill>
                  <a:schemeClr val="tx1"/>
                </a:solidFill>
              </a:rPr>
              <a:t> Sound effects, recorded music</a:t>
            </a:r>
          </a:p>
          <a:p>
            <a:pPr marL="171450" indent="-171450">
              <a:buFont typeface="Arial" panose="020B0604020202020204" pitchFamily="34" charset="0"/>
              <a:buChar char="•"/>
            </a:pPr>
            <a:r>
              <a:rPr lang="en-GB" sz="1200" b="1" dirty="0">
                <a:solidFill>
                  <a:schemeClr val="tx1"/>
                </a:solidFill>
              </a:rPr>
              <a:t>Amplification: </a:t>
            </a:r>
            <a:r>
              <a:rPr lang="en-GB" sz="1200" dirty="0">
                <a:solidFill>
                  <a:schemeClr val="tx1"/>
                </a:solidFill>
              </a:rPr>
              <a:t>Speakers, microphones </a:t>
            </a:r>
          </a:p>
          <a:p>
            <a:pPr marL="171450" indent="-171450">
              <a:buFont typeface="Arial" panose="020B0604020202020204" pitchFamily="34" charset="0"/>
              <a:buChar char="•"/>
            </a:pPr>
            <a:r>
              <a:rPr lang="en-GB" sz="1200" b="1" dirty="0">
                <a:solidFill>
                  <a:schemeClr val="tx1"/>
                </a:solidFill>
              </a:rPr>
              <a:t>Volume: </a:t>
            </a:r>
            <a:r>
              <a:rPr lang="en-GB" sz="1200" dirty="0">
                <a:solidFill>
                  <a:schemeClr val="tx1"/>
                </a:solidFill>
              </a:rPr>
              <a:t>Loud, quiet </a:t>
            </a:r>
            <a:endParaRPr lang="en-GB" sz="1200" b="1" dirty="0">
              <a:solidFill>
                <a:schemeClr val="tx1"/>
              </a:solidFill>
            </a:endParaRPr>
          </a:p>
          <a:p>
            <a:pPr marL="171450" indent="-171450">
              <a:buFont typeface="Arial" panose="020B0604020202020204" pitchFamily="34" charset="0"/>
              <a:buChar char="•"/>
            </a:pPr>
            <a:r>
              <a:rPr lang="en-GB" sz="1200" b="1" dirty="0">
                <a:solidFill>
                  <a:schemeClr val="tx1"/>
                </a:solidFill>
              </a:rPr>
              <a:t>Pace: </a:t>
            </a:r>
            <a:r>
              <a:rPr lang="en-GB" sz="1200" dirty="0">
                <a:solidFill>
                  <a:schemeClr val="tx1"/>
                </a:solidFill>
              </a:rPr>
              <a:t>Fast, slow</a:t>
            </a:r>
          </a:p>
          <a:p>
            <a:endParaRPr lang="en-GB" sz="1200" dirty="0">
              <a:solidFill>
                <a:schemeClr val="tx1"/>
              </a:solidFill>
            </a:endParaRPr>
          </a:p>
        </p:txBody>
      </p:sp>
      <p:sp>
        <p:nvSpPr>
          <p:cNvPr id="19" name="Rectangle 18">
            <a:extLst>
              <a:ext uri="{FF2B5EF4-FFF2-40B4-BE49-F238E27FC236}">
                <a16:creationId xmlns:a16="http://schemas.microsoft.com/office/drawing/2014/main" id="{F506F551-EE62-4F8A-9FED-DA4353762D96}"/>
              </a:ext>
            </a:extLst>
          </p:cNvPr>
          <p:cNvSpPr/>
          <p:nvPr/>
        </p:nvSpPr>
        <p:spPr>
          <a:xfrm>
            <a:off x="5502968" y="4317909"/>
            <a:ext cx="3945492" cy="18511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u="sng" dirty="0">
                <a:solidFill>
                  <a:schemeClr val="tx1"/>
                </a:solidFill>
              </a:rPr>
              <a:t>Set Design</a:t>
            </a:r>
          </a:p>
          <a:p>
            <a:r>
              <a:rPr lang="en-GB" sz="1200" b="1" dirty="0">
                <a:solidFill>
                  <a:schemeClr val="tx1"/>
                </a:solidFill>
              </a:rPr>
              <a:t>Type of Stage: </a:t>
            </a:r>
            <a:r>
              <a:rPr lang="en-GB" sz="1200" dirty="0">
                <a:solidFill>
                  <a:schemeClr val="tx1"/>
                </a:solidFill>
              </a:rPr>
              <a:t>Theatre in the Round, Thrust, etc  </a:t>
            </a:r>
          </a:p>
          <a:p>
            <a:r>
              <a:rPr lang="en-GB" sz="1200" b="1" dirty="0">
                <a:solidFill>
                  <a:schemeClr val="tx1"/>
                </a:solidFill>
              </a:rPr>
              <a:t>Naturalistic/Minimal: </a:t>
            </a:r>
            <a:r>
              <a:rPr lang="en-GB" sz="1200" dirty="0">
                <a:solidFill>
                  <a:schemeClr val="tx1"/>
                </a:solidFill>
              </a:rPr>
              <a:t>Realistic </a:t>
            </a:r>
          </a:p>
          <a:p>
            <a:r>
              <a:rPr lang="en-GB" sz="1200" b="1" dirty="0">
                <a:solidFill>
                  <a:schemeClr val="tx1"/>
                </a:solidFill>
              </a:rPr>
              <a:t>Abstract: </a:t>
            </a:r>
            <a:r>
              <a:rPr lang="en-GB" sz="1200" dirty="0">
                <a:solidFill>
                  <a:schemeClr val="tx1"/>
                </a:solidFill>
              </a:rPr>
              <a:t>Symbolic</a:t>
            </a:r>
          </a:p>
          <a:p>
            <a:r>
              <a:rPr lang="en-GB" sz="1200" b="1" dirty="0">
                <a:solidFill>
                  <a:schemeClr val="tx1"/>
                </a:solidFill>
              </a:rPr>
              <a:t>Props: </a:t>
            </a:r>
            <a:r>
              <a:rPr lang="en-GB" sz="1200" dirty="0">
                <a:solidFill>
                  <a:schemeClr val="tx1"/>
                </a:solidFill>
              </a:rPr>
              <a:t>Hand, Stage or Trim</a:t>
            </a:r>
          </a:p>
          <a:p>
            <a:r>
              <a:rPr lang="en-GB" sz="1200" b="1" dirty="0">
                <a:solidFill>
                  <a:schemeClr val="tx1"/>
                </a:solidFill>
              </a:rPr>
              <a:t>Set: </a:t>
            </a:r>
            <a:r>
              <a:rPr lang="en-GB" sz="1200" dirty="0">
                <a:solidFill>
                  <a:schemeClr val="tx1"/>
                </a:solidFill>
              </a:rPr>
              <a:t>Backdrop, Flats, Projection </a:t>
            </a:r>
          </a:p>
          <a:p>
            <a:r>
              <a:rPr lang="en-GB" sz="1200" b="1" dirty="0">
                <a:solidFill>
                  <a:schemeClr val="tx1"/>
                </a:solidFill>
              </a:rPr>
              <a:t>Material: </a:t>
            </a:r>
            <a:r>
              <a:rPr lang="en-GB" sz="1200" dirty="0">
                <a:solidFill>
                  <a:schemeClr val="tx1"/>
                </a:solidFill>
              </a:rPr>
              <a:t>Wood, metal, card, stage blocks cloth, etc </a:t>
            </a:r>
          </a:p>
          <a:p>
            <a:r>
              <a:rPr lang="en-GB" sz="1200" b="1" dirty="0">
                <a:solidFill>
                  <a:schemeClr val="tx1"/>
                </a:solidFill>
              </a:rPr>
              <a:t>Colours </a:t>
            </a:r>
          </a:p>
        </p:txBody>
      </p:sp>
      <p:pic>
        <p:nvPicPr>
          <p:cNvPr id="21" name="Picture 20">
            <a:extLst>
              <a:ext uri="{FF2B5EF4-FFF2-40B4-BE49-F238E27FC236}">
                <a16:creationId xmlns:a16="http://schemas.microsoft.com/office/drawing/2014/main" id="{A18C251A-3107-4680-A8A3-24F998156D74}"/>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3070333" y="5071848"/>
            <a:ext cx="1677916" cy="1677916"/>
          </a:xfrm>
          <a:prstGeom prst="rect">
            <a:avLst/>
          </a:prstGeom>
        </p:spPr>
      </p:pic>
      <p:pic>
        <p:nvPicPr>
          <p:cNvPr id="24" name="Picture 23">
            <a:extLst>
              <a:ext uri="{FF2B5EF4-FFF2-40B4-BE49-F238E27FC236}">
                <a16:creationId xmlns:a16="http://schemas.microsoft.com/office/drawing/2014/main" id="{724DAFAC-CDA9-4B97-B279-555963B8947D}"/>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9032210" y="4829037"/>
            <a:ext cx="2211285" cy="1471887"/>
          </a:xfrm>
          <a:prstGeom prst="rect">
            <a:avLst/>
          </a:prstGeom>
        </p:spPr>
      </p:pic>
      <p:sp>
        <p:nvSpPr>
          <p:cNvPr id="26" name="TextBox 25">
            <a:extLst>
              <a:ext uri="{FF2B5EF4-FFF2-40B4-BE49-F238E27FC236}">
                <a16:creationId xmlns:a16="http://schemas.microsoft.com/office/drawing/2014/main" id="{F0BEAB82-0376-47A8-99E2-F3DB0E18DCA9}"/>
              </a:ext>
            </a:extLst>
          </p:cNvPr>
          <p:cNvSpPr txBox="1"/>
          <p:nvPr/>
        </p:nvSpPr>
        <p:spPr>
          <a:xfrm>
            <a:off x="7866652" y="165703"/>
            <a:ext cx="3957047"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b="1" dirty="0"/>
              <a:t>Use correct terminology in your answer and always justify your ideas in relation to the play!!</a:t>
            </a:r>
          </a:p>
        </p:txBody>
      </p:sp>
    </p:spTree>
    <p:extLst>
      <p:ext uri="{BB962C8B-B14F-4D97-AF65-F5344CB8AC3E}">
        <p14:creationId xmlns:p14="http://schemas.microsoft.com/office/powerpoint/2010/main" val="1184029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6194F7DD-E427-4B2C-BFFE-10E76D78FD99}"/>
              </a:ext>
            </a:extLst>
          </p:cNvPr>
          <p:cNvSpPr>
            <a:spLocks noChangeArrowheads="1"/>
          </p:cNvSpPr>
          <p:nvPr/>
        </p:nvSpPr>
        <p:spPr bwMode="auto">
          <a:xfrm>
            <a:off x="1963999" y="228601"/>
            <a:ext cx="8264002" cy="927100"/>
          </a:xfrm>
          <a:prstGeom prst="rect">
            <a:avLst/>
          </a:prstGeom>
          <a:solidFill>
            <a:srgbClr val="FF00FF"/>
          </a:solidFill>
          <a:ln w="6345">
            <a:solidFill>
              <a:schemeClr val="accent2">
                <a:lumMod val="50000"/>
              </a:schemeClr>
            </a:solidFill>
            <a:miter lim="800000"/>
            <a:headEnd/>
            <a:tailEnd/>
          </a:ln>
        </p:spPr>
        <p:txBody>
          <a:bodyPr anchor="ctr" anchorCtr="1"/>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GB" altLang="en-US" sz="6000" dirty="0">
                <a:solidFill>
                  <a:schemeClr val="bg1"/>
                </a:solidFill>
              </a:rPr>
              <a:t>Stage Directions </a:t>
            </a:r>
          </a:p>
        </p:txBody>
      </p:sp>
      <p:graphicFrame>
        <p:nvGraphicFramePr>
          <p:cNvPr id="6" name="Table 5">
            <a:extLst>
              <a:ext uri="{FF2B5EF4-FFF2-40B4-BE49-F238E27FC236}">
                <a16:creationId xmlns:a16="http://schemas.microsoft.com/office/drawing/2014/main" id="{E3024B64-54D6-4289-923C-690D92544BDC}"/>
              </a:ext>
            </a:extLst>
          </p:cNvPr>
          <p:cNvGraphicFramePr>
            <a:graphicFrameLocks noGrp="1"/>
          </p:cNvGraphicFramePr>
          <p:nvPr/>
        </p:nvGraphicFramePr>
        <p:xfrm>
          <a:off x="1963999" y="1390651"/>
          <a:ext cx="8127999" cy="3632199"/>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136107237"/>
                    </a:ext>
                  </a:extLst>
                </a:gridCol>
                <a:gridCol w="2709333">
                  <a:extLst>
                    <a:ext uri="{9D8B030D-6E8A-4147-A177-3AD203B41FA5}">
                      <a16:colId xmlns:a16="http://schemas.microsoft.com/office/drawing/2014/main" val="1476238560"/>
                    </a:ext>
                  </a:extLst>
                </a:gridCol>
                <a:gridCol w="2709333">
                  <a:extLst>
                    <a:ext uri="{9D8B030D-6E8A-4147-A177-3AD203B41FA5}">
                      <a16:colId xmlns:a16="http://schemas.microsoft.com/office/drawing/2014/main" val="332309104"/>
                    </a:ext>
                  </a:extLst>
                </a:gridCol>
              </a:tblGrid>
              <a:tr h="1210733">
                <a:tc>
                  <a:txBody>
                    <a:bodyPr/>
                    <a:lstStyle/>
                    <a:p>
                      <a:pPr algn="ctr"/>
                      <a:r>
                        <a:rPr lang="en-GB" b="0" dirty="0">
                          <a:solidFill>
                            <a:schemeClr val="tx1"/>
                          </a:solidFill>
                        </a:rPr>
                        <a:t>Upstage Right </a:t>
                      </a:r>
                    </a:p>
                    <a:p>
                      <a:pPr algn="ctr"/>
                      <a:r>
                        <a:rPr lang="en-GB" b="0" dirty="0">
                          <a:solidFill>
                            <a:schemeClr val="tx1"/>
                          </a:solidFill>
                        </a:rPr>
                        <a:t>(USR)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b="0" dirty="0">
                          <a:solidFill>
                            <a:schemeClr val="tx1"/>
                          </a:solidFill>
                        </a:rPr>
                        <a:t>Upstage Centre  </a:t>
                      </a:r>
                    </a:p>
                    <a:p>
                      <a:pPr algn="ctr"/>
                      <a:r>
                        <a:rPr lang="en-GB" b="0" dirty="0">
                          <a:solidFill>
                            <a:schemeClr val="tx1"/>
                          </a:solidFill>
                        </a:rPr>
                        <a:t>(US)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0" dirty="0">
                          <a:solidFill>
                            <a:schemeClr val="tx1"/>
                          </a:solidFill>
                        </a:rPr>
                        <a:t>Upstage Left </a:t>
                      </a:r>
                    </a:p>
                    <a:p>
                      <a:pPr algn="ctr"/>
                      <a:r>
                        <a:rPr lang="en-GB" b="0" dirty="0">
                          <a:solidFill>
                            <a:schemeClr val="tx1"/>
                          </a:solidFill>
                        </a:rPr>
                        <a:t>(USL)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2568440"/>
                  </a:ext>
                </a:extLst>
              </a:tr>
              <a:tr h="1210733">
                <a:tc>
                  <a:txBody>
                    <a:bodyPr/>
                    <a:lstStyle/>
                    <a:p>
                      <a:pPr algn="ctr"/>
                      <a:r>
                        <a:rPr lang="en-GB" dirty="0"/>
                        <a:t>Centre Stage Right</a:t>
                      </a:r>
                    </a:p>
                    <a:p>
                      <a:pPr algn="ctr"/>
                      <a:r>
                        <a:rPr lang="en-GB" dirty="0"/>
                        <a:t>(CR)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t>Centre Stage </a:t>
                      </a:r>
                    </a:p>
                    <a:p>
                      <a:pPr algn="ctr"/>
                      <a:r>
                        <a:rPr lang="en-GB" dirty="0"/>
                        <a:t>(CS)</a:t>
                      </a:r>
                    </a:p>
                    <a:p>
                      <a:pPr algn="ct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t>Centre Stage Left </a:t>
                      </a:r>
                    </a:p>
                    <a:p>
                      <a:pPr algn="ctr"/>
                      <a:r>
                        <a:rPr lang="en-GB" dirty="0"/>
                        <a:t>(CL)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9818216"/>
                  </a:ext>
                </a:extLst>
              </a:tr>
              <a:tr h="1210733">
                <a:tc>
                  <a:txBody>
                    <a:bodyPr/>
                    <a:lstStyle/>
                    <a:p>
                      <a:pPr algn="ctr"/>
                      <a:r>
                        <a:rPr lang="en-GB" dirty="0"/>
                        <a:t>Downstage Right</a:t>
                      </a:r>
                    </a:p>
                    <a:p>
                      <a:pPr algn="ctr"/>
                      <a:r>
                        <a:rPr lang="en-GB" dirty="0"/>
                        <a:t>(DSR)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t>Downstage Centre</a:t>
                      </a:r>
                    </a:p>
                    <a:p>
                      <a:pPr algn="ctr"/>
                      <a:r>
                        <a:rPr lang="en-GB" dirty="0"/>
                        <a:t>(DC)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a:t>Downstage Left </a:t>
                      </a:r>
                    </a:p>
                    <a:p>
                      <a:pPr algn="ctr"/>
                      <a:r>
                        <a:rPr lang="en-GB" dirty="0"/>
                        <a:t>(DSL)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3226986"/>
                  </a:ext>
                </a:extLst>
              </a:tr>
            </a:tbl>
          </a:graphicData>
        </a:graphic>
      </p:graphicFrame>
      <p:sp>
        <p:nvSpPr>
          <p:cNvPr id="7" name="Arrow: Left 6">
            <a:extLst>
              <a:ext uri="{FF2B5EF4-FFF2-40B4-BE49-F238E27FC236}">
                <a16:creationId xmlns:a16="http://schemas.microsoft.com/office/drawing/2014/main" id="{C90CD78F-379A-48D5-9977-6AB09CD30808}"/>
              </a:ext>
            </a:extLst>
          </p:cNvPr>
          <p:cNvSpPr/>
          <p:nvPr/>
        </p:nvSpPr>
        <p:spPr>
          <a:xfrm>
            <a:off x="177800" y="3302000"/>
            <a:ext cx="1667396" cy="1803400"/>
          </a:xfrm>
          <a:prstGeom prst="leftArrow">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Offstage Right</a:t>
            </a:r>
          </a:p>
        </p:txBody>
      </p:sp>
      <p:sp>
        <p:nvSpPr>
          <p:cNvPr id="9" name="Arrow: Right 8">
            <a:extLst>
              <a:ext uri="{FF2B5EF4-FFF2-40B4-BE49-F238E27FC236}">
                <a16:creationId xmlns:a16="http://schemas.microsoft.com/office/drawing/2014/main" id="{58C08D73-49A1-43F7-ACE3-B843CEC7D261}"/>
              </a:ext>
            </a:extLst>
          </p:cNvPr>
          <p:cNvSpPr/>
          <p:nvPr/>
        </p:nvSpPr>
        <p:spPr>
          <a:xfrm>
            <a:off x="10228001" y="3206750"/>
            <a:ext cx="1667396" cy="2076450"/>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Offstage Left </a:t>
            </a:r>
          </a:p>
        </p:txBody>
      </p:sp>
      <p:pic>
        <p:nvPicPr>
          <p:cNvPr id="5122" name="Picture 2" descr="Image result for stage directions from an actors pov">
            <a:extLst>
              <a:ext uri="{FF2B5EF4-FFF2-40B4-BE49-F238E27FC236}">
                <a16:creationId xmlns:a16="http://schemas.microsoft.com/office/drawing/2014/main" id="{14BE55CD-36A3-4531-8CA9-2DFB491EE2C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6960"/>
          <a:stretch/>
        </p:blipFill>
        <p:spPr bwMode="auto">
          <a:xfrm>
            <a:off x="2790825" y="5257800"/>
            <a:ext cx="6610350" cy="11684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16E5614-BAD3-4255-9DD3-C5B01F7529B5}"/>
              </a:ext>
            </a:extLst>
          </p:cNvPr>
          <p:cNvSpPr txBox="1"/>
          <p:nvPr/>
        </p:nvSpPr>
        <p:spPr>
          <a:xfrm>
            <a:off x="342900" y="5403850"/>
            <a:ext cx="3035300" cy="923330"/>
          </a:xfrm>
          <a:prstGeom prst="rect">
            <a:avLst/>
          </a:prstGeom>
          <a:noFill/>
        </p:spPr>
        <p:txBody>
          <a:bodyPr wrap="square" rtlCol="0">
            <a:spAutoFit/>
          </a:bodyPr>
          <a:lstStyle/>
          <a:p>
            <a:pPr algn="ctr"/>
            <a:r>
              <a:rPr lang="en-GB" dirty="0"/>
              <a:t>What do you notice about the perspective of the stage directions? </a:t>
            </a:r>
          </a:p>
        </p:txBody>
      </p:sp>
    </p:spTree>
    <p:extLst>
      <p:ext uri="{BB962C8B-B14F-4D97-AF65-F5344CB8AC3E}">
        <p14:creationId xmlns:p14="http://schemas.microsoft.com/office/powerpoint/2010/main" val="257459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6194F7DD-E427-4B2C-BFFE-10E76D78FD99}"/>
              </a:ext>
            </a:extLst>
          </p:cNvPr>
          <p:cNvSpPr>
            <a:spLocks noChangeArrowheads="1"/>
          </p:cNvSpPr>
          <p:nvPr/>
        </p:nvSpPr>
        <p:spPr bwMode="auto">
          <a:xfrm>
            <a:off x="2471528" y="206969"/>
            <a:ext cx="9273844" cy="629969"/>
          </a:xfrm>
          <a:prstGeom prst="rect">
            <a:avLst/>
          </a:prstGeom>
          <a:solidFill>
            <a:srgbClr val="FF00FF"/>
          </a:solidFill>
          <a:ln w="6345">
            <a:solidFill>
              <a:schemeClr val="accent2">
                <a:lumMod val="50000"/>
              </a:schemeClr>
            </a:solidFill>
            <a:miter lim="800000"/>
            <a:headEnd/>
            <a:tailEnd/>
          </a:ln>
        </p:spPr>
        <p:txBody>
          <a:bodyPr anchor="ctr" anchorCtr="1"/>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GB" altLang="en-US" sz="5400" dirty="0">
                <a:solidFill>
                  <a:schemeClr val="bg1"/>
                </a:solidFill>
              </a:rPr>
              <a:t>Theatre Areas </a:t>
            </a:r>
          </a:p>
        </p:txBody>
      </p:sp>
      <p:pic>
        <p:nvPicPr>
          <p:cNvPr id="5122" name="Picture 2" descr="Image result for stage directions from an actors pov">
            <a:extLst>
              <a:ext uri="{FF2B5EF4-FFF2-40B4-BE49-F238E27FC236}">
                <a16:creationId xmlns:a16="http://schemas.microsoft.com/office/drawing/2014/main" id="{14BE55CD-36A3-4531-8CA9-2DFB491EE2C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6960"/>
          <a:stretch/>
        </p:blipFill>
        <p:spPr bwMode="auto">
          <a:xfrm>
            <a:off x="5020340" y="5109578"/>
            <a:ext cx="3542798" cy="6262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AEA2FDF-B31A-47B4-9CDD-BC8E17786E44}"/>
              </a:ext>
            </a:extLst>
          </p:cNvPr>
          <p:cNvSpPr/>
          <p:nvPr/>
        </p:nvSpPr>
        <p:spPr>
          <a:xfrm>
            <a:off x="3597808" y="2912779"/>
            <a:ext cx="6089531" cy="21545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200" dirty="0"/>
          </a:p>
        </p:txBody>
      </p:sp>
      <p:cxnSp>
        <p:nvCxnSpPr>
          <p:cNvPr id="5" name="Straight Connector 4">
            <a:extLst>
              <a:ext uri="{FF2B5EF4-FFF2-40B4-BE49-F238E27FC236}">
                <a16:creationId xmlns:a16="http://schemas.microsoft.com/office/drawing/2014/main" id="{44952957-93D1-4492-B33A-C1FEF6D2BFC6}"/>
              </a:ext>
            </a:extLst>
          </p:cNvPr>
          <p:cNvCxnSpPr/>
          <p:nvPr/>
        </p:nvCxnSpPr>
        <p:spPr>
          <a:xfrm>
            <a:off x="3597808" y="4028661"/>
            <a:ext cx="6089531"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9228793-B858-4C5C-9C34-32167212D138}"/>
              </a:ext>
            </a:extLst>
          </p:cNvPr>
          <p:cNvSpPr txBox="1"/>
          <p:nvPr/>
        </p:nvSpPr>
        <p:spPr>
          <a:xfrm>
            <a:off x="4704521" y="2826983"/>
            <a:ext cx="4346714" cy="1200329"/>
          </a:xfrm>
          <a:prstGeom prst="rect">
            <a:avLst/>
          </a:prstGeom>
          <a:noFill/>
        </p:spPr>
        <p:txBody>
          <a:bodyPr wrap="square" rtlCol="0">
            <a:spAutoFit/>
          </a:bodyPr>
          <a:lstStyle/>
          <a:p>
            <a:pPr algn="ctr"/>
            <a:r>
              <a:rPr lang="en-GB" sz="7200" dirty="0">
                <a:solidFill>
                  <a:schemeClr val="bg1"/>
                </a:solidFill>
              </a:rPr>
              <a:t>Stage</a:t>
            </a:r>
          </a:p>
        </p:txBody>
      </p:sp>
      <p:sp>
        <p:nvSpPr>
          <p:cNvPr id="12" name="TextBox 11">
            <a:extLst>
              <a:ext uri="{FF2B5EF4-FFF2-40B4-BE49-F238E27FC236}">
                <a16:creationId xmlns:a16="http://schemas.microsoft.com/office/drawing/2014/main" id="{DFD742AC-994D-4B33-A8B3-1D1FFEDA73ED}"/>
              </a:ext>
            </a:extLst>
          </p:cNvPr>
          <p:cNvSpPr txBox="1"/>
          <p:nvPr/>
        </p:nvSpPr>
        <p:spPr>
          <a:xfrm>
            <a:off x="4532243" y="4095352"/>
            <a:ext cx="4518992" cy="830997"/>
          </a:xfrm>
          <a:prstGeom prst="rect">
            <a:avLst/>
          </a:prstGeom>
          <a:noFill/>
        </p:spPr>
        <p:txBody>
          <a:bodyPr wrap="square" rtlCol="0">
            <a:spAutoFit/>
          </a:bodyPr>
          <a:lstStyle/>
          <a:p>
            <a:pPr algn="ctr"/>
            <a:r>
              <a:rPr lang="en-GB" sz="4800" b="1" dirty="0"/>
              <a:t>Apron </a:t>
            </a:r>
          </a:p>
        </p:txBody>
      </p:sp>
      <p:sp>
        <p:nvSpPr>
          <p:cNvPr id="13" name="Rectangle 12">
            <a:extLst>
              <a:ext uri="{FF2B5EF4-FFF2-40B4-BE49-F238E27FC236}">
                <a16:creationId xmlns:a16="http://schemas.microsoft.com/office/drawing/2014/main" id="{51455D09-A438-4175-940B-017671F147DA}"/>
              </a:ext>
            </a:extLst>
          </p:cNvPr>
          <p:cNvSpPr/>
          <p:nvPr/>
        </p:nvSpPr>
        <p:spPr>
          <a:xfrm>
            <a:off x="1970449" y="2937824"/>
            <a:ext cx="1514870" cy="4240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RIGHT</a:t>
            </a:r>
          </a:p>
        </p:txBody>
      </p:sp>
      <p:sp>
        <p:nvSpPr>
          <p:cNvPr id="15" name="Rectangle 14">
            <a:extLst>
              <a:ext uri="{FF2B5EF4-FFF2-40B4-BE49-F238E27FC236}">
                <a16:creationId xmlns:a16="http://schemas.microsoft.com/office/drawing/2014/main" id="{DF47B450-BDA6-41BE-832F-8C2BD55CBD14}"/>
              </a:ext>
            </a:extLst>
          </p:cNvPr>
          <p:cNvSpPr/>
          <p:nvPr/>
        </p:nvSpPr>
        <p:spPr>
          <a:xfrm>
            <a:off x="1970449" y="3778004"/>
            <a:ext cx="1514871" cy="4240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WINGS </a:t>
            </a:r>
          </a:p>
        </p:txBody>
      </p:sp>
      <p:sp>
        <p:nvSpPr>
          <p:cNvPr id="16" name="Rectangle 15">
            <a:extLst>
              <a:ext uri="{FF2B5EF4-FFF2-40B4-BE49-F238E27FC236}">
                <a16:creationId xmlns:a16="http://schemas.microsoft.com/office/drawing/2014/main" id="{C3A1B68A-A5C7-4AC3-8777-D59511584470}"/>
              </a:ext>
            </a:extLst>
          </p:cNvPr>
          <p:cNvSpPr/>
          <p:nvPr/>
        </p:nvSpPr>
        <p:spPr>
          <a:xfrm>
            <a:off x="1970449" y="4610227"/>
            <a:ext cx="1514871" cy="4240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83582DDF-F9D8-45DA-97BA-05BD93F95B74}"/>
              </a:ext>
            </a:extLst>
          </p:cNvPr>
          <p:cNvSpPr/>
          <p:nvPr/>
        </p:nvSpPr>
        <p:spPr>
          <a:xfrm>
            <a:off x="9799824" y="2909001"/>
            <a:ext cx="1627359" cy="4240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LEFT </a:t>
            </a:r>
          </a:p>
        </p:txBody>
      </p:sp>
      <p:sp>
        <p:nvSpPr>
          <p:cNvPr id="18" name="Rectangle 17">
            <a:extLst>
              <a:ext uri="{FF2B5EF4-FFF2-40B4-BE49-F238E27FC236}">
                <a16:creationId xmlns:a16="http://schemas.microsoft.com/office/drawing/2014/main" id="{B2527B47-F18F-43E5-A06A-059603481709}"/>
              </a:ext>
            </a:extLst>
          </p:cNvPr>
          <p:cNvSpPr/>
          <p:nvPr/>
        </p:nvSpPr>
        <p:spPr>
          <a:xfrm>
            <a:off x="9799824" y="3811657"/>
            <a:ext cx="1627359" cy="4240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WINGS </a:t>
            </a:r>
          </a:p>
        </p:txBody>
      </p:sp>
      <p:sp>
        <p:nvSpPr>
          <p:cNvPr id="19" name="Rectangle 18">
            <a:extLst>
              <a:ext uri="{FF2B5EF4-FFF2-40B4-BE49-F238E27FC236}">
                <a16:creationId xmlns:a16="http://schemas.microsoft.com/office/drawing/2014/main" id="{327F1E4E-555D-46ED-83AE-C1A75C682812}"/>
              </a:ext>
            </a:extLst>
          </p:cNvPr>
          <p:cNvSpPr/>
          <p:nvPr/>
        </p:nvSpPr>
        <p:spPr>
          <a:xfrm>
            <a:off x="9799824" y="4610227"/>
            <a:ext cx="1627359" cy="4240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6FA2D349-1797-4B4A-AA87-8AF1E3307F12}"/>
              </a:ext>
            </a:extLst>
          </p:cNvPr>
          <p:cNvSpPr/>
          <p:nvPr/>
        </p:nvSpPr>
        <p:spPr>
          <a:xfrm>
            <a:off x="8706681" y="1000541"/>
            <a:ext cx="2506122" cy="1276346"/>
          </a:xfrm>
          <a:prstGeom prst="rect">
            <a:avLst/>
          </a:prstGeom>
          <a:solidFill>
            <a:srgbClr val="00B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t>Green Room </a:t>
            </a:r>
          </a:p>
        </p:txBody>
      </p:sp>
      <p:sp>
        <p:nvSpPr>
          <p:cNvPr id="22" name="Rectangle 21">
            <a:extLst>
              <a:ext uri="{FF2B5EF4-FFF2-40B4-BE49-F238E27FC236}">
                <a16:creationId xmlns:a16="http://schemas.microsoft.com/office/drawing/2014/main" id="{D9F7AFFE-F1FD-4D6D-92C5-C937B858188D}"/>
              </a:ext>
            </a:extLst>
          </p:cNvPr>
          <p:cNvSpPr/>
          <p:nvPr/>
        </p:nvSpPr>
        <p:spPr>
          <a:xfrm>
            <a:off x="2232258" y="992696"/>
            <a:ext cx="2506122" cy="1276346"/>
          </a:xfrm>
          <a:prstGeom prst="rect">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t>Costume</a:t>
            </a:r>
          </a:p>
          <a:p>
            <a:pPr algn="ctr"/>
            <a:r>
              <a:rPr lang="en-GB" sz="4000" dirty="0"/>
              <a:t>Room</a:t>
            </a:r>
          </a:p>
        </p:txBody>
      </p:sp>
      <p:sp>
        <p:nvSpPr>
          <p:cNvPr id="23" name="Rectangle 22">
            <a:extLst>
              <a:ext uri="{FF2B5EF4-FFF2-40B4-BE49-F238E27FC236}">
                <a16:creationId xmlns:a16="http://schemas.microsoft.com/office/drawing/2014/main" id="{FABFAEE0-EBFB-4A27-A2A2-6288698A4D08}"/>
              </a:ext>
            </a:extLst>
          </p:cNvPr>
          <p:cNvSpPr/>
          <p:nvPr/>
        </p:nvSpPr>
        <p:spPr>
          <a:xfrm>
            <a:off x="2095500" y="5944192"/>
            <a:ext cx="9461500" cy="745717"/>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Lighting Box: Normally at the back of the auditorium  </a:t>
            </a:r>
          </a:p>
        </p:txBody>
      </p:sp>
      <p:sp>
        <p:nvSpPr>
          <p:cNvPr id="21" name="Arrow: Up 20">
            <a:extLst>
              <a:ext uri="{FF2B5EF4-FFF2-40B4-BE49-F238E27FC236}">
                <a16:creationId xmlns:a16="http://schemas.microsoft.com/office/drawing/2014/main" id="{9152F479-AD47-42B2-86A5-46BAA69424C5}"/>
              </a:ext>
            </a:extLst>
          </p:cNvPr>
          <p:cNvSpPr/>
          <p:nvPr/>
        </p:nvSpPr>
        <p:spPr>
          <a:xfrm>
            <a:off x="-1" y="112148"/>
            <a:ext cx="2359039" cy="6161652"/>
          </a:xfrm>
          <a:prstGeom prst="upArrow">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FLY SPACE</a:t>
            </a:r>
          </a:p>
          <a:p>
            <a:pPr algn="ctr"/>
            <a:endParaRPr lang="en-GB" sz="2000" dirty="0"/>
          </a:p>
          <a:p>
            <a:pPr algn="ctr"/>
            <a:r>
              <a:rPr lang="en-GB" sz="2000" dirty="0"/>
              <a:t>ABOVE </a:t>
            </a:r>
          </a:p>
          <a:p>
            <a:pPr algn="ctr"/>
            <a:r>
              <a:rPr lang="en-GB" sz="2000" dirty="0"/>
              <a:t>USED FOR STORAGE</a:t>
            </a:r>
          </a:p>
          <a:p>
            <a:pPr algn="ctr"/>
            <a:endParaRPr lang="en-GB" dirty="0"/>
          </a:p>
        </p:txBody>
      </p:sp>
    </p:spTree>
    <p:extLst>
      <p:ext uri="{BB962C8B-B14F-4D97-AF65-F5344CB8AC3E}">
        <p14:creationId xmlns:p14="http://schemas.microsoft.com/office/powerpoint/2010/main" val="2290816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1217" y="904700"/>
            <a:ext cx="5025914" cy="5790795"/>
          </a:xfrm>
        </p:spPr>
        <p:style>
          <a:lnRef idx="2">
            <a:schemeClr val="accent1"/>
          </a:lnRef>
          <a:fillRef idx="1">
            <a:schemeClr val="lt1"/>
          </a:fillRef>
          <a:effectRef idx="0">
            <a:schemeClr val="accent1"/>
          </a:effectRef>
          <a:fontRef idx="minor">
            <a:schemeClr val="dk1"/>
          </a:fontRef>
        </p:style>
        <p:txBody>
          <a:bodyPr>
            <a:normAutofit fontScale="47500" lnSpcReduction="20000"/>
          </a:bodyPr>
          <a:lstStyle/>
          <a:p>
            <a:r>
              <a:rPr lang="en-GB" dirty="0"/>
              <a:t>We see the final moments of Mickey and Edwards lives as the Narrator begins the tale</a:t>
            </a:r>
          </a:p>
          <a:p>
            <a:r>
              <a:rPr lang="en-GB" dirty="0"/>
              <a:t>Mrs Johnstone, a struggling single mother of seven, finds out that she is pregnant with twins. Her employer, Mrs Lyons persuades Mrs Johnstone to give her one of the babies. </a:t>
            </a:r>
          </a:p>
          <a:p>
            <a:r>
              <a:rPr lang="en-GB" dirty="0"/>
              <a:t>Mrs Lyons takes Edward and brings him up as her own, convincing her husband this is true. Mrs Johnstone goes back to work but fusses over Edward, leading to Mrs Lyons firing her. </a:t>
            </a:r>
          </a:p>
          <a:p>
            <a:r>
              <a:rPr lang="en-GB" dirty="0"/>
              <a:t>Aged seven, Mickey and Edward meet and become best friends, along with Mickey’s neighbour Linda. The three get into trouble with the police when they begin to throw stones at windows. </a:t>
            </a:r>
          </a:p>
          <a:p>
            <a:r>
              <a:rPr lang="en-GB" dirty="0"/>
              <a:t>Scared of Edward becoming close to his biological family, Mrs Lyons convinces her husband to move the family to the countryside. Soon afterwards, the Johnstone’s (and Linda’s family) are rehoused by the council. </a:t>
            </a:r>
          </a:p>
          <a:p>
            <a:r>
              <a:rPr lang="en-GB" dirty="0"/>
              <a:t>As teenagers, Mickey and Edward meet again and they rekindle their friendship. Linda and the boys remain close throughout their teenage years before Edward goes to university. </a:t>
            </a:r>
          </a:p>
          <a:p>
            <a:r>
              <a:rPr lang="en-GB" dirty="0"/>
              <a:t>After marrying a pregnant Linda, Mickey loses his factory job. Unemployed, Mickey is involved in a crime with one of his brothers, Sammy, and both are sent to prison. </a:t>
            </a:r>
          </a:p>
          <a:p>
            <a:r>
              <a:rPr lang="en-GB" dirty="0"/>
              <a:t>Mickey becomes depressed and takes pills to help him cope, which he continues to take after being released. </a:t>
            </a:r>
          </a:p>
          <a:p>
            <a:r>
              <a:rPr lang="en-GB" dirty="0"/>
              <a:t>After Mickey comes out of prison and starts a new job, Edward and Linda start a light romance. Mickey finds out and is furious so he finds Sammy’s gun and goes to find Edward at his workplace, the town hall. </a:t>
            </a:r>
          </a:p>
          <a:p>
            <a:r>
              <a:rPr lang="en-GB" dirty="0"/>
              <a:t>Mrs Johnstone follows Mickey and tells him in front of Edward that they are twins. The police also arrive. </a:t>
            </a:r>
          </a:p>
          <a:p>
            <a:r>
              <a:rPr lang="en-GB" dirty="0"/>
              <a:t>Mickey waves the gun around and it accidentally goes off, killing Edward. The police shoot Mickey. The twins both lie dead.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0098" y="428702"/>
            <a:ext cx="2709041" cy="2709041"/>
          </a:xfrm>
          <a:prstGeom prst="rect">
            <a:avLst/>
          </a:prstGeom>
        </p:spPr>
      </p:pic>
      <p:sp>
        <p:nvSpPr>
          <p:cNvPr id="7" name="Rectangle 6"/>
          <p:cNvSpPr/>
          <p:nvPr/>
        </p:nvSpPr>
        <p:spPr>
          <a:xfrm>
            <a:off x="2827283" y="197870"/>
            <a:ext cx="1936620" cy="46166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GB" sz="2400" dirty="0"/>
              <a:t>Plot Summary</a:t>
            </a:r>
          </a:p>
        </p:txBody>
      </p:sp>
      <p:sp>
        <p:nvSpPr>
          <p:cNvPr id="6" name="Rectangle 5"/>
          <p:cNvSpPr/>
          <p:nvPr/>
        </p:nvSpPr>
        <p:spPr>
          <a:xfrm>
            <a:off x="7730358" y="3137743"/>
            <a:ext cx="1349216" cy="46166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GB" sz="2400" dirty="0"/>
              <a:t>Structure</a:t>
            </a:r>
          </a:p>
        </p:txBody>
      </p:sp>
      <p:sp>
        <p:nvSpPr>
          <p:cNvPr id="2" name="TextBox 1"/>
          <p:cNvSpPr txBox="1"/>
          <p:nvPr/>
        </p:nvSpPr>
        <p:spPr>
          <a:xfrm>
            <a:off x="6988065" y="3740840"/>
            <a:ext cx="3153104" cy="295465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1400" b="1" u="sng" dirty="0"/>
              <a:t>Cyclical</a:t>
            </a:r>
          </a:p>
          <a:p>
            <a:r>
              <a:rPr lang="en-GB" sz="1400" dirty="0"/>
              <a:t>Blood Brothers has a plot that starts with the ending then carries on in a linear order until it reaches the end again.</a:t>
            </a:r>
          </a:p>
          <a:p>
            <a:r>
              <a:rPr lang="en-GB" sz="1400" b="1" dirty="0"/>
              <a:t>Why do you think Willy Russell chose a Cyclical Structure for ‘Blood Brothers’?</a:t>
            </a:r>
          </a:p>
          <a:p>
            <a:r>
              <a:rPr lang="en-GB" sz="1400" dirty="0"/>
              <a:t>………………………………………………………………………………………………………………………………………………………………………………………………………………………………………………………………………………………………………………………………………………………………………………………………</a:t>
            </a:r>
            <a:r>
              <a:rPr lang="en-GB" dirty="0"/>
              <a:t>……………………………………………….</a:t>
            </a:r>
            <a:r>
              <a:rPr lang="en-GB" u="sng" dirty="0"/>
              <a:t>.</a:t>
            </a:r>
            <a:endParaRPr lang="en-GB" sz="1400" dirty="0"/>
          </a:p>
        </p:txBody>
      </p:sp>
    </p:spTree>
    <p:extLst>
      <p:ext uri="{BB962C8B-B14F-4D97-AF65-F5344CB8AC3E}">
        <p14:creationId xmlns:p14="http://schemas.microsoft.com/office/powerpoint/2010/main" val="100665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20717" y="1158925"/>
            <a:ext cx="2462098" cy="249299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sz="1600" b="1" u="sng" dirty="0"/>
              <a:t>Social Class </a:t>
            </a:r>
          </a:p>
          <a:p>
            <a:r>
              <a:rPr lang="en-GB" sz="1400" dirty="0"/>
              <a:t>The contrast between two different social classes forms the heart of the play. The leading characters can be seen to be social stereotypes, presented dramatically in order to emphasise certain important differences in social class. Russell does this to show the unfairness that it results in.</a:t>
            </a:r>
          </a:p>
        </p:txBody>
      </p:sp>
      <p:sp>
        <p:nvSpPr>
          <p:cNvPr id="5" name="Rectangle 4"/>
          <p:cNvSpPr/>
          <p:nvPr/>
        </p:nvSpPr>
        <p:spPr>
          <a:xfrm>
            <a:off x="6863257" y="242587"/>
            <a:ext cx="3337033" cy="634019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GB" sz="1400" b="1" u="sng" dirty="0"/>
              <a:t>Education </a:t>
            </a:r>
          </a:p>
          <a:p>
            <a:r>
              <a:rPr lang="en-GB" sz="1400" dirty="0"/>
              <a:t>This theme is linked to social class. Russell shows that wealth brings different educational opportunities and these lead to very different lifestyles. Eddie and Mickey are educated differently. One goes on to university and a successful career in politics, the other takes on a factory job making boxes. Redundancy and lack of opportunity then lead Mickey to crime, drug addiction and depression. Without a better education Russell is saying that Mickey had few options, and so we are asked to see Mickey’s mistakes in a sympathetic light.</a:t>
            </a:r>
          </a:p>
          <a:p>
            <a:endParaRPr lang="en-GB" sz="1400" dirty="0"/>
          </a:p>
          <a:p>
            <a:r>
              <a:rPr lang="en-GB" sz="1400" dirty="0"/>
              <a:t> The effects of education shape the lives of the women in the play too. When Mrs Johnstone loses her husband she falls into poverty, from which her lack of education has provided her with no easy means of escape. She can only acquire unskilled work and has to rely on the State for housing. Compare her with Mrs Lyons who similarly, despite presumably a middle-class education, is not self-reliant. In this case Russell is suggesting perhaps that the traditional lives the women lead have less freedom, even when they are educated.</a:t>
            </a:r>
          </a:p>
        </p:txBody>
      </p:sp>
      <p:sp>
        <p:nvSpPr>
          <p:cNvPr id="6" name="Rectangle 5"/>
          <p:cNvSpPr/>
          <p:nvPr/>
        </p:nvSpPr>
        <p:spPr>
          <a:xfrm>
            <a:off x="1897117" y="3905127"/>
            <a:ext cx="4167352" cy="2677656"/>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GB" sz="1400" b="1" u="sng" dirty="0"/>
              <a:t>Nature vs. Nurture </a:t>
            </a:r>
          </a:p>
          <a:p>
            <a:r>
              <a:rPr lang="en-GB" sz="1400" dirty="0"/>
              <a:t>The ‘nature versus nurture’ debate is exemplified through Mickey and Eddie. They are twins and so the difference in the way their lives turn out must be a result of their different upbringings and social positions. Russell uses the concept of twins to persuade us that attitudes in society influence peoples’ lives more than their individual efforts at wanting to do well. Russell’s play is deliberately objecting to a view of Margaret Thatcher’s right wing conservative government, who claimed that everyone who wanted to work hard could be successful. </a:t>
            </a:r>
          </a:p>
        </p:txBody>
      </p:sp>
      <p:sp>
        <p:nvSpPr>
          <p:cNvPr id="8" name="Rectangle 7"/>
          <p:cNvSpPr/>
          <p:nvPr/>
        </p:nvSpPr>
        <p:spPr>
          <a:xfrm>
            <a:off x="1897117" y="478397"/>
            <a:ext cx="1685590" cy="46166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GB" sz="2400" dirty="0"/>
              <a:t>Key Themes</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50865" t="6634" r="15755" b="43146"/>
          <a:stretch/>
        </p:blipFill>
        <p:spPr>
          <a:xfrm>
            <a:off x="4574934" y="1232498"/>
            <a:ext cx="2053944" cy="2319999"/>
          </a:xfrm>
          <a:prstGeom prst="rect">
            <a:avLst/>
          </a:prstGeom>
        </p:spPr>
      </p:pic>
    </p:spTree>
    <p:extLst>
      <p:ext uri="{BB962C8B-B14F-4D97-AF65-F5344CB8AC3E}">
        <p14:creationId xmlns:p14="http://schemas.microsoft.com/office/powerpoint/2010/main" val="1527423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70690" y="246343"/>
            <a:ext cx="5323489" cy="138499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GB" sz="1400" b="1" u="sng" dirty="0"/>
              <a:t>Fate and destiny</a:t>
            </a:r>
          </a:p>
          <a:p>
            <a:r>
              <a:rPr lang="en-GB" sz="1400" dirty="0"/>
              <a:t>Each of the leading characters is presented as being trapped and plagued by various kinds of misfortune and bad luck. Russell seems to be asking us to consider whether there really is such a thing as fate or destiny or whether life pans out because of natural rather than supernatural reasons, because of the way we are educated and live. </a:t>
            </a:r>
          </a:p>
        </p:txBody>
      </p:sp>
      <p:sp>
        <p:nvSpPr>
          <p:cNvPr id="5" name="Rectangle 4"/>
          <p:cNvSpPr/>
          <p:nvPr/>
        </p:nvSpPr>
        <p:spPr>
          <a:xfrm>
            <a:off x="7441325" y="246343"/>
            <a:ext cx="2758965" cy="440120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sz="1400" b="1" u="sng" dirty="0"/>
              <a:t>Growing Up </a:t>
            </a:r>
          </a:p>
          <a:p>
            <a:r>
              <a:rPr lang="en-GB" sz="1400" dirty="0"/>
              <a:t>Life, for the children, is shown to be a carefree game in Act One. However the pressures of growing up in different backgrounds and educational systems are shown to bring problems later on.</a:t>
            </a:r>
          </a:p>
          <a:p>
            <a:r>
              <a:rPr lang="en-GB" sz="1400" dirty="0"/>
              <a:t>It is the different experience of growing up that ends the friendship between Edward and Mickey. For example after Mickey loses his job Edward tries to be positive about his situation but Mickey tells Edward that he cannot understand living on the dole. He says that Edward hasn’t had to grow up like him, to face the difficulties of the adult world and that they don’t have anything in common any more.</a:t>
            </a:r>
          </a:p>
        </p:txBody>
      </p:sp>
      <p:sp>
        <p:nvSpPr>
          <p:cNvPr id="6" name="TextBox 5"/>
          <p:cNvSpPr txBox="1"/>
          <p:nvPr/>
        </p:nvSpPr>
        <p:spPr>
          <a:xfrm>
            <a:off x="1970689" y="1758893"/>
            <a:ext cx="5323488" cy="504753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b="1" dirty="0"/>
              <a:t>Choose a theme and explain how as a Director you would highlight it within the stage production of ‘Blood Brothers’</a:t>
            </a:r>
          </a:p>
          <a:p>
            <a:r>
              <a:rPr lang="en-GB" sz="1400" dirty="0"/>
              <a:t>………………………………………………………………………………………………………………………………………………………………………………………………………………………………………………………………………………………………………………………………………………………………………………………………………………………………………………………………………………………………………………………………………………………………………………………………………………………………………………………………………………………………………………………………………………………………………………………………………………………………………………………………………………………………………………………………………………………………………………………………………………………………………………………………………………………………………………………………………………………………………………………………………………………………………………………………………………………………………………………………………………………………………………………………………………………………………………………………………………………………………………………………………………………………………………………………………………………………………………………………………………………………………………………………………………………………………………………………………………………………………………………………………………………………………………………………………………………………………………………………………………………………………………………………………………………………………………………………………………………………………………………………………………………………………………………………………………………………………………………………………………………………………………………………………………………………………………</a:t>
            </a:r>
          </a:p>
        </p:txBody>
      </p:sp>
      <p:sp>
        <p:nvSpPr>
          <p:cNvPr id="7" name="TextBox 6"/>
          <p:cNvSpPr txBox="1"/>
          <p:nvPr/>
        </p:nvSpPr>
        <p:spPr>
          <a:xfrm>
            <a:off x="7441325" y="4731631"/>
            <a:ext cx="2758965" cy="203132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GB" sz="1400" dirty="0"/>
              <a:t>Don’t forget to think about different elements of a play like-</a:t>
            </a:r>
          </a:p>
          <a:p>
            <a:pPr marL="285750" indent="-285750">
              <a:buFont typeface="Arial" panose="020B0604020202020204" pitchFamily="34" charset="0"/>
              <a:buChar char="•"/>
            </a:pPr>
            <a:r>
              <a:rPr lang="en-GB" sz="1400" dirty="0"/>
              <a:t>Stage Space and Design</a:t>
            </a:r>
          </a:p>
          <a:p>
            <a:pPr marL="285750" indent="-285750">
              <a:buFont typeface="Arial" panose="020B0604020202020204" pitchFamily="34" charset="0"/>
              <a:buChar char="•"/>
            </a:pPr>
            <a:r>
              <a:rPr lang="en-GB" sz="1400" dirty="0"/>
              <a:t>Costume</a:t>
            </a:r>
          </a:p>
          <a:p>
            <a:pPr marL="285750" indent="-285750">
              <a:buFont typeface="Arial" panose="020B0604020202020204" pitchFamily="34" charset="0"/>
              <a:buChar char="•"/>
            </a:pPr>
            <a:r>
              <a:rPr lang="en-GB" sz="1400" dirty="0"/>
              <a:t>Lighting</a:t>
            </a:r>
          </a:p>
          <a:p>
            <a:pPr marL="285750" indent="-285750">
              <a:buFont typeface="Arial" panose="020B0604020202020204" pitchFamily="34" charset="0"/>
              <a:buChar char="•"/>
            </a:pPr>
            <a:r>
              <a:rPr lang="en-GB" sz="1400" dirty="0"/>
              <a:t>Sound</a:t>
            </a:r>
          </a:p>
          <a:p>
            <a:pPr marL="285750" indent="-285750">
              <a:buFont typeface="Arial" panose="020B0604020202020204" pitchFamily="34" charset="0"/>
              <a:buChar char="•"/>
            </a:pPr>
            <a:r>
              <a:rPr lang="en-GB" sz="1400" dirty="0"/>
              <a:t>Props</a:t>
            </a:r>
          </a:p>
          <a:p>
            <a:pPr marL="285750" indent="-285750">
              <a:buFont typeface="Arial" panose="020B0604020202020204" pitchFamily="34" charset="0"/>
              <a:buChar char="•"/>
            </a:pPr>
            <a:r>
              <a:rPr lang="en-GB" sz="1400" dirty="0"/>
              <a:t>Characterisation</a:t>
            </a:r>
          </a:p>
          <a:p>
            <a:pPr marL="285750" indent="-285750">
              <a:buFont typeface="Arial" panose="020B0604020202020204" pitchFamily="34" charset="0"/>
              <a:buChar char="•"/>
            </a:pPr>
            <a:r>
              <a:rPr lang="en-GB" sz="1400" dirty="0"/>
              <a:t>Proxemics and Blocking</a:t>
            </a:r>
          </a:p>
        </p:txBody>
      </p:sp>
    </p:spTree>
    <p:extLst>
      <p:ext uri="{BB962C8B-B14F-4D97-AF65-F5344CB8AC3E}">
        <p14:creationId xmlns:p14="http://schemas.microsoft.com/office/powerpoint/2010/main" val="19778496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2329</TotalTime>
  <Words>7084</Words>
  <Application>Microsoft Office PowerPoint</Application>
  <PresentationFormat>Widescreen</PresentationFormat>
  <Paragraphs>512</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Britannic Bold</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Telford &amp; Wrekin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Morgan, Catherine</dc:creator>
  <cp:lastModifiedBy>Williams, Sasha</cp:lastModifiedBy>
  <cp:revision>37</cp:revision>
  <dcterms:created xsi:type="dcterms:W3CDTF">2018-03-26T11:43:31Z</dcterms:created>
  <dcterms:modified xsi:type="dcterms:W3CDTF">2020-11-03T08:17:36Z</dcterms:modified>
</cp:coreProperties>
</file>