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460" r:id="rId5"/>
    <p:sldId id="462" r:id="rId6"/>
    <p:sldId id="463" r:id="rId7"/>
    <p:sldId id="464" r:id="rId8"/>
    <p:sldId id="465" r:id="rId9"/>
    <p:sldId id="4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F0A4F-8712-442C-84E9-7080563640F8}" v="1" dt="2021-03-12T15:49:18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wburn, Claire" userId="d5b8b53e-35c6-4e84-b2e0-cd76c791951c" providerId="ADAL" clId="{B59F0A4F-8712-442C-84E9-7080563640F8}"/>
    <pc:docChg chg="modSld">
      <pc:chgData name="Cowburn, Claire" userId="d5b8b53e-35c6-4e84-b2e0-cd76c791951c" providerId="ADAL" clId="{B59F0A4F-8712-442C-84E9-7080563640F8}" dt="2021-03-12T15:50:00.885" v="7" actId="20577"/>
      <pc:docMkLst>
        <pc:docMk/>
      </pc:docMkLst>
      <pc:sldChg chg="modTransition">
        <pc:chgData name="Cowburn, Claire" userId="d5b8b53e-35c6-4e84-b2e0-cd76c791951c" providerId="ADAL" clId="{B59F0A4F-8712-442C-84E9-7080563640F8}" dt="2021-03-12T15:49:18.130" v="0"/>
        <pc:sldMkLst>
          <pc:docMk/>
          <pc:sldMk cId="1136736021" sldId="460"/>
        </pc:sldMkLst>
      </pc:sldChg>
      <pc:sldChg chg="modSp mod modTransition">
        <pc:chgData name="Cowburn, Claire" userId="d5b8b53e-35c6-4e84-b2e0-cd76c791951c" providerId="ADAL" clId="{B59F0A4F-8712-442C-84E9-7080563640F8}" dt="2021-03-12T15:50:00.885" v="7" actId="20577"/>
        <pc:sldMkLst>
          <pc:docMk/>
          <pc:sldMk cId="10259431" sldId="462"/>
        </pc:sldMkLst>
        <pc:spChg chg="mod">
          <ac:chgData name="Cowburn, Claire" userId="d5b8b53e-35c6-4e84-b2e0-cd76c791951c" providerId="ADAL" clId="{B59F0A4F-8712-442C-84E9-7080563640F8}" dt="2021-03-12T15:50:00.885" v="7" actId="20577"/>
          <ac:spMkLst>
            <pc:docMk/>
            <pc:sldMk cId="10259431" sldId="462"/>
            <ac:spMk id="20" creationId="{134AC1F1-BF7C-48A9-B6D8-5779D35A3743}"/>
          </ac:spMkLst>
        </pc:spChg>
      </pc:sldChg>
      <pc:sldChg chg="modTransition">
        <pc:chgData name="Cowburn, Claire" userId="d5b8b53e-35c6-4e84-b2e0-cd76c791951c" providerId="ADAL" clId="{B59F0A4F-8712-442C-84E9-7080563640F8}" dt="2021-03-12T15:49:18.130" v="0"/>
        <pc:sldMkLst>
          <pc:docMk/>
          <pc:sldMk cId="3278554538" sldId="463"/>
        </pc:sldMkLst>
      </pc:sldChg>
      <pc:sldChg chg="modTransition">
        <pc:chgData name="Cowburn, Claire" userId="d5b8b53e-35c6-4e84-b2e0-cd76c791951c" providerId="ADAL" clId="{B59F0A4F-8712-442C-84E9-7080563640F8}" dt="2021-03-12T15:49:18.130" v="0"/>
        <pc:sldMkLst>
          <pc:docMk/>
          <pc:sldMk cId="596954816" sldId="464"/>
        </pc:sldMkLst>
      </pc:sldChg>
      <pc:sldChg chg="modTransition">
        <pc:chgData name="Cowburn, Claire" userId="d5b8b53e-35c6-4e84-b2e0-cd76c791951c" providerId="ADAL" clId="{B59F0A4F-8712-442C-84E9-7080563640F8}" dt="2021-03-12T15:49:18.130" v="0"/>
        <pc:sldMkLst>
          <pc:docMk/>
          <pc:sldMk cId="2165745496" sldId="465"/>
        </pc:sldMkLst>
      </pc:sldChg>
      <pc:sldChg chg="modSp mod modTransition">
        <pc:chgData name="Cowburn, Claire" userId="d5b8b53e-35c6-4e84-b2e0-cd76c791951c" providerId="ADAL" clId="{B59F0A4F-8712-442C-84E9-7080563640F8}" dt="2021-03-12T15:49:24.320" v="6" actId="20577"/>
        <pc:sldMkLst>
          <pc:docMk/>
          <pc:sldMk cId="897325301" sldId="466"/>
        </pc:sldMkLst>
        <pc:spChg chg="mod">
          <ac:chgData name="Cowburn, Claire" userId="d5b8b53e-35c6-4e84-b2e0-cd76c791951c" providerId="ADAL" clId="{B59F0A4F-8712-442C-84E9-7080563640F8}" dt="2021-03-12T15:49:24.320" v="6" actId="20577"/>
          <ac:spMkLst>
            <pc:docMk/>
            <pc:sldMk cId="897325301" sldId="466"/>
            <ac:spMk id="17" creationId="{7A7DE6A3-A8F5-4C01-8224-723F7A6C3E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47586-BF6B-41AF-97B6-CB6DF928FCD4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4DF42-B7CD-4373-88E3-F00F348069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46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6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5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0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27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8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Insert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B0412-B402-4DD4-A569-E91B36811E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78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B318-8729-4E29-A299-8862926C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122363"/>
            <a:ext cx="12192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89A2C-D9BC-41C9-9AF8-D3C2A26BE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F024-F864-4194-A418-A2B28F34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3FFA8-69BB-46A9-86B6-6CC1E65F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74D59-68A8-4F75-AA67-B667CB65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40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E911-983D-4A02-A986-B9078B540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3103C-039D-4F9C-AB9E-A2226D2C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E08CD-3CAF-4B18-A823-D89E8B48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224DA-043B-4256-B1B5-B581A5FA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1629B-9664-43D4-B627-CFFABCD2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7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A90FE7-4690-4073-A7DF-724C84576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3200" y="365125"/>
            <a:ext cx="35052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3B6AB7-FAB4-4F27-88DA-D97003255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365125"/>
            <a:ext cx="10312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0B06-1F31-4894-B4F3-5CE06ED0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3FE3F-7BCF-4B4E-AE01-74716388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ABFB-903F-4EBD-A629-0E6BE1EA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C038-BA52-4604-B0F6-4CBEAC8B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DE04-CBA8-45E1-A248-905A7328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3DDE-773C-4828-A206-73ADC02B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1E7CB-1B99-4354-9002-77A36628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DFE06-500C-4AC7-9D72-976EC6B15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A378-A2E6-4E59-A1A1-7309D395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1709739"/>
            <a:ext cx="140208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2FCB-7FBF-4D6B-BB6E-8BBF06082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133" y="4589464"/>
            <a:ext cx="1402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F4945-EA1A-41F9-875F-5D29C95A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924D-19FD-4FD9-8CEE-740E5C22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1A4FC-31FE-4931-9605-D7391F78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07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66A1-E065-4171-BFAD-95AA48E5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DF85C-D48C-4622-802F-1C29B8AE0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1825625"/>
            <a:ext cx="690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88F57-74E3-4F36-8053-502690635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0" y="1825625"/>
            <a:ext cx="690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4D627-7936-4C92-9B5E-4D2CE4B9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46C24-1BEB-4F29-A20C-B5456D02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4A489-E384-4169-9CF2-84C78090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8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158B-99AD-4561-B6E0-D68DA9F7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7" y="365126"/>
            <a:ext cx="14020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7E863-3C2B-4951-BAF6-F3646C55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718" y="1681163"/>
            <a:ext cx="687704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FBA79-6274-4BB3-BE94-B3956E5E0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718" y="2505075"/>
            <a:ext cx="687704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C2654-F7B1-409F-9F10-E8C906EE5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9600" y="1681163"/>
            <a:ext cx="69109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C4DAE-1708-4B3E-81C1-0A1991830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29600" y="2505075"/>
            <a:ext cx="69109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17FCE-D6AB-4D16-8440-D6260B97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5747A3-F68F-48CB-92C7-3B370D62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CC4D3-F2D8-4242-9020-5F3EB36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98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781F-FBAE-4EFC-B0F8-F99A04EB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0240A-6668-4DDB-AE81-DEF9F9C8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C3C57-5982-45C0-AACF-56DFF531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311AF-BF5E-431E-A723-21CB3523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6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F484C-0DD3-4C37-8F4D-0B304AE7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3B021-2AE2-4341-811C-D619CC44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E48BB-D17A-4544-9568-A02DF7D2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644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E42B-2DC7-4CB6-923E-9BC29CCC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457200"/>
            <a:ext cx="52429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E8176-10FB-4CDA-902A-E5D7E94D5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0917" y="987426"/>
            <a:ext cx="82296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13788-1AD7-4085-BC43-8C384C53A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057400"/>
            <a:ext cx="52429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E4EBE-3141-48E0-A399-2745C71D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4C0EC4-061E-4F98-88C8-0274B4CF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2961-F079-4C92-928D-A8C25E2D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1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8A80-939C-437D-8F02-99880A485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718" y="457200"/>
            <a:ext cx="524298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56EAE-9647-4F2B-B61C-14F279495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0917" y="987426"/>
            <a:ext cx="82296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AE27D-10B1-48F7-8A59-A92D40028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718" y="2057400"/>
            <a:ext cx="524298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108CF-EBE9-4829-A022-AD082959C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2CBFD-2B78-4CFA-B36A-C40B55C9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87DE3-E05F-4D89-8998-96F0AD34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26B45-C2E0-4BEC-AE43-C7DECF4A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5126"/>
            <a:ext cx="1402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29A4B-1A5C-468B-8EE0-3DB41E1E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1825625"/>
            <a:ext cx="1402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33BB6-6319-4A7A-B37F-539AEBFACB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6356351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C6A7-1CAC-4C5D-855F-C15879694FF7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AC87-3D0F-45C0-B072-3A47BD055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58107-EB19-4590-8860-BF039D98B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6356351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094B-356D-4313-98AF-371C9447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1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jpeg"/><Relationship Id="rId11" Type="http://schemas.openxmlformats.org/officeDocument/2006/relationships/image" Target="../media/image3.png"/><Relationship Id="rId5" Type="http://schemas.openxmlformats.org/officeDocument/2006/relationships/image" Target="../media/image1.png"/><Relationship Id="rId10" Type="http://schemas.openxmlformats.org/officeDocument/2006/relationships/image" Target="../media/image7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eg"/><Relationship Id="rId11" Type="http://schemas.openxmlformats.org/officeDocument/2006/relationships/hyperlink" Target="http://www.louisvillefamilyfun.net/2011/05/contest-4-tickets-to-see-shrek-musical.html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10.jpg"/><Relationship Id="rId4" Type="http://schemas.openxmlformats.org/officeDocument/2006/relationships/notesSlide" Target="../notesSlides/notesSlide3.xml"/><Relationship Id="rId9" Type="http://schemas.openxmlformats.org/officeDocument/2006/relationships/hyperlink" Target="https://en.wikipedia.org/wiki/Billy_Elliot_the_Musical" TargetMode="Externa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ourses.lumenlearning.com/math4liberalarts/chapter/introduction-how-interest-is-calculated/" TargetMode="Externa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hyperlink" Target="https://www.flickr.com/photos/vancouverfilmschool/3672794277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jpeg"/><Relationship Id="rId11" Type="http://schemas.openxmlformats.org/officeDocument/2006/relationships/image" Target="../media/image14.jpg"/><Relationship Id="rId5" Type="http://schemas.openxmlformats.org/officeDocument/2006/relationships/image" Target="../media/image1.png"/><Relationship Id="rId15" Type="http://schemas.openxmlformats.org/officeDocument/2006/relationships/image" Target="../media/image3.png"/><Relationship Id="rId10" Type="http://schemas.openxmlformats.org/officeDocument/2006/relationships/hyperlink" Target="http://rudai23.blogspot.com/2017/11/thing-12-collaborative-tools.html" TargetMode="Externa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jp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Catherine.morgan@oldburywell.com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4970997" y="2312162"/>
            <a:ext cx="2401009" cy="23819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1077774" y="181650"/>
            <a:ext cx="1111422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4000" dirty="0">
              <a:solidFill>
                <a:srgbClr val="610073"/>
              </a:solidFill>
              <a:latin typeface="Century Gothic"/>
              <a:cs typeface="Century Goth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3C550-96B4-4708-8FB0-26A95C31E151}"/>
              </a:ext>
            </a:extLst>
          </p:cNvPr>
          <p:cNvSpPr/>
          <p:nvPr/>
        </p:nvSpPr>
        <p:spPr>
          <a:xfrm>
            <a:off x="3995169" y="1146924"/>
            <a:ext cx="4352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GCSE OPTIONS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B033CE-0804-49DD-9D3D-3B951F88DED6}"/>
              </a:ext>
            </a:extLst>
          </p:cNvPr>
          <p:cNvSpPr/>
          <p:nvPr/>
        </p:nvSpPr>
        <p:spPr>
          <a:xfrm>
            <a:off x="5143689" y="5007258"/>
            <a:ext cx="2055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Drama</a:t>
            </a:r>
            <a:endParaRPr lang="en-US" sz="54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7C6469-9A11-4C09-A5AB-5B1D283B4D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4014" y="9879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8485"/>
    </mc:Choice>
    <mc:Fallback>
      <p:transition advTm="8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3"/>
        <p14:stopEvt time="6929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846738" y="221149"/>
            <a:ext cx="1111422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GCSE Drama? </a:t>
            </a:r>
          </a:p>
        </p:txBody>
      </p:sp>
      <p:pic>
        <p:nvPicPr>
          <p:cNvPr id="14" name="Shape 268">
            <a:extLst>
              <a:ext uri="{FF2B5EF4-FFF2-40B4-BE49-F238E27FC236}">
                <a16:creationId xmlns:a16="http://schemas.microsoft.com/office/drawing/2014/main" id="{8BC25F1F-7CE1-4158-968A-3F994992764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96481" y="1422167"/>
            <a:ext cx="3368122" cy="2700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Free vector graphic: Spotlight, Limelight, &lt;strong&gt;Lighting&lt;/strong&gt; - Free ...">
            <a:extLst>
              <a:ext uri="{FF2B5EF4-FFF2-40B4-BE49-F238E27FC236}">
                <a16:creationId xmlns:a16="http://schemas.microsoft.com/office/drawing/2014/main" id="{810A3C6A-5343-4616-B0B3-3720EEC7EF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43" y="4762870"/>
            <a:ext cx="3368121" cy="1910195"/>
          </a:xfrm>
          <a:prstGeom prst="rect">
            <a:avLst/>
          </a:prstGeom>
        </p:spPr>
      </p:pic>
      <p:pic>
        <p:nvPicPr>
          <p:cNvPr id="18" name="Picture 17" descr="JStrueby - Arts Education 9 (&lt;strong&gt;Drama&lt;/strong&gt;)">
            <a:extLst>
              <a:ext uri="{FF2B5EF4-FFF2-40B4-BE49-F238E27FC236}">
                <a16:creationId xmlns:a16="http://schemas.microsoft.com/office/drawing/2014/main" id="{36B3DDF1-A082-40DF-9F06-41971C951C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47" y="5023766"/>
            <a:ext cx="2058989" cy="1780926"/>
          </a:xfrm>
          <a:prstGeom prst="rect">
            <a:avLst/>
          </a:prstGeom>
        </p:spPr>
      </p:pic>
      <p:pic>
        <p:nvPicPr>
          <p:cNvPr id="19" name="Picture 18" descr="Mission, Mandate &amp; History — Open Pit">
            <a:extLst>
              <a:ext uri="{FF2B5EF4-FFF2-40B4-BE49-F238E27FC236}">
                <a16:creationId xmlns:a16="http://schemas.microsoft.com/office/drawing/2014/main" id="{70E3219B-E4E5-4A7E-B1D3-D09E8561E44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/>
          <a:stretch/>
        </p:blipFill>
        <p:spPr>
          <a:xfrm>
            <a:off x="5394618" y="5074066"/>
            <a:ext cx="2569939" cy="15627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34AC1F1-BF7C-48A9-B6D8-5779D35A3743}"/>
              </a:ext>
            </a:extLst>
          </p:cNvPr>
          <p:cNvSpPr txBox="1"/>
          <p:nvPr/>
        </p:nvSpPr>
        <p:spPr>
          <a:xfrm>
            <a:off x="1184901" y="1209094"/>
            <a:ext cx="712421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GCSE Drama </a:t>
            </a:r>
            <a:r>
              <a:rPr lang="en-GB" sz="2400" dirty="0"/>
              <a:t>engages and encourages students to become confident performers and designers with the skills they need for a bright and successful future. </a:t>
            </a:r>
          </a:p>
          <a:p>
            <a:endParaRPr lang="en-GB" sz="2400" dirty="0"/>
          </a:p>
          <a:p>
            <a:r>
              <a:rPr lang="en-GB" sz="2400" dirty="0"/>
              <a:t>This qualification will teach you…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to collaborate with others to create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to think analytically and evaluate effectively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to approach texts and performance from the perspective of either a performer or a designer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23BADC-E397-46E4-BB9F-7B2459A1A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8265" y="3375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6859"/>
    </mc:Choice>
    <mc:Fallback>
      <p:transition advTm="36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" objId="3"/>
        <p14:stopEvt time="35440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846738" y="175034"/>
            <a:ext cx="1111422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I be assessed?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BD5A2-0F9A-4FF1-B439-9BEBB54F70D0}"/>
              </a:ext>
            </a:extLst>
          </p:cNvPr>
          <p:cNvSpPr txBox="1"/>
          <p:nvPr/>
        </p:nvSpPr>
        <p:spPr>
          <a:xfrm>
            <a:off x="1184901" y="1133401"/>
            <a:ext cx="729648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ea typeface="Amatic SC"/>
                <a:cs typeface="Amatic SC"/>
                <a:sym typeface="Amatic SC"/>
              </a:rPr>
              <a:t>60% Practical- You will be required to perform                              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Amatic SC"/>
                <a:cs typeface="Amatic SC"/>
                <a:sym typeface="Amatic SC"/>
              </a:rPr>
              <a:t>Devising (creating your own work in groups) 20 marks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Amatic SC"/>
                <a:cs typeface="Amatic SC"/>
                <a:sym typeface="Amatic SC"/>
              </a:rPr>
              <a:t>Performing a script (either solo or in groups) 40 marks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 dirty="0">
                <a:ea typeface="Amatic SC"/>
                <a:cs typeface="Amatic SC"/>
                <a:sym typeface="Amatic SC"/>
              </a:rPr>
              <a:t>40% Written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Amatic SC"/>
                <a:cs typeface="Amatic SC"/>
                <a:sym typeface="Amatic SC"/>
              </a:rPr>
              <a:t>Written Exam 1 hour 45 mins 80 marks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Amatic SC"/>
                <a:cs typeface="Amatic SC"/>
                <a:sym typeface="Amatic SC"/>
              </a:rPr>
              <a:t>Section A: 4 mark Drama Theory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Amatic SC"/>
                <a:cs typeface="Amatic SC"/>
                <a:sym typeface="Amatic SC"/>
              </a:rPr>
              <a:t>Section B: 44 mark Study of a Set Text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Amatic SC"/>
                <a:cs typeface="Amatic SC"/>
                <a:sym typeface="Amatic SC"/>
              </a:rPr>
              <a:t>Section C: 32 mark Live Theatre Review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ea typeface="Amatic SC"/>
                <a:cs typeface="Amatic SC"/>
                <a:sym typeface="Amatic SC"/>
              </a:rPr>
              <a:t>3 pieces of coursework (1000 words for each piece) /60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ea typeface="Amatic SC"/>
              <a:cs typeface="Amatic SC"/>
              <a:sym typeface="Amatic S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matic SC"/>
                <a:ea typeface="Amatic SC"/>
                <a:cs typeface="Amatic SC"/>
                <a:sym typeface="Amatic SC"/>
              </a:rPr>
              <a:t>  </a:t>
            </a:r>
          </a:p>
        </p:txBody>
      </p:sp>
      <p:pic>
        <p:nvPicPr>
          <p:cNvPr id="14" name="Shape 248">
            <a:extLst>
              <a:ext uri="{FF2B5EF4-FFF2-40B4-BE49-F238E27FC236}">
                <a16:creationId xmlns:a16="http://schemas.microsoft.com/office/drawing/2014/main" id="{80109D50-801E-40CC-AC9B-7BA661AD9F2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83695" y="2204096"/>
            <a:ext cx="2977269" cy="169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9778FAF0-43E0-4C8F-9CA4-DF515D19D1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865464" y="4049680"/>
            <a:ext cx="2095500" cy="2581275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FBCD7F-A96C-43A0-84C2-43C352CB98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83768" y="980728"/>
            <a:ext cx="3352801" cy="1028640"/>
          </a:xfrm>
          <a:prstGeom prst="rect">
            <a:avLst/>
          </a:prstGeom>
        </p:spPr>
      </p:pic>
      <p:pic>
        <p:nvPicPr>
          <p:cNvPr id="18" name="Shape 261">
            <a:extLst>
              <a:ext uri="{FF2B5EF4-FFF2-40B4-BE49-F238E27FC236}">
                <a16:creationId xmlns:a16="http://schemas.microsoft.com/office/drawing/2014/main" id="{76C519F8-3B3B-42B1-B8AF-BB7DFD23DC07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15139" b="11997"/>
          <a:stretch/>
        </p:blipFill>
        <p:spPr>
          <a:xfrm>
            <a:off x="5088029" y="5071700"/>
            <a:ext cx="3494550" cy="161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JStrueby - Arts Education 9 (&lt;strong&gt;Drama&lt;/strong&gt;)">
            <a:extLst>
              <a:ext uri="{FF2B5EF4-FFF2-40B4-BE49-F238E27FC236}">
                <a16:creationId xmlns:a16="http://schemas.microsoft.com/office/drawing/2014/main" id="{4395C5D9-4EAF-4E70-A3C1-FEFAD32543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86" y="5045794"/>
            <a:ext cx="1892790" cy="163717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8D60FE-8678-4262-B6BE-049F73E04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12030" y="2980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15439"/>
    </mc:Choice>
    <mc:Fallback>
      <p:transition advTm="115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" objId="2"/>
        <p14:stopEvt time="11368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1077774" y="181650"/>
            <a:ext cx="11114226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should I pick Drama?</a:t>
            </a:r>
          </a:p>
        </p:txBody>
      </p:sp>
      <p:sp>
        <p:nvSpPr>
          <p:cNvPr id="12" name="Shape 270">
            <a:extLst>
              <a:ext uri="{FF2B5EF4-FFF2-40B4-BE49-F238E27FC236}">
                <a16:creationId xmlns:a16="http://schemas.microsoft.com/office/drawing/2014/main" id="{1D60B2D8-925C-44F0-A390-7E8763883BCE}"/>
              </a:ext>
            </a:extLst>
          </p:cNvPr>
          <p:cNvSpPr txBox="1"/>
          <p:nvPr/>
        </p:nvSpPr>
        <p:spPr>
          <a:xfrm>
            <a:off x="1260106" y="1294348"/>
            <a:ext cx="8545200" cy="4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GB" sz="2000" dirty="0">
                <a:ea typeface="Amatic SC"/>
                <a:cs typeface="Amatic SC"/>
                <a:sym typeface="Amatic SC"/>
              </a:rPr>
              <a:t>Practitioner Workshops (naturalistic, epic, physical, theatre of cruelty, political)  </a:t>
            </a:r>
          </a:p>
          <a:p>
            <a:pPr marL="38100" lvl="0" rtl="0">
              <a:spcBef>
                <a:spcPts val="0"/>
              </a:spcBef>
              <a:spcAft>
                <a:spcPts val="0"/>
              </a:spcAft>
              <a:buSzPts val="3000"/>
            </a:pPr>
            <a:endParaRPr lang="en-GB" sz="2000" dirty="0">
              <a:ea typeface="Amatic SC"/>
              <a:cs typeface="Amatic SC"/>
              <a:sym typeface="Amatic SC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GB" sz="2000" dirty="0">
                <a:ea typeface="Amatic SC"/>
                <a:cs typeface="Amatic SC"/>
                <a:sym typeface="Amatic SC"/>
              </a:rPr>
              <a:t>Actor Training (vocal and physical skills) </a:t>
            </a:r>
          </a:p>
          <a:p>
            <a:pPr marL="38100" lvl="0" rtl="0">
              <a:spcBef>
                <a:spcPts val="0"/>
              </a:spcBef>
              <a:spcAft>
                <a:spcPts val="0"/>
              </a:spcAft>
              <a:buSzPts val="3000"/>
            </a:pPr>
            <a:endParaRPr lang="en-GB" sz="2000" dirty="0">
              <a:ea typeface="Amatic SC"/>
              <a:cs typeface="Amatic SC"/>
              <a:sym typeface="Amatic SC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GB" sz="2000" dirty="0">
                <a:ea typeface="Amatic SC"/>
                <a:cs typeface="Amatic SC"/>
                <a:sym typeface="Amatic SC"/>
              </a:rPr>
              <a:t>Use technical equipment (lighting, set, sound and costume) </a:t>
            </a:r>
          </a:p>
          <a:p>
            <a:pPr marL="38100" lvl="0" rtl="0">
              <a:spcBef>
                <a:spcPts val="0"/>
              </a:spcBef>
              <a:spcAft>
                <a:spcPts val="0"/>
              </a:spcAft>
              <a:buSzPts val="3000"/>
            </a:pPr>
            <a:endParaRPr lang="en-GB" sz="2000" dirty="0">
              <a:ea typeface="Amatic SC"/>
              <a:cs typeface="Amatic SC"/>
              <a:sym typeface="Amatic SC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GB" sz="2000" dirty="0">
                <a:ea typeface="Amatic SC"/>
                <a:cs typeface="Amatic SC"/>
                <a:sym typeface="Amatic SC"/>
              </a:rPr>
              <a:t>Study Live Theatre</a:t>
            </a:r>
          </a:p>
          <a:p>
            <a:pPr marL="38100" lvl="0" rtl="0">
              <a:spcBef>
                <a:spcPts val="0"/>
              </a:spcBef>
              <a:spcAft>
                <a:spcPts val="0"/>
              </a:spcAft>
              <a:buSzPts val="3000"/>
            </a:pPr>
            <a:endParaRPr lang="en-GB" sz="2000" dirty="0">
              <a:ea typeface="Amatic SC"/>
              <a:cs typeface="Amatic SC"/>
              <a:sym typeface="Amatic SC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r>
              <a:rPr lang="en-GB" sz="2000" dirty="0">
                <a:ea typeface="Amatic SC"/>
                <a:cs typeface="Amatic SC"/>
                <a:sym typeface="Amatic SC"/>
              </a:rPr>
              <a:t>Study a range of plays and texts </a:t>
            </a: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Font typeface="Amatic SC"/>
              <a:buChar char="●"/>
            </a:pPr>
            <a:endParaRPr lang="en-GB" sz="3000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" name="Picture 5" descr="A picture containing text, sign, outdoor, street&#10;&#10;Description automatically generated">
            <a:extLst>
              <a:ext uri="{FF2B5EF4-FFF2-40B4-BE49-F238E27FC236}">
                <a16:creationId xmlns:a16="http://schemas.microsoft.com/office/drawing/2014/main" id="{B547416E-9C66-4711-8C49-0A5520F2D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642757" y="1201592"/>
            <a:ext cx="2329970" cy="1333261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473FCA10-4A28-42BE-A0C6-E957DA6ED4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196712" y="4746655"/>
            <a:ext cx="1990014" cy="1990014"/>
          </a:xfrm>
          <a:prstGeom prst="rect">
            <a:avLst/>
          </a:prstGeom>
        </p:spPr>
      </p:pic>
      <p:pic>
        <p:nvPicPr>
          <p:cNvPr id="19" name="Picture 18" descr="A group of men dancing&#10;&#10;Description automatically generated with medium confidence">
            <a:extLst>
              <a:ext uri="{FF2B5EF4-FFF2-40B4-BE49-F238E27FC236}">
                <a16:creationId xmlns:a16="http://schemas.microsoft.com/office/drawing/2014/main" id="{ACF1D495-0B3F-41DB-84D2-0EB9526FFE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623506" y="4894733"/>
            <a:ext cx="2662174" cy="1778332"/>
          </a:xfrm>
          <a:prstGeom prst="rect">
            <a:avLst/>
          </a:prstGeom>
        </p:spPr>
      </p:pic>
      <p:pic>
        <p:nvPicPr>
          <p:cNvPr id="1026" name="Picture 2" descr="How To Delegate Tasks Within Your Team Effectively - Task Pigeon Blog">
            <a:extLst>
              <a:ext uri="{FF2B5EF4-FFF2-40B4-BE49-F238E27FC236}">
                <a16:creationId xmlns:a16="http://schemas.microsoft.com/office/drawing/2014/main" id="{14AD2906-B99F-4EC0-8A21-944E539C7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3684" r="17009" b="23979"/>
          <a:stretch/>
        </p:blipFill>
        <p:spPr bwMode="auto">
          <a:xfrm>
            <a:off x="8350150" y="4885654"/>
            <a:ext cx="2773182" cy="170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Few Short Rules on Being Creative | HuffPost">
            <a:extLst>
              <a:ext uri="{FF2B5EF4-FFF2-40B4-BE49-F238E27FC236}">
                <a16:creationId xmlns:a16="http://schemas.microsoft.com/office/drawing/2014/main" id="{7DF366D2-DDD9-4BF5-B754-2490258A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92" y="2888189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B0A51D-8296-4265-A90E-47C422E80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60106" y="2490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5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6256"/>
    </mc:Choice>
    <mc:Fallback>
      <p:transition advTm="76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" objId="2"/>
        <p14:stopEvt time="74313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812137" y="-133939"/>
            <a:ext cx="11379863" cy="135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could Drama lead me?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A50D9F-0C0F-489A-AEE1-36263F3FEF70}"/>
              </a:ext>
            </a:extLst>
          </p:cNvPr>
          <p:cNvSpPr txBox="1"/>
          <p:nvPr/>
        </p:nvSpPr>
        <p:spPr>
          <a:xfrm>
            <a:off x="1184901" y="1196154"/>
            <a:ext cx="69516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Whatever the future holds, students of GCSE Drama emerge with a toolkit of transferable skills, applicable both in further studies and in the workplace.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Natural progress would be to study A Level Drama and Theatre Studies or any other Drama and Performance based course.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Below is a list of careers that Drama could lead to you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ea typeface="Amatic SC"/>
                <a:cs typeface="Amatic SC"/>
                <a:sym typeface="Amatic SC"/>
              </a:rPr>
              <a:t>Careers in the arts</a:t>
            </a:r>
            <a:r>
              <a:rPr lang="en-GB" sz="2800" dirty="0">
                <a:ea typeface="Amatic SC"/>
                <a:cs typeface="Amatic SC"/>
                <a:sym typeface="Amatic SC"/>
              </a:rPr>
              <a:t>: Radio Presenter, Stunt Artist, TV Presenter, Stage designer, Actor/Actress, Costume Designer, Stage Manager, Makeup Artist, Director, Writer, Theatre Critic.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ea typeface="Amatic SC"/>
                <a:cs typeface="Amatic SC"/>
                <a:sym typeface="Amatic SC"/>
              </a:rPr>
              <a:t>Other careers: </a:t>
            </a:r>
            <a:r>
              <a:rPr lang="en-GB" sz="2800" dirty="0">
                <a:ea typeface="Amatic SC"/>
                <a:cs typeface="Amatic SC"/>
                <a:sym typeface="Amatic SC"/>
              </a:rPr>
              <a:t>Teacher, Law, Social Work, Marketing, Events Management, Journalism.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AAB7F-A8C9-453C-B2EE-E7108BAEBF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22" t="58710" r="20970" b="15207"/>
          <a:stretch/>
        </p:blipFill>
        <p:spPr>
          <a:xfrm>
            <a:off x="8502556" y="1196154"/>
            <a:ext cx="3323409" cy="304452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69CF4A-3255-4FF0-B963-880DCD66CC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0106" y="270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4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7222"/>
    </mc:Choice>
    <mc:Fallback>
      <p:transition advTm="77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" objId="2"/>
        <p14:stopEvt time="75259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557" y="980728"/>
            <a:ext cx="753966" cy="5877272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6382" y="-10948"/>
            <a:ext cx="775930" cy="112906"/>
          </a:xfrm>
          <a:prstGeom prst="rect">
            <a:avLst/>
          </a:prstGeom>
          <a:solidFill>
            <a:srgbClr val="7A078E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6247118" y="-5039869"/>
            <a:ext cx="720080" cy="11169689"/>
          </a:xfrm>
          <a:prstGeom prst="rect">
            <a:avLst/>
          </a:prstGeom>
          <a:solidFill>
            <a:srgbClr val="19A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277846" y="459498"/>
            <a:ext cx="720080" cy="164387"/>
          </a:xfrm>
          <a:prstGeom prst="rect">
            <a:avLst/>
          </a:prstGeom>
          <a:solidFill>
            <a:srgbClr val="19ABA8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2" descr="C:\Users\sgodden\AppData\Local\Microsoft\Windows\Temporary Internet Files\Content.IE5\B5MX4H9Y\Ofsted-logo-g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6" y="181650"/>
            <a:ext cx="780089" cy="7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B65EA53-8773-4079-A986-B5A4B592C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16" t="11879" r="25601" b="31930"/>
          <a:stretch/>
        </p:blipFill>
        <p:spPr bwMode="auto">
          <a:xfrm>
            <a:off x="26178" y="5368562"/>
            <a:ext cx="1233928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CF7D07A-6EBC-4F0F-9250-66F5624FB54E}"/>
              </a:ext>
            </a:extLst>
          </p:cNvPr>
          <p:cNvSpPr txBox="1">
            <a:spLocks/>
          </p:cNvSpPr>
          <p:nvPr/>
        </p:nvSpPr>
        <p:spPr bwMode="auto">
          <a:xfrm>
            <a:off x="917226" y="-133939"/>
            <a:ext cx="11379863" cy="135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6000" dirty="0">
                <a:solidFill>
                  <a:srgbClr val="610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97198-3A7E-483D-B042-9BC05021481B}"/>
              </a:ext>
            </a:extLst>
          </p:cNvPr>
          <p:cNvSpPr txBox="1"/>
          <p:nvPr/>
        </p:nvSpPr>
        <p:spPr>
          <a:xfrm>
            <a:off x="2487304" y="5368562"/>
            <a:ext cx="7789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have any further questions about the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GCSE Drama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feel free to drop me an email </a:t>
            </a:r>
          </a:p>
          <a:p>
            <a:pPr algn="ctr"/>
            <a:endParaRPr lang="en-GB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 Morgan: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Catherine.morgan@oldburywell.com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C28010-6238-4716-BB86-9F77D6F41560}"/>
              </a:ext>
            </a:extLst>
          </p:cNvPr>
          <p:cNvSpPr txBox="1"/>
          <p:nvPr/>
        </p:nvSpPr>
        <p:spPr>
          <a:xfrm>
            <a:off x="1022312" y="1120041"/>
            <a:ext cx="69853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love how the lessons are structured. The practical lessons are engaging and allow us to experiment more freely. I really appreciate the theory element too as these lessons prepare us for the written exam.”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71F96-C55E-4E9E-BB04-E554B934285A}"/>
              </a:ext>
            </a:extLst>
          </p:cNvPr>
          <p:cNvSpPr txBox="1"/>
          <p:nvPr/>
        </p:nvSpPr>
        <p:spPr>
          <a:xfrm>
            <a:off x="5900199" y="2326626"/>
            <a:ext cx="61483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“Drama is not an easy subject- it’s hard work with lots of commitment.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 am grateful for the course as my confidence has grown and I feel like I have an edge over others when moving onto my next step because of the skills I have gained from studying Drama.”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DE6A3-A8F5-4C01-8224-723F7A6C3E7C}"/>
              </a:ext>
            </a:extLst>
          </p:cNvPr>
          <p:cNvSpPr txBox="1"/>
          <p:nvPr/>
        </p:nvSpPr>
        <p:spPr>
          <a:xfrm>
            <a:off x="1260106" y="4163733"/>
            <a:ext cx="6148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“Staff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supportive and guide us to achieve the best level possible.” 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6B914D-6E61-4889-9AA6-30131E84F22B}"/>
              </a:ext>
            </a:extLst>
          </p:cNvPr>
          <p:cNvSpPr/>
          <p:nvPr/>
        </p:nvSpPr>
        <p:spPr>
          <a:xfrm>
            <a:off x="1091954" y="1031480"/>
            <a:ext cx="6955494" cy="10118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D9D75-44BD-46F2-A09C-3FAD35AAD484}"/>
              </a:ext>
            </a:extLst>
          </p:cNvPr>
          <p:cNvSpPr/>
          <p:nvPr/>
        </p:nvSpPr>
        <p:spPr>
          <a:xfrm>
            <a:off x="5743852" y="2326627"/>
            <a:ext cx="6219591" cy="147732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ADE538-EB1B-47E7-8E33-81714035439A}"/>
              </a:ext>
            </a:extLst>
          </p:cNvPr>
          <p:cNvSpPr/>
          <p:nvPr/>
        </p:nvSpPr>
        <p:spPr>
          <a:xfrm>
            <a:off x="1393795" y="4036565"/>
            <a:ext cx="6014628" cy="87669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AEB9F2-4154-42EB-A783-40C1AFAC80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3633" y="3673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49612"/>
    </mc:Choice>
    <mc:Fallback>
      <p:transition advTm="49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" objId="3"/>
        <p14:stopEvt time="48503" objId="3"/>
      </p14:showEvtLst>
    </p:ext>
  </p:extLs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0E80F59BB104798E222572B3D5FDE" ma:contentTypeVersion="12" ma:contentTypeDescription="Create a new document." ma:contentTypeScope="" ma:versionID="6d3ace640bf360eaecbf916c3d376203">
  <xsd:schema xmlns:xsd="http://www.w3.org/2001/XMLSchema" xmlns:xs="http://www.w3.org/2001/XMLSchema" xmlns:p="http://schemas.microsoft.com/office/2006/metadata/properties" xmlns:ns2="3cde8ce8-497b-4d58-ad3b-77e996642cc8" xmlns:ns3="1c2ace7b-0193-49d6-b28f-a6c5f1daf0a8" targetNamespace="http://schemas.microsoft.com/office/2006/metadata/properties" ma:root="true" ma:fieldsID="68de4921ee568875b070f02223174350" ns2:_="" ns3:_="">
    <xsd:import namespace="3cde8ce8-497b-4d58-ad3b-77e996642cc8"/>
    <xsd:import namespace="1c2ace7b-0193-49d6-b28f-a6c5f1daf0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e8ce8-497b-4d58-ad3b-77e996642c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ace7b-0193-49d6-b28f-a6c5f1daf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80F6D-5EE3-42AB-89DF-89EB7DE783C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cde8ce8-497b-4d58-ad3b-77e996642cc8"/>
    <ds:schemaRef ds:uri="1c2ace7b-0193-49d6-b28f-a6c5f1daf0a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828143-387B-40D8-AD05-FAD16763C9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e8ce8-497b-4d58-ad3b-77e996642cc8"/>
    <ds:schemaRef ds:uri="1c2ace7b-0193-49d6-b28f-a6c5f1daf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93EDDD-B3E9-4D13-BE24-4553BD0CE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482</Words>
  <Application>Microsoft Office PowerPoint</Application>
  <PresentationFormat>Widescreen</PresentationFormat>
  <Paragraphs>60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Amatic SC</vt:lpstr>
      <vt:lpstr>Arial</vt:lpstr>
      <vt:lpstr>Calibri</vt:lpstr>
      <vt:lpstr>Calibri Light</vt:lpstr>
      <vt:lpstr>Century Gothic</vt:lpstr>
      <vt:lpstr>Gill Sans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</dc:creator>
  <cp:lastModifiedBy>Cowburn, Claire</cp:lastModifiedBy>
  <cp:revision>15</cp:revision>
  <dcterms:created xsi:type="dcterms:W3CDTF">2021-01-13T08:07:27Z</dcterms:created>
  <dcterms:modified xsi:type="dcterms:W3CDTF">2021-03-12T15:50:04Z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0x0101005BF0E80F59BB104798E222572B3D5FDE</vt:lpwstr>
  </property>
</Properties>
</file>