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60" r:id="rId5"/>
    <p:sldId id="462" r:id="rId6"/>
    <p:sldId id="472" r:id="rId7"/>
    <p:sldId id="475" r:id="rId8"/>
    <p:sldId id="474" r:id="rId9"/>
    <p:sldId id="470" r:id="rId10"/>
    <p:sldId id="464" r:id="rId11"/>
    <p:sldId id="465" r:id="rId12"/>
    <p:sldId id="4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74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burn, Claire" userId="d5b8b53e-35c6-4e84-b2e0-cd76c791951c" providerId="ADAL" clId="{EBEB37D2-C230-46C1-83A4-771F1D59A116}"/>
    <pc:docChg chg="modSld">
      <pc:chgData name="Cowburn, Claire" userId="d5b8b53e-35c6-4e84-b2e0-cd76c791951c" providerId="ADAL" clId="{EBEB37D2-C230-46C1-83A4-771F1D59A116}" dt="2021-03-08T15:10:12.151" v="2" actId="20577"/>
      <pc:docMkLst>
        <pc:docMk/>
      </pc:docMkLst>
      <pc:sldChg chg="modSp mod">
        <pc:chgData name="Cowburn, Claire" userId="d5b8b53e-35c6-4e84-b2e0-cd76c791951c" providerId="ADAL" clId="{EBEB37D2-C230-46C1-83A4-771F1D59A116}" dt="2021-03-08T15:10:12.151" v="2" actId="20577"/>
        <pc:sldMkLst>
          <pc:docMk/>
          <pc:sldMk cId="596954816" sldId="464"/>
        </pc:sldMkLst>
        <pc:spChg chg="mod">
          <ac:chgData name="Cowburn, Claire" userId="d5b8b53e-35c6-4e84-b2e0-cd76c791951c" providerId="ADAL" clId="{EBEB37D2-C230-46C1-83A4-771F1D59A116}" dt="2021-03-08T15:10:12.151" v="2" actId="20577"/>
          <ac:spMkLst>
            <pc:docMk/>
            <pc:sldMk cId="596954816" sldId="464"/>
            <ac:spMk id="2" creationId="{F0B38D13-60DE-4DFC-9347-55FB4AE3B3AB}"/>
          </ac:spMkLst>
        </pc:spChg>
      </pc:sldChg>
      <pc:sldChg chg="modSp mod">
        <pc:chgData name="Cowburn, Claire" userId="d5b8b53e-35c6-4e84-b2e0-cd76c791951c" providerId="ADAL" clId="{EBEB37D2-C230-46C1-83A4-771F1D59A116}" dt="2021-03-08T15:09:05.073" v="1" actId="20577"/>
        <pc:sldMkLst>
          <pc:docMk/>
          <pc:sldMk cId="1144969025" sldId="472"/>
        </pc:sldMkLst>
        <pc:spChg chg="mod">
          <ac:chgData name="Cowburn, Claire" userId="d5b8b53e-35c6-4e84-b2e0-cd76c791951c" providerId="ADAL" clId="{EBEB37D2-C230-46C1-83A4-771F1D59A116}" dt="2021-03-08T15:09:05.073" v="1" actId="20577"/>
          <ac:spMkLst>
            <pc:docMk/>
            <pc:sldMk cId="1144969025" sldId="472"/>
            <ac:spMk id="3" creationId="{1D52A8E8-4D33-4990-92CC-A8ED50A952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7586-BF6B-41AF-97B6-CB6DF928FCD4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DF42-B7CD-4373-88E3-F00F348069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6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5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5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2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4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7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8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B318-8729-4E29-A299-8862926C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89A2C-D9BC-41C9-9AF8-D3C2A26BE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F024-F864-4194-A418-A2B28F34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FFA8-69BB-46A9-86B6-6CC1E65F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4D59-68A8-4F75-AA67-B667CB65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4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911-983D-4A02-A986-B9078B5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3103C-039D-4F9C-AB9E-A2226D2C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E08CD-3CAF-4B18-A823-D89E8B48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24DA-043B-4256-B1B5-B581A5FA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629B-9664-43D4-B627-CFFABCD2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7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90FE7-4690-4073-A7DF-724C84576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65125"/>
            <a:ext cx="3505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B6AB7-FAB4-4F27-88DA-D97003255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65125"/>
            <a:ext cx="10312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0B06-1F31-4894-B4F3-5CE06ED0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3FE3F-7BCF-4B4E-AE01-74716388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ABFB-903F-4EBD-A629-0E6BE1EA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C038-BA52-4604-B0F6-4CBEAC8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DE04-CBA8-45E1-A248-905A7328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3DDE-773C-4828-A206-73ADC02B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1E7CB-1B99-4354-9002-77A36628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FE06-500C-4AC7-9D72-976EC6B1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A378-A2E6-4E59-A1A1-7309D395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1709739"/>
            <a:ext cx="1402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2FCB-7FBF-4D6B-BB6E-8BBF0608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4589464"/>
            <a:ext cx="1402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F4945-EA1A-41F9-875F-5D29C95A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924D-19FD-4FD9-8CEE-740E5C22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A4FC-31FE-4931-9605-D7391F78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66A1-E065-4171-BFAD-95AA48E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F85C-D48C-4622-802F-1C29B8AE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88F57-74E3-4F36-8053-50269063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4D627-7936-4C92-9B5E-4D2CE4B9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6C24-1BEB-4F29-A20C-B5456D0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4A489-E384-4169-9CF2-84C78090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158B-99AD-4561-B6E0-D68DA9F7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365126"/>
            <a:ext cx="14020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E863-3C2B-4951-BAF6-F3646C55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1681163"/>
            <a:ext cx="6877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FBA79-6274-4BB3-BE94-B3956E5E0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2505075"/>
            <a:ext cx="68770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C2654-F7B1-409F-9F10-E8C906EE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1681163"/>
            <a:ext cx="69109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C4DAE-1708-4B3E-81C1-0A1991830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2505075"/>
            <a:ext cx="69109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17FCE-D6AB-4D16-8440-D6260B97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747A3-F68F-48CB-92C7-3B370D62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CC4D3-F2D8-4242-9020-5F3EB36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781F-FBAE-4EFC-B0F8-F99A04EB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0240A-6668-4DDB-AE81-DEF9F9C8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C3C57-5982-45C0-AACF-56DFF531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311AF-BF5E-431E-A723-21CB3523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6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F484C-0DD3-4C37-8F4D-0B304AE7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B021-2AE2-4341-811C-D619CC44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E48BB-D17A-4544-9568-A02DF7D2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E42B-2DC7-4CB6-923E-9BC29CCC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8176-10FB-4CDA-902A-E5D7E94D5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13788-1AD7-4085-BC43-8C384C53A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4EBE-3141-48E0-A399-2745C71D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C0EC4-061E-4F98-88C8-0274B4CF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2961-F079-4C92-928D-A8C25E2D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8A80-939C-437D-8F02-99880A48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56EAE-9647-4F2B-B61C-14F279495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E27D-10B1-48F7-8A59-A92D4002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108CF-EBE9-4829-A022-AD082959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2CBFD-2B78-4CFA-B36A-C40B55C9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87DE3-E05F-4D89-8998-96F0AD34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26B45-C2E0-4BEC-AE43-C7DECF4A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6"/>
            <a:ext cx="1402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29A4B-1A5C-468B-8EE0-3DB41E1E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33BB6-6319-4A7A-B37F-539AEBFA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C6A7-1CAC-4C5D-855F-C15879694FF7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AC87-3D0F-45C0-B072-3A47BD05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58107-EB19-4590-8860-BF039D98B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3" Type="http://schemas.openxmlformats.org/officeDocument/2006/relationships/audio" Target="../media/media2.m4a"/><Relationship Id="rId7" Type="http://schemas.openxmlformats.org/officeDocument/2006/relationships/image" Target="../media/image2.jpeg"/><Relationship Id="rId12" Type="http://schemas.openxmlformats.org/officeDocument/2006/relationships/image" Target="../media/image8.jp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pril.Bishell@Oldburywells.co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Rachel.chapman2@oldburywells.com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4970997" y="2312162"/>
            <a:ext cx="2401009" cy="23819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1077774" y="181650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4000" dirty="0">
              <a:solidFill>
                <a:srgbClr val="610073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3C550-96B4-4708-8FB0-26A95C31E151}"/>
              </a:ext>
            </a:extLst>
          </p:cNvPr>
          <p:cNvSpPr/>
          <p:nvPr/>
        </p:nvSpPr>
        <p:spPr>
          <a:xfrm>
            <a:off x="3995169" y="1146924"/>
            <a:ext cx="4352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OPTIONS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033CE-0804-49DD-9D3D-3B951F88DED6}"/>
              </a:ext>
            </a:extLst>
          </p:cNvPr>
          <p:cNvSpPr/>
          <p:nvPr/>
        </p:nvSpPr>
        <p:spPr>
          <a:xfrm>
            <a:off x="4868903" y="5007258"/>
            <a:ext cx="260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E2BB81-CBFE-4492-9B9E-5CC777DA0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301"/>
    </mc:Choice>
    <mc:Fallback xmlns="">
      <p:transition advTm="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710254" y="1825892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business?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65E7475-C4C0-430F-A78C-31B7847B5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9" y="2538239"/>
            <a:ext cx="3305175" cy="1381125"/>
          </a:xfrm>
          <a:prstGeom prst="rect">
            <a:avLst/>
          </a:prstGeom>
        </p:spPr>
      </p:pic>
      <p:pic>
        <p:nvPicPr>
          <p:cNvPr id="5" name="Picture 4" descr="A red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71A817F0-E5D4-455B-B3C5-490A3875D5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43" y="4850786"/>
            <a:ext cx="3743325" cy="1219200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AF3DCFA-D260-4B8D-9F0D-8AC047C499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80" y="1542680"/>
            <a:ext cx="2286000" cy="2000250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9AA08680-E6D6-48AD-B6FF-35C1726318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08" y="2357436"/>
            <a:ext cx="2143125" cy="2143125"/>
          </a:xfrm>
          <a:prstGeom prst="rect">
            <a:avLst/>
          </a:prstGeom>
        </p:spPr>
      </p:pic>
      <p:pic>
        <p:nvPicPr>
          <p:cNvPr id="17" name="Picture 16" descr="A picture containing grass&#10;&#10;Description automatically generated">
            <a:extLst>
              <a:ext uri="{FF2B5EF4-FFF2-40B4-BE49-F238E27FC236}">
                <a16:creationId xmlns:a16="http://schemas.microsoft.com/office/drawing/2014/main" id="{45DE79B2-0AFA-4C5A-965B-3F43D47AC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16" y="3803036"/>
            <a:ext cx="2762250" cy="1657350"/>
          </a:xfrm>
          <a:prstGeom prst="rect">
            <a:avLst/>
          </a:prstGeom>
        </p:spPr>
      </p:pic>
      <p:pic>
        <p:nvPicPr>
          <p:cNvPr id="19" name="Picture 18" descr="A picture containing text, store, shop, bar&#10;&#10;Description automatically generated">
            <a:extLst>
              <a:ext uri="{FF2B5EF4-FFF2-40B4-BE49-F238E27FC236}">
                <a16:creationId xmlns:a16="http://schemas.microsoft.com/office/drawing/2014/main" id="{2CF79BC8-278B-4A24-9826-0556239648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55" y="4180594"/>
            <a:ext cx="2143125" cy="2143125"/>
          </a:xfrm>
          <a:prstGeom prst="rect">
            <a:avLst/>
          </a:prstGeom>
        </p:spPr>
      </p:pic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156C0B1F-D7DA-4284-B5F7-8EF322EC8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810"/>
    </mc:Choice>
    <mc:Fallback xmlns="">
      <p:transition advTm="50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643142" y="987993"/>
            <a:ext cx="11114226" cy="16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I study?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2A8E8-4D33-4990-92CC-A8ED50A95248}"/>
              </a:ext>
            </a:extLst>
          </p:cNvPr>
          <p:cNvSpPr txBox="1"/>
          <p:nvPr/>
        </p:nvSpPr>
        <p:spPr>
          <a:xfrm>
            <a:off x="1409700" y="2990850"/>
            <a:ext cx="9277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Theme 1: Investigating small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Theme 2: Building a business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4E71DA-641C-4FE5-94E4-E18FB8CBF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7"/>
    </mc:Choice>
    <mc:Fallback xmlns="">
      <p:transition advTm="11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643142" y="987993"/>
            <a:ext cx="11114226" cy="16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 1: Investigating small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2A8E8-4D33-4990-92CC-A8ED50A95248}"/>
              </a:ext>
            </a:extLst>
          </p:cNvPr>
          <p:cNvSpPr txBox="1"/>
          <p:nvPr/>
        </p:nvSpPr>
        <p:spPr>
          <a:xfrm>
            <a:off x="1409700" y="2990850"/>
            <a:ext cx="9277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Enterprise and entrepreneurship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Spotting a business opportunity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Putting a business idea into practice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Making the business effective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Understanding external influences on business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30A6CF-2A00-484C-8522-A8B5705DB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A9BC12-C009-4C32-A988-FD2C74C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51" y="1778863"/>
            <a:ext cx="2305050" cy="12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iness Administration vs. Business Management Degrees | Maryville Online">
            <a:extLst>
              <a:ext uri="{FF2B5EF4-FFF2-40B4-BE49-F238E27FC236}">
                <a16:creationId xmlns:a16="http://schemas.microsoft.com/office/drawing/2014/main" id="{0F439B22-8237-4003-B1E3-EFF48791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93" y="3136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769"/>
    </mc:Choice>
    <mc:Fallback xmlns="">
      <p:transition advTm="37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643142" y="987993"/>
            <a:ext cx="11114226" cy="16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 2: Building a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2A8E8-4D33-4990-92CC-A8ED50A95248}"/>
              </a:ext>
            </a:extLst>
          </p:cNvPr>
          <p:cNvSpPr txBox="1"/>
          <p:nvPr/>
        </p:nvSpPr>
        <p:spPr>
          <a:xfrm>
            <a:off x="1409700" y="2990850"/>
            <a:ext cx="9277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Growing the 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Making marketing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Making operational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Making financial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Making human resources decisions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07D6001-F8EC-417E-8256-87C9FC10C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My Dragon's Den experience - BBC TV show - Just For Tummies">
            <a:extLst>
              <a:ext uri="{FF2B5EF4-FFF2-40B4-BE49-F238E27FC236}">
                <a16:creationId xmlns:a16="http://schemas.microsoft.com/office/drawing/2014/main" id="{78D8243D-FE6A-4DEE-A9A0-DAD3017B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727" y="333198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173"/>
    </mc:Choice>
    <mc:Fallback xmlns="">
      <p:transition advTm="34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710254" y="1825892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I be assessed?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4F95B-9D23-4F08-8F1F-3F7F01B91B4F}"/>
              </a:ext>
            </a:extLst>
          </p:cNvPr>
          <p:cNvSpPr txBox="1"/>
          <p:nvPr/>
        </p:nvSpPr>
        <p:spPr>
          <a:xfrm>
            <a:off x="1260106" y="2914650"/>
            <a:ext cx="10322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will be assessed with two written exams that are taken at the end of year 11.</a:t>
            </a:r>
          </a:p>
          <a:p>
            <a:endParaRPr lang="en-GB" sz="3200" dirty="0"/>
          </a:p>
          <a:p>
            <a:r>
              <a:rPr lang="en-GB" sz="3200" dirty="0"/>
              <a:t>Each paper consists of calculations, multiple-choice, short-answer and extended-writing questions. Many of the questions are based on business contexts given in the paper.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9BC0B4F-F2B2-4A6F-8E88-8482AF684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1828"/>
    </mc:Choice>
    <mc:Fallback xmlns="">
      <p:transition advTm="41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710254" y="1825892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should I pick Business?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38D13-60DE-4DFC-9347-55FB4AE3B3AB}"/>
              </a:ext>
            </a:extLst>
          </p:cNvPr>
          <p:cNvSpPr txBox="1"/>
          <p:nvPr/>
        </p:nvSpPr>
        <p:spPr>
          <a:xfrm>
            <a:off x="1466850" y="3086100"/>
            <a:ext cx="1007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Transferable skills such as decision making, problem solving, mathematical skills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Understanding how companies and organisations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New and exciting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Varied and interesting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7B9103F-8852-4D69-9C85-058FDDB06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474"/>
    </mc:Choice>
    <mc:Fallback xmlns="">
      <p:transition advTm="3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812137" y="1307764"/>
            <a:ext cx="11379863" cy="13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business lead to in the future?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185C9-8B75-4CE2-AF40-FF867C2CB056}"/>
              </a:ext>
            </a:extLst>
          </p:cNvPr>
          <p:cNvSpPr txBox="1"/>
          <p:nvPr/>
        </p:nvSpPr>
        <p:spPr>
          <a:xfrm>
            <a:off x="1388546" y="3207156"/>
            <a:ext cx="102270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333333"/>
                </a:solidFill>
                <a:effectLst/>
              </a:rPr>
              <a:t>Further studies such as BTEC Level 3 qualifications or A levels in business related subjects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333333"/>
                </a:solidFill>
                <a:effectLst/>
              </a:rPr>
              <a:t>Business related degree courses such as Marketing, Finance, Management, Business, Operations Management, Production</a:t>
            </a:r>
            <a:r>
              <a:rPr lang="en-GB" sz="2800" dirty="0">
                <a:solidFill>
                  <a:srgbClr val="333333"/>
                </a:solidFill>
              </a:rPr>
              <a:t>. Human resources management, International Business, Business Economics, Business and Enterprise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333333"/>
                </a:solidFill>
                <a:effectLst/>
              </a:rPr>
              <a:t>Careers such as marketing, human resources, law, finance, retail.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1393A7-75AC-4783-B1F6-86CE96B04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070"/>
    </mc:Choice>
    <mc:Fallback xmlns="">
      <p:transition advTm="5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812137" y="1954003"/>
            <a:ext cx="11379863" cy="13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6000" dirty="0">
              <a:solidFill>
                <a:srgbClr val="610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I find any further information?</a:t>
            </a:r>
          </a:p>
          <a:p>
            <a:pPr>
              <a:defRPr/>
            </a:pPr>
            <a:endParaRPr lang="en-GB" sz="6000" dirty="0">
              <a:solidFill>
                <a:srgbClr val="610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Rachel.chapman2@oldburywells.com</a:t>
            </a:r>
            <a:endParaRPr lang="en-GB" sz="3200" dirty="0">
              <a:solidFill>
                <a:srgbClr val="610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April.Bishell@Oldburywells.com</a:t>
            </a:r>
            <a:endParaRPr lang="en-GB" sz="3200" dirty="0">
              <a:solidFill>
                <a:srgbClr val="610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3200" dirty="0">
              <a:solidFill>
                <a:srgbClr val="610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C1BA7-886E-47FD-A654-17A082A083B4}"/>
              </a:ext>
            </a:extLst>
          </p:cNvPr>
          <p:cNvSpPr txBox="1"/>
          <p:nvPr/>
        </p:nvSpPr>
        <p:spPr>
          <a:xfrm>
            <a:off x="1733550" y="432435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7C822C-BBAE-49D2-9503-C9B0929A5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331"/>
    </mc:Choice>
    <mc:Fallback xmlns="">
      <p:transition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3EDDD-B3E9-4D13-BE24-4553BD0CE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80F6D-5EE3-42AB-89DF-89EB7DE783CF}">
  <ds:schemaRefs>
    <ds:schemaRef ds:uri="1c2ace7b-0193-49d6-b28f-a6c5f1daf0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cde8ce8-497b-4d58-ad3b-77e996642c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A1114D-2291-4CE9-AC67-FFF7F0020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e8ce8-497b-4d58-ad3b-77e996642cc8"/>
    <ds:schemaRef ds:uri="1c2ace7b-0193-49d6-b28f-a6c5f1da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272</Words>
  <Application>Microsoft Office PowerPoint</Application>
  <PresentationFormat>Widescreen</PresentationFormat>
  <Paragraphs>54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Cowburn, Claire</cp:lastModifiedBy>
  <cp:revision>11</cp:revision>
  <dcterms:created xsi:type="dcterms:W3CDTF">2021-01-13T08:07:27Z</dcterms:created>
  <dcterms:modified xsi:type="dcterms:W3CDTF">2021-03-08T15:10:22Z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